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84" r:id="rId3"/>
    <p:sldId id="285" r:id="rId4"/>
    <p:sldId id="286" r:id="rId5"/>
    <p:sldId id="258" r:id="rId6"/>
    <p:sldId id="287" r:id="rId7"/>
    <p:sldId id="283" r:id="rId8"/>
    <p:sldId id="261" r:id="rId9"/>
    <p:sldId id="262" r:id="rId10"/>
    <p:sldId id="263" r:id="rId11"/>
    <p:sldId id="264" r:id="rId12"/>
    <p:sldId id="277" r:id="rId13"/>
    <p:sldId id="265" r:id="rId14"/>
    <p:sldId id="276" r:id="rId15"/>
    <p:sldId id="267" r:id="rId16"/>
    <p:sldId id="268" r:id="rId17"/>
    <p:sldId id="269" r:id="rId18"/>
    <p:sldId id="270" r:id="rId19"/>
    <p:sldId id="272" r:id="rId20"/>
    <p:sldId id="273" r:id="rId21"/>
    <p:sldId id="288" r:id="rId22"/>
    <p:sldId id="289" r:id="rId23"/>
    <p:sldId id="290" r:id="rId24"/>
    <p:sldId id="275" r:id="rId25"/>
    <p:sldId id="279" r:id="rId26"/>
    <p:sldId id="28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02-Jun-21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02-Jun-21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02-Jun-21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02-Jun-21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02-Jun-21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02-Jun-21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02-Jun-21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02-Jun-21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02-Jun-21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02-Jun-21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02-Jun-21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02-Jun-21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bn.banglapedia.org/index.php?title=%E0%A6%9A%E0%A6%BF%E0%A6%A4%E0%A7%8D%E0%A6%B0:LanguageMovement21Feb1952.jpg" TargetMode="Externa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hyperlink" Target="http://bn.banglapedia.org/index.php?title=%E0%A6%9A%E0%A6%BF%E0%A6%A4%E0%A7%8D%E0%A6%B0:LanguageMovement22Feb1952.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muktijuddho.fandom.com/wiki/%E0%A6%AD%E0%A6%BE%E0%A6%B7%E0%A6%BE_%E0%A6%86%E0%A6%A8%E0%A7%8D%E0%A6%A6%E0%A7%8B%E0%A6%B2%E0%A6%A8?action=edit&amp;section=4" TargetMode="Externa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ideo" Target="file:///C:\Users\jahid\Videos\1952%20Language%20Movement.mp4"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Rectangle 2"/>
          <p:cNvSpPr/>
          <p:nvPr/>
        </p:nvSpPr>
        <p:spPr>
          <a:xfrm>
            <a:off x="838200" y="152400"/>
            <a:ext cx="7772400" cy="1015663"/>
          </a:xfrm>
          <a:prstGeom prst="rect">
            <a:avLst/>
          </a:prstGeom>
          <a:solidFill>
            <a:srgbClr val="FFC000"/>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bn-IN" sz="6000" dirty="0" smtClean="0">
                <a:solidFill>
                  <a:srgbClr val="FFFF00"/>
                </a:solidFill>
                <a:latin typeface="NikoshBAN" panose="02000000000000000000" pitchFamily="2" charset="0"/>
                <a:cs typeface="NikoshBAN" panose="02000000000000000000" pitchFamily="2" charset="0"/>
              </a:rPr>
              <a:t>ডিজিটাল ক্লাশে </a:t>
            </a:r>
            <a:r>
              <a:rPr lang="en-US" sz="6000" dirty="0" err="1" smtClean="0">
                <a:solidFill>
                  <a:srgbClr val="FFFF00"/>
                </a:solidFill>
                <a:latin typeface="NikoshBAN" panose="02000000000000000000" pitchFamily="2" charset="0"/>
                <a:cs typeface="NikoshBAN" panose="02000000000000000000" pitchFamily="2" charset="0"/>
              </a:rPr>
              <a:t>সবাইকে</a:t>
            </a:r>
            <a:r>
              <a:rPr lang="bn-IN" sz="6000" dirty="0" smtClean="0">
                <a:solidFill>
                  <a:srgbClr val="FFFF00"/>
                </a:solidFill>
                <a:latin typeface="NikoshBAN" panose="02000000000000000000" pitchFamily="2" charset="0"/>
                <a:cs typeface="NikoshBAN" panose="02000000000000000000" pitchFamily="2" charset="0"/>
              </a:rPr>
              <a:t> স্বাগতম</a:t>
            </a:r>
            <a:r>
              <a:rPr lang="en-US" sz="6000" dirty="0" smtClean="0">
                <a:solidFill>
                  <a:srgbClr val="FFFF00"/>
                </a:solidFill>
                <a:latin typeface="NikoshBAN" panose="02000000000000000000" pitchFamily="2" charset="0"/>
                <a:cs typeface="NikoshBAN" panose="02000000000000000000" pitchFamily="2" charset="0"/>
              </a:rPr>
              <a:t> </a:t>
            </a:r>
            <a:r>
              <a:rPr lang="bn-IN" sz="6000" dirty="0" smtClean="0">
                <a:solidFill>
                  <a:srgbClr val="FFFF00"/>
                </a:solidFill>
                <a:latin typeface="NikoshBAN" panose="02000000000000000000" pitchFamily="2" charset="0"/>
                <a:cs typeface="NikoshBAN" panose="02000000000000000000" pitchFamily="2" charset="0"/>
              </a:rPr>
              <a:t> </a:t>
            </a:r>
            <a:endParaRPr lang="en-US" sz="6000" dirty="0">
              <a:solidFill>
                <a:srgbClr val="FFFF0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28600" y="1371600"/>
            <a:ext cx="8610600" cy="548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7109639"/>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304800" y="152401"/>
            <a:ext cx="2133600" cy="2133599"/>
          </a:xfrm>
          <a:prstGeom prst="rect">
            <a:avLst/>
          </a:prstGeom>
          <a:solidFill>
            <a:schemeClr val="accent5">
              <a:lumMod val="40000"/>
              <a:lumOff val="60000"/>
            </a:schemeClr>
          </a:solidFill>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609600" y="2438400"/>
            <a:ext cx="1101584" cy="369332"/>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wrap="none">
            <a:spAutoFit/>
          </a:bodyPr>
          <a:lstStyle/>
          <a:p>
            <a:pPr algn="ctr"/>
            <a:r>
              <a:rPr lang="en-US"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শওকত</a:t>
            </a:r>
            <a:r>
              <a:rPr lang="en-US"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আলী</a:t>
            </a:r>
            <a:endParaRPr lang="en-US"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3200400" y="152400"/>
            <a:ext cx="2225175" cy="2267429"/>
          </a:xfrm>
          <a:prstGeom prst="rect">
            <a:avLst/>
          </a:prstGeom>
          <a:solidFill>
            <a:schemeClr val="accent5">
              <a:lumMod val="40000"/>
              <a:lumOff val="60000"/>
            </a:schemeClr>
          </a:solidFill>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3810000" y="2590800"/>
            <a:ext cx="1051890" cy="369332"/>
          </a:xfrm>
          <a:prstGeom prst="rect">
            <a:avLst/>
          </a:prstGeom>
          <a:solidFill>
            <a:schemeClr val="accent6">
              <a:lumMod val="75000"/>
            </a:schemeClr>
          </a:solidFill>
        </p:spPr>
        <p:style>
          <a:lnRef idx="2">
            <a:schemeClr val="dk1"/>
          </a:lnRef>
          <a:fillRef idx="1">
            <a:schemeClr val="lt1"/>
          </a:fillRef>
          <a:effectRef idx="0">
            <a:schemeClr val="dk1"/>
          </a:effectRef>
          <a:fontRef idx="minor">
            <a:schemeClr val="dk1"/>
          </a:fontRef>
        </p:style>
        <p:txBody>
          <a:bodyPr wrap="none">
            <a:spAutoFit/>
          </a:bodyPr>
          <a:lstStyle/>
          <a:p>
            <a:pPr algn="ctr"/>
            <a:r>
              <a:rPr lang="en-US"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গাজীউল</a:t>
            </a:r>
            <a:r>
              <a:rPr lang="en-US"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হক</a:t>
            </a:r>
            <a:endParaRPr lang="en-US"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xmlns=""/>
              </a:ext>
            </a:extLst>
          </a:blip>
          <a:srcRect/>
          <a:stretch/>
        </p:blipFill>
        <p:spPr>
          <a:xfrm>
            <a:off x="6096000" y="152400"/>
            <a:ext cx="1929033" cy="2267429"/>
          </a:xfrm>
          <a:prstGeom prst="rect">
            <a:avLst/>
          </a:prstGeom>
          <a:solidFill>
            <a:schemeClr val="accent5">
              <a:lumMod val="40000"/>
              <a:lumOff val="60000"/>
            </a:schemeClr>
          </a:solidFill>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10"/>
          <p:cNvSpPr/>
          <p:nvPr/>
        </p:nvSpPr>
        <p:spPr>
          <a:xfrm>
            <a:off x="6248400" y="2514600"/>
            <a:ext cx="1425390" cy="369332"/>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none">
            <a:spAutoFit/>
          </a:bodyPr>
          <a:lstStyle/>
          <a:p>
            <a:pPr algn="ctr"/>
            <a:r>
              <a:rPr lang="en-US"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মোহাম্মদ</a:t>
            </a:r>
            <a:r>
              <a:rPr lang="en-US"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তোয়াহা</a:t>
            </a:r>
            <a:endParaRPr lang="en-US"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228600" y="2895600"/>
            <a:ext cx="1948319" cy="2090830"/>
          </a:xfrm>
          <a:prstGeom prst="rect">
            <a:avLst/>
          </a:prstGeom>
          <a:solidFill>
            <a:schemeClr val="accent3">
              <a:lumMod val="20000"/>
              <a:lumOff val="80000"/>
            </a:schemeClr>
          </a:solidFill>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Rectangle 12"/>
          <p:cNvSpPr/>
          <p:nvPr/>
        </p:nvSpPr>
        <p:spPr>
          <a:xfrm>
            <a:off x="609600" y="5181600"/>
            <a:ext cx="1213794" cy="369332"/>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wrap="none">
            <a:spAutoFit/>
          </a:bodyPr>
          <a:lstStyle/>
          <a:p>
            <a:pPr algn="ctr"/>
            <a:r>
              <a:rPr lang="en-US"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গোলাম</a:t>
            </a:r>
            <a:r>
              <a:rPr lang="en-US"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মাহবুব</a:t>
            </a:r>
            <a:endParaRPr lang="en-US"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14" name="Picture 13"/>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2895600" y="2971800"/>
            <a:ext cx="2286000" cy="2136319"/>
          </a:xfrm>
          <a:prstGeom prst="rect">
            <a:avLst/>
          </a:prstGeom>
          <a:solidFill>
            <a:schemeClr val="accent6">
              <a:lumMod val="40000"/>
              <a:lumOff val="60000"/>
            </a:schemeClr>
          </a:solidFill>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Rectangle 14"/>
          <p:cNvSpPr/>
          <p:nvPr/>
        </p:nvSpPr>
        <p:spPr>
          <a:xfrm>
            <a:off x="3352800" y="5257800"/>
            <a:ext cx="1568058" cy="369332"/>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wrap="none">
            <a:spAutoFit/>
          </a:bodyPr>
          <a:lstStyle/>
          <a:p>
            <a:pPr algn="ctr"/>
            <a:r>
              <a:rPr lang="bn-IN"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শেখ </a:t>
            </a:r>
            <a:r>
              <a:rPr lang="en-US"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মুজিবুর</a:t>
            </a:r>
            <a:r>
              <a:rPr lang="en-US"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রহমান</a:t>
            </a:r>
            <a:endParaRPr lang="en-US"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16" name="Picture 15"/>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xmlns=""/>
              </a:ext>
            </a:extLst>
          </a:blip>
          <a:srcRect/>
          <a:stretch/>
        </p:blipFill>
        <p:spPr>
          <a:xfrm>
            <a:off x="6019800" y="3048000"/>
            <a:ext cx="2107517" cy="2085509"/>
          </a:xfrm>
          <a:prstGeom prst="rect">
            <a:avLst/>
          </a:prstGeom>
          <a:solidFill>
            <a:schemeClr val="accent5">
              <a:lumMod val="40000"/>
              <a:lumOff val="60000"/>
            </a:schemeClr>
          </a:solidFill>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Rectangle 16"/>
          <p:cNvSpPr/>
          <p:nvPr/>
        </p:nvSpPr>
        <p:spPr>
          <a:xfrm>
            <a:off x="6553200" y="5257800"/>
            <a:ext cx="1154482" cy="369332"/>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wrap="none">
            <a:spAutoFit/>
          </a:bodyPr>
          <a:lstStyle/>
          <a:p>
            <a:pPr algn="ctr"/>
            <a:r>
              <a:rPr lang="en-US"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আবদুল</a:t>
            </a:r>
            <a:r>
              <a:rPr lang="en-US"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মতিন</a:t>
            </a:r>
            <a:endParaRPr lang="en-US"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8" name="TextBox 17"/>
          <p:cNvSpPr txBox="1"/>
          <p:nvPr/>
        </p:nvSpPr>
        <p:spPr>
          <a:xfrm>
            <a:off x="228600" y="5562600"/>
            <a:ext cx="8382000" cy="1446550"/>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IN" sz="2200" dirty="0" smtClean="0">
                <a:latin typeface="NikoshBAN" pitchFamily="2" charset="0"/>
                <a:cs typeface="NikoshBAN" pitchFamily="2" charset="0"/>
              </a:rPr>
              <a:t>এই অবস্থায় মুসলিম লীগ সরকার সংগ্রাম পরিষদের আহবায়ক শামসুল হক, বঙ্গবন্ধু শেখ মুজিবুর রহমান, ও অলি আহাদসহ অনেক নেতাকে গ্রেপ্তার করে। সংগ্রাম পরিষদের নেতৃবৃন্দের গ্রেপ্তার হওয়ার পর পূর্ব বাংলার ছাত্র সমাজ এবং জনগণ আরও বিক্ষুব্ধ হয়ে পড়ে এবং এর প্রতিবাদে ১৩ ও ১৫ মার্চ ১৯৪৮ ধর্মঘট পালন করে। </a:t>
            </a:r>
            <a:endParaRPr lang="en-US" sz="2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par>
                                <p:cTn id="22" presetID="53" presetClass="entr" presetSubtype="16"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2000" fill="hold"/>
                                        <p:tgtEl>
                                          <p:spTgt spid="8"/>
                                        </p:tgtEl>
                                        <p:attrNameLst>
                                          <p:attrName>ppt_w</p:attrName>
                                        </p:attrNameLst>
                                      </p:cBhvr>
                                      <p:tavLst>
                                        <p:tav tm="0">
                                          <p:val>
                                            <p:fltVal val="0"/>
                                          </p:val>
                                        </p:tav>
                                        <p:tav tm="100000">
                                          <p:val>
                                            <p:strVal val="#ppt_w"/>
                                          </p:val>
                                        </p:tav>
                                      </p:tavLst>
                                    </p:anim>
                                    <p:anim calcmode="lin" valueType="num">
                                      <p:cBhvr>
                                        <p:cTn id="25" dur="2000" fill="hold"/>
                                        <p:tgtEl>
                                          <p:spTgt spid="8"/>
                                        </p:tgtEl>
                                        <p:attrNameLst>
                                          <p:attrName>ppt_h</p:attrName>
                                        </p:attrNameLst>
                                      </p:cBhvr>
                                      <p:tavLst>
                                        <p:tav tm="0">
                                          <p:val>
                                            <p:fltVal val="0"/>
                                          </p:val>
                                        </p:tav>
                                        <p:tav tm="100000">
                                          <p:val>
                                            <p:strVal val="#ppt_h"/>
                                          </p:val>
                                        </p:tav>
                                      </p:tavLst>
                                    </p:anim>
                                    <p:animEffect transition="in" filter="fade">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53" presetClass="entr" presetSubtype="16"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2000" fill="hold"/>
                                        <p:tgtEl>
                                          <p:spTgt spid="10"/>
                                        </p:tgtEl>
                                        <p:attrNameLst>
                                          <p:attrName>ppt_w</p:attrName>
                                        </p:attrNameLst>
                                      </p:cBhvr>
                                      <p:tavLst>
                                        <p:tav tm="0">
                                          <p:val>
                                            <p:fltVal val="0"/>
                                          </p:val>
                                        </p:tav>
                                        <p:tav tm="100000">
                                          <p:val>
                                            <p:strVal val="#ppt_w"/>
                                          </p:val>
                                        </p:tav>
                                      </p:tavLst>
                                    </p:anim>
                                    <p:anim calcmode="lin" valueType="num">
                                      <p:cBhvr>
                                        <p:cTn id="42" dur="2000" fill="hold"/>
                                        <p:tgtEl>
                                          <p:spTgt spid="10"/>
                                        </p:tgtEl>
                                        <p:attrNameLst>
                                          <p:attrName>ppt_h</p:attrName>
                                        </p:attrNameLst>
                                      </p:cBhvr>
                                      <p:tavLst>
                                        <p:tav tm="0">
                                          <p:val>
                                            <p:fltVal val="0"/>
                                          </p:val>
                                        </p:tav>
                                        <p:tav tm="100000">
                                          <p:val>
                                            <p:strVal val="#ppt_h"/>
                                          </p:val>
                                        </p:tav>
                                      </p:tavLst>
                                    </p:anim>
                                    <p:animEffect transition="in" filter="fade">
                                      <p:cBhvr>
                                        <p:cTn id="43" dur="20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ppt_x"/>
                                          </p:val>
                                        </p:tav>
                                        <p:tav tm="100000">
                                          <p:val>
                                            <p:strVal val="#ppt_x"/>
                                          </p:val>
                                        </p:tav>
                                      </p:tavLst>
                                    </p:anim>
                                    <p:anim calcmode="lin" valueType="num">
                                      <p:cBhvr additive="base">
                                        <p:cTn id="4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ppt_x"/>
                                          </p:val>
                                        </p:tav>
                                        <p:tav tm="100000">
                                          <p:val>
                                            <p:strVal val="#ppt_x"/>
                                          </p:val>
                                        </p:tav>
                                      </p:tavLst>
                                    </p:anim>
                                    <p:anim calcmode="lin" valueType="num">
                                      <p:cBhvr additive="base">
                                        <p:cTn id="55" dur="500" fill="hold"/>
                                        <p:tgtEl>
                                          <p:spTgt spid="11"/>
                                        </p:tgtEl>
                                        <p:attrNameLst>
                                          <p:attrName>ppt_y</p:attrName>
                                        </p:attrNameLst>
                                      </p:cBhvr>
                                      <p:tavLst>
                                        <p:tav tm="0">
                                          <p:val>
                                            <p:strVal val="1+#ppt_h/2"/>
                                          </p:val>
                                        </p:tav>
                                        <p:tav tm="100000">
                                          <p:val>
                                            <p:strVal val="#ppt_y"/>
                                          </p:val>
                                        </p:tav>
                                      </p:tavLst>
                                    </p:anim>
                                  </p:childTnLst>
                                </p:cTn>
                              </p:par>
                              <p:par>
                                <p:cTn id="56" presetID="53" presetClass="entr" presetSubtype="16"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2000" fill="hold"/>
                                        <p:tgtEl>
                                          <p:spTgt spid="12"/>
                                        </p:tgtEl>
                                        <p:attrNameLst>
                                          <p:attrName>ppt_w</p:attrName>
                                        </p:attrNameLst>
                                      </p:cBhvr>
                                      <p:tavLst>
                                        <p:tav tm="0">
                                          <p:val>
                                            <p:fltVal val="0"/>
                                          </p:val>
                                        </p:tav>
                                        <p:tav tm="100000">
                                          <p:val>
                                            <p:strVal val="#ppt_w"/>
                                          </p:val>
                                        </p:tav>
                                      </p:tavLst>
                                    </p:anim>
                                    <p:anim calcmode="lin" valueType="num">
                                      <p:cBhvr>
                                        <p:cTn id="59" dur="2000" fill="hold"/>
                                        <p:tgtEl>
                                          <p:spTgt spid="12"/>
                                        </p:tgtEl>
                                        <p:attrNameLst>
                                          <p:attrName>ppt_h</p:attrName>
                                        </p:attrNameLst>
                                      </p:cBhvr>
                                      <p:tavLst>
                                        <p:tav tm="0">
                                          <p:val>
                                            <p:fltVal val="0"/>
                                          </p:val>
                                        </p:tav>
                                        <p:tav tm="100000">
                                          <p:val>
                                            <p:strVal val="#ppt_h"/>
                                          </p:val>
                                        </p:tav>
                                      </p:tavLst>
                                    </p:anim>
                                    <p:animEffect transition="in" filter="fade">
                                      <p:cBhvr>
                                        <p:cTn id="60" dur="20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additive="base">
                                        <p:cTn id="65" dur="500" fill="hold"/>
                                        <p:tgtEl>
                                          <p:spTgt spid="12"/>
                                        </p:tgtEl>
                                        <p:attrNameLst>
                                          <p:attrName>ppt_x</p:attrName>
                                        </p:attrNameLst>
                                      </p:cBhvr>
                                      <p:tavLst>
                                        <p:tav tm="0">
                                          <p:val>
                                            <p:strVal val="#ppt_x"/>
                                          </p:val>
                                        </p:tav>
                                        <p:tav tm="100000">
                                          <p:val>
                                            <p:strVal val="#ppt_x"/>
                                          </p:val>
                                        </p:tav>
                                      </p:tavLst>
                                    </p:anim>
                                    <p:anim calcmode="lin" valueType="num">
                                      <p:cBhvr additive="base">
                                        <p:cTn id="6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additive="base">
                                        <p:cTn id="71" dur="500" fill="hold"/>
                                        <p:tgtEl>
                                          <p:spTgt spid="13"/>
                                        </p:tgtEl>
                                        <p:attrNameLst>
                                          <p:attrName>ppt_x</p:attrName>
                                        </p:attrNameLst>
                                      </p:cBhvr>
                                      <p:tavLst>
                                        <p:tav tm="0">
                                          <p:val>
                                            <p:strVal val="#ppt_x"/>
                                          </p:val>
                                        </p:tav>
                                        <p:tav tm="100000">
                                          <p:val>
                                            <p:strVal val="#ppt_x"/>
                                          </p:val>
                                        </p:tav>
                                      </p:tavLst>
                                    </p:anim>
                                    <p:anim calcmode="lin" valueType="num">
                                      <p:cBhvr additive="base">
                                        <p:cTn id="72" dur="500" fill="hold"/>
                                        <p:tgtEl>
                                          <p:spTgt spid="13"/>
                                        </p:tgtEl>
                                        <p:attrNameLst>
                                          <p:attrName>ppt_y</p:attrName>
                                        </p:attrNameLst>
                                      </p:cBhvr>
                                      <p:tavLst>
                                        <p:tav tm="0">
                                          <p:val>
                                            <p:strVal val="1+#ppt_h/2"/>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p:cTn id="75" dur="2000" fill="hold"/>
                                        <p:tgtEl>
                                          <p:spTgt spid="14"/>
                                        </p:tgtEl>
                                        <p:attrNameLst>
                                          <p:attrName>ppt_w</p:attrName>
                                        </p:attrNameLst>
                                      </p:cBhvr>
                                      <p:tavLst>
                                        <p:tav tm="0">
                                          <p:val>
                                            <p:fltVal val="0"/>
                                          </p:val>
                                        </p:tav>
                                        <p:tav tm="100000">
                                          <p:val>
                                            <p:strVal val="#ppt_w"/>
                                          </p:val>
                                        </p:tav>
                                      </p:tavLst>
                                    </p:anim>
                                    <p:anim calcmode="lin" valueType="num">
                                      <p:cBhvr>
                                        <p:cTn id="76" dur="2000" fill="hold"/>
                                        <p:tgtEl>
                                          <p:spTgt spid="14"/>
                                        </p:tgtEl>
                                        <p:attrNameLst>
                                          <p:attrName>ppt_h</p:attrName>
                                        </p:attrNameLst>
                                      </p:cBhvr>
                                      <p:tavLst>
                                        <p:tav tm="0">
                                          <p:val>
                                            <p:fltVal val="0"/>
                                          </p:val>
                                        </p:tav>
                                        <p:tav tm="100000">
                                          <p:val>
                                            <p:strVal val="#ppt_h"/>
                                          </p:val>
                                        </p:tav>
                                      </p:tavLst>
                                    </p:anim>
                                    <p:animEffect transition="in" filter="fade">
                                      <p:cBhvr>
                                        <p:cTn id="77" dur="2000"/>
                                        <p:tgtEl>
                                          <p:spTgt spid="14"/>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additive="base">
                                        <p:cTn id="82" dur="500" fill="hold"/>
                                        <p:tgtEl>
                                          <p:spTgt spid="14"/>
                                        </p:tgtEl>
                                        <p:attrNameLst>
                                          <p:attrName>ppt_x</p:attrName>
                                        </p:attrNameLst>
                                      </p:cBhvr>
                                      <p:tavLst>
                                        <p:tav tm="0">
                                          <p:val>
                                            <p:strVal val="#ppt_x"/>
                                          </p:val>
                                        </p:tav>
                                        <p:tav tm="100000">
                                          <p:val>
                                            <p:strVal val="#ppt_x"/>
                                          </p:val>
                                        </p:tav>
                                      </p:tavLst>
                                    </p:anim>
                                    <p:anim calcmode="lin" valueType="num">
                                      <p:cBhvr additive="base">
                                        <p:cTn id="8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15"/>
                                        </p:tgtEl>
                                        <p:attrNameLst>
                                          <p:attrName>style.visibility</p:attrName>
                                        </p:attrNameLst>
                                      </p:cBhvr>
                                      <p:to>
                                        <p:strVal val="visible"/>
                                      </p:to>
                                    </p:set>
                                    <p:anim calcmode="lin" valueType="num">
                                      <p:cBhvr additive="base">
                                        <p:cTn id="88" dur="500" fill="hold"/>
                                        <p:tgtEl>
                                          <p:spTgt spid="15"/>
                                        </p:tgtEl>
                                        <p:attrNameLst>
                                          <p:attrName>ppt_x</p:attrName>
                                        </p:attrNameLst>
                                      </p:cBhvr>
                                      <p:tavLst>
                                        <p:tav tm="0">
                                          <p:val>
                                            <p:strVal val="#ppt_x"/>
                                          </p:val>
                                        </p:tav>
                                        <p:tav tm="100000">
                                          <p:val>
                                            <p:strVal val="#ppt_x"/>
                                          </p:val>
                                        </p:tav>
                                      </p:tavLst>
                                    </p:anim>
                                    <p:anim calcmode="lin" valueType="num">
                                      <p:cBhvr additive="base">
                                        <p:cTn id="89" dur="500" fill="hold"/>
                                        <p:tgtEl>
                                          <p:spTgt spid="15"/>
                                        </p:tgtEl>
                                        <p:attrNameLst>
                                          <p:attrName>ppt_y</p:attrName>
                                        </p:attrNameLst>
                                      </p:cBhvr>
                                      <p:tavLst>
                                        <p:tav tm="0">
                                          <p:val>
                                            <p:strVal val="1+#ppt_h/2"/>
                                          </p:val>
                                        </p:tav>
                                        <p:tav tm="100000">
                                          <p:val>
                                            <p:strVal val="#ppt_y"/>
                                          </p:val>
                                        </p:tav>
                                      </p:tavLst>
                                    </p:anim>
                                  </p:childTnLst>
                                </p:cTn>
                              </p:par>
                              <p:par>
                                <p:cTn id="90" presetID="53" presetClass="entr" presetSubtype="16" fill="hold"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2000" fill="hold"/>
                                        <p:tgtEl>
                                          <p:spTgt spid="16"/>
                                        </p:tgtEl>
                                        <p:attrNameLst>
                                          <p:attrName>ppt_w</p:attrName>
                                        </p:attrNameLst>
                                      </p:cBhvr>
                                      <p:tavLst>
                                        <p:tav tm="0">
                                          <p:val>
                                            <p:fltVal val="0"/>
                                          </p:val>
                                        </p:tav>
                                        <p:tav tm="100000">
                                          <p:val>
                                            <p:strVal val="#ppt_w"/>
                                          </p:val>
                                        </p:tav>
                                      </p:tavLst>
                                    </p:anim>
                                    <p:anim calcmode="lin" valueType="num">
                                      <p:cBhvr>
                                        <p:cTn id="93" dur="2000" fill="hold"/>
                                        <p:tgtEl>
                                          <p:spTgt spid="16"/>
                                        </p:tgtEl>
                                        <p:attrNameLst>
                                          <p:attrName>ppt_h</p:attrName>
                                        </p:attrNameLst>
                                      </p:cBhvr>
                                      <p:tavLst>
                                        <p:tav tm="0">
                                          <p:val>
                                            <p:fltVal val="0"/>
                                          </p:val>
                                        </p:tav>
                                        <p:tav tm="100000">
                                          <p:val>
                                            <p:strVal val="#ppt_h"/>
                                          </p:val>
                                        </p:tav>
                                      </p:tavLst>
                                    </p:anim>
                                    <p:animEffect transition="in" filter="fade">
                                      <p:cBhvr>
                                        <p:cTn id="94" dur="2000"/>
                                        <p:tgtEl>
                                          <p:spTgt spid="16"/>
                                        </p:tgtEl>
                                      </p:cBhvr>
                                    </p:animEffect>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16"/>
                                        </p:tgtEl>
                                        <p:attrNameLst>
                                          <p:attrName>style.visibility</p:attrName>
                                        </p:attrNameLst>
                                      </p:cBhvr>
                                      <p:to>
                                        <p:strVal val="visible"/>
                                      </p:to>
                                    </p:set>
                                    <p:anim calcmode="lin" valueType="num">
                                      <p:cBhvr additive="base">
                                        <p:cTn id="99" dur="500" fill="hold"/>
                                        <p:tgtEl>
                                          <p:spTgt spid="16"/>
                                        </p:tgtEl>
                                        <p:attrNameLst>
                                          <p:attrName>ppt_x</p:attrName>
                                        </p:attrNameLst>
                                      </p:cBhvr>
                                      <p:tavLst>
                                        <p:tav tm="0">
                                          <p:val>
                                            <p:strVal val="#ppt_x"/>
                                          </p:val>
                                        </p:tav>
                                        <p:tav tm="100000">
                                          <p:val>
                                            <p:strVal val="#ppt_x"/>
                                          </p:val>
                                        </p:tav>
                                      </p:tavLst>
                                    </p:anim>
                                    <p:anim calcmode="lin" valueType="num">
                                      <p:cBhvr additive="base">
                                        <p:cTn id="10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17"/>
                                        </p:tgtEl>
                                        <p:attrNameLst>
                                          <p:attrName>style.visibility</p:attrName>
                                        </p:attrNameLst>
                                      </p:cBhvr>
                                      <p:to>
                                        <p:strVal val="visible"/>
                                      </p:to>
                                    </p:set>
                                    <p:anim calcmode="lin" valueType="num">
                                      <p:cBhvr additive="base">
                                        <p:cTn id="105" dur="500" fill="hold"/>
                                        <p:tgtEl>
                                          <p:spTgt spid="17"/>
                                        </p:tgtEl>
                                        <p:attrNameLst>
                                          <p:attrName>ppt_x</p:attrName>
                                        </p:attrNameLst>
                                      </p:cBhvr>
                                      <p:tavLst>
                                        <p:tav tm="0">
                                          <p:val>
                                            <p:strVal val="#ppt_x"/>
                                          </p:val>
                                        </p:tav>
                                        <p:tav tm="100000">
                                          <p:val>
                                            <p:strVal val="#ppt_x"/>
                                          </p:val>
                                        </p:tav>
                                      </p:tavLst>
                                    </p:anim>
                                    <p:anim calcmode="lin" valueType="num">
                                      <p:cBhvr additive="base">
                                        <p:cTn id="10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additive="base">
                                        <p:cTn id="111" dur="500" fill="hold"/>
                                        <p:tgtEl>
                                          <p:spTgt spid="18"/>
                                        </p:tgtEl>
                                        <p:attrNameLst>
                                          <p:attrName>ppt_x</p:attrName>
                                        </p:attrNameLst>
                                      </p:cBhvr>
                                      <p:tavLst>
                                        <p:tav tm="0">
                                          <p:val>
                                            <p:strVal val="#ppt_x"/>
                                          </p:val>
                                        </p:tav>
                                        <p:tav tm="100000">
                                          <p:val>
                                            <p:strVal val="#ppt_x"/>
                                          </p:val>
                                        </p:tav>
                                      </p:tavLst>
                                    </p:anim>
                                    <p:anim calcmode="lin" valueType="num">
                                      <p:cBhvr additive="base">
                                        <p:cTn id="1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5"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0"/>
            <a:ext cx="9144000" cy="7109639"/>
          </a:xfrm>
          <a:prstGeom prst="rect">
            <a:avLst/>
          </a:prstGeom>
          <a:solidFill>
            <a:schemeClr val="bg2">
              <a:lumMod val="75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16" name="TextBox 15"/>
          <p:cNvSpPr txBox="1"/>
          <p:nvPr/>
        </p:nvSpPr>
        <p:spPr>
          <a:xfrm>
            <a:off x="3276600" y="0"/>
            <a:ext cx="1828800" cy="461665"/>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400" dirty="0" smtClean="0">
                <a:latin typeface="NikoshBAN" pitchFamily="2" charset="0"/>
                <a:cs typeface="NikoshBAN" pitchFamily="2" charset="0"/>
              </a:rPr>
              <a:t>জিন্নাহর ঘোষণা </a:t>
            </a:r>
            <a:endParaRPr lang="en-US" sz="2400" dirty="0">
              <a:latin typeface="NikoshBAN" pitchFamily="2" charset="0"/>
              <a:cs typeface="NikoshBAN" pitchFamily="2" charset="0"/>
            </a:endParaRPr>
          </a:p>
        </p:txBody>
      </p:sp>
      <p:pic>
        <p:nvPicPr>
          <p:cNvPr id="17" name="Picture 2" descr="বাংলা ভাষা আন্দোলন - উইকিপিডিয়া"/>
          <p:cNvPicPr>
            <a:picLocks noChangeAspect="1" noChangeArrowheads="1"/>
          </p:cNvPicPr>
          <p:nvPr/>
        </p:nvPicPr>
        <p:blipFill>
          <a:blip r:embed="rId2"/>
          <a:srcRect/>
          <a:stretch>
            <a:fillRect/>
          </a:stretch>
        </p:blipFill>
        <p:spPr bwMode="auto">
          <a:xfrm>
            <a:off x="228600" y="609600"/>
            <a:ext cx="4191000" cy="2590800"/>
          </a:xfrm>
          <a:prstGeom prst="rect">
            <a:avLst/>
          </a:prstGeom>
          <a:solidFill>
            <a:schemeClr val="accent5">
              <a:lumMod val="40000"/>
              <a:lumOff val="60000"/>
            </a:schemeClr>
          </a:solidFill>
          <a:ln w="88900" cap="sq" cmpd="thickThin">
            <a:solidFill>
              <a:srgbClr val="000000"/>
            </a:solidFill>
            <a:prstDash val="solid"/>
            <a:miter lim="800000"/>
          </a:ln>
          <a:effectLst>
            <a:innerShdw blurRad="76200">
              <a:srgbClr val="000000"/>
            </a:innerShdw>
          </a:effectLst>
        </p:spPr>
      </p:pic>
      <p:pic>
        <p:nvPicPr>
          <p:cNvPr id="18" name="Picture 4" descr="দুর্লভ ছবিতে বাংলাদেশে ছাত্র আন্দোলনের ইতিহাস | মাল্টিমিডিয়া | DW |  05.02.2018"/>
          <p:cNvPicPr>
            <a:picLocks noChangeAspect="1" noChangeArrowheads="1"/>
          </p:cNvPicPr>
          <p:nvPr/>
        </p:nvPicPr>
        <p:blipFill>
          <a:blip r:embed="rId3"/>
          <a:srcRect/>
          <a:stretch>
            <a:fillRect/>
          </a:stretch>
        </p:blipFill>
        <p:spPr bwMode="auto">
          <a:xfrm>
            <a:off x="4724400" y="609601"/>
            <a:ext cx="4114800" cy="2590800"/>
          </a:xfrm>
          <a:prstGeom prst="rect">
            <a:avLst/>
          </a:prstGeom>
          <a:ln w="88900" cap="sq" cmpd="thickThin">
            <a:solidFill>
              <a:srgbClr val="000000"/>
            </a:solidFill>
            <a:prstDash val="solid"/>
            <a:miter lim="800000"/>
          </a:ln>
          <a:effectLst>
            <a:innerShdw blurRad="76200">
              <a:srgbClr val="000000"/>
            </a:innerShdw>
          </a:effectLst>
        </p:spPr>
      </p:pic>
      <p:sp>
        <p:nvSpPr>
          <p:cNvPr id="19" name="Rectangle 18"/>
          <p:cNvSpPr/>
          <p:nvPr/>
        </p:nvSpPr>
        <p:spPr>
          <a:xfrm>
            <a:off x="381000" y="3505200"/>
            <a:ext cx="8382000" cy="1785104"/>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bn-IN" sz="2200" dirty="0" smtClean="0">
                <a:latin typeface="NikoshBAN" pitchFamily="2" charset="0"/>
                <a:cs typeface="NikoshBAN" pitchFamily="2" charset="0"/>
              </a:rPr>
              <a:t>এরুপ উত্তপ্ত অবস্থায় পাকিস্তানের গভর্ণর জেনারেল মোহাম্মদ আলী জিন্নাহ ১৯৪৮ সালের ২১ মার্চ ঢাকার রেসকোর্স ময়দানে এবং ২৪ মার্চ ঢাকা বিশ্ববিদ্যালয়ে ভাষণদানকালে আনুষ্ঠানিকভাবে উর্দুকে পাকিস্তানের একমাত্র রাষ্ট্রভাষা হিসেবে ঘোষণা করেন। তিনি উর্দুকে ইসলামি সংস্কৃতি ও ঐতিহ্যের ধারক দাবি করে বলেন যে, “একমাত্র উর্দুই হবে পাকিস্তানের একমাত্র রাষ্ট্রভাষা। যারা এ ব্যাপারে বিভ্রান্তি সৃষ্টি করেছেন তারা পাকিস্তানের শত্রু।”   </a:t>
            </a:r>
            <a:endParaRPr lang="en-US" sz="2200" dirty="0">
              <a:latin typeface="NikoshBAN" pitchFamily="2" charset="0"/>
              <a:cs typeface="NikoshBAN" pitchFamily="2" charset="0"/>
            </a:endParaRPr>
          </a:p>
        </p:txBody>
      </p:sp>
      <p:sp>
        <p:nvSpPr>
          <p:cNvPr id="20" name="Rectangle 19"/>
          <p:cNvSpPr/>
          <p:nvPr/>
        </p:nvSpPr>
        <p:spPr>
          <a:xfrm>
            <a:off x="381000" y="5562600"/>
            <a:ext cx="8229600" cy="1107996"/>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bn-IN" sz="2200" dirty="0" smtClean="0">
                <a:latin typeface="NikoshBAN" pitchFamily="2" charset="0"/>
                <a:cs typeface="NikoshBAN" pitchFamily="2" charset="0"/>
              </a:rPr>
              <a:t>গভর্ণর জেনারেলের এরুপ হঠকারিতামূলক সিদ্ধান্ত ও ঘোষণায় বাঙালি জাতি দারুনভাবে মর্মাহত হয়। সেদিন ঢাকা বিশ্ববিদ্যালয়ের ছাত্ররা মোহাম্মদ আলী জিন্নাহর ঘোষণার তীব্র প্রতিবাদ করে। না না ধবনিতে সমাবর্তন অনুষ্ঠান প্রকম্পিত করে সভাস্থল ত্যাগ করে।  </a:t>
            </a:r>
            <a:endParaRPr lang="en-US" sz="2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7109639"/>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8" name="Rectangle 7"/>
          <p:cNvSpPr/>
          <p:nvPr/>
        </p:nvSpPr>
        <p:spPr>
          <a:xfrm>
            <a:off x="3886200" y="152400"/>
            <a:ext cx="2819400" cy="523220"/>
          </a:xfrm>
          <a:prstGeom prst="rect">
            <a:avLst/>
          </a:prstGeom>
          <a:solidFill>
            <a:schemeClr val="bg1">
              <a:lumMod val="75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bn-IN" sz="2800" dirty="0" smtClean="0">
                <a:latin typeface="NikoshBAN" pitchFamily="2" charset="0"/>
                <a:cs typeface="NikoshBAN" pitchFamily="2" charset="0"/>
              </a:rPr>
              <a:t>ভাষা আন্দোলন </a:t>
            </a:r>
            <a:endParaRPr lang="en-US" sz="2800" dirty="0"/>
          </a:p>
        </p:txBody>
      </p:sp>
      <p:pic>
        <p:nvPicPr>
          <p:cNvPr id="9" name="Picture 8" descr="http://bn.banglapedia.org/images/8/81/LanguageMovement21Feb1952.jpg">
            <a:hlinkClick r:id="rId2"/>
          </p:cNvPr>
          <p:cNvPicPr/>
          <p:nvPr/>
        </p:nvPicPr>
        <p:blipFill>
          <a:blip r:embed="rId3"/>
          <a:srcRect/>
          <a:stretch>
            <a:fillRect/>
          </a:stretch>
        </p:blipFill>
        <p:spPr bwMode="auto">
          <a:xfrm>
            <a:off x="228600" y="838200"/>
            <a:ext cx="4191000" cy="3048000"/>
          </a:xfrm>
          <a:prstGeom prst="rect">
            <a:avLst/>
          </a:prstGeom>
          <a:solidFill>
            <a:schemeClr val="accent6">
              <a:lumMod val="60000"/>
              <a:lumOff val="40000"/>
            </a:schemeClr>
          </a:solidFill>
          <a:ln w="88900" cap="sq" cmpd="thickThin">
            <a:solidFill>
              <a:srgbClr val="000000"/>
            </a:solidFill>
            <a:prstDash val="solid"/>
            <a:miter lim="800000"/>
          </a:ln>
          <a:effectLst>
            <a:innerShdw blurRad="76200">
              <a:srgbClr val="000000"/>
            </a:innerShdw>
          </a:effectLst>
        </p:spPr>
      </p:pic>
      <p:sp>
        <p:nvSpPr>
          <p:cNvPr id="10" name="Rectangle 1"/>
          <p:cNvSpPr>
            <a:spLocks noChangeArrowheads="1"/>
          </p:cNvSpPr>
          <p:nvPr/>
        </p:nvSpPr>
        <p:spPr bwMode="auto">
          <a:xfrm>
            <a:off x="228600" y="4114800"/>
            <a:ext cx="4419600" cy="400110"/>
          </a:xfrm>
          <a:prstGeom prst="rect">
            <a:avLst/>
          </a:prstGeom>
          <a:solidFill>
            <a:schemeClr val="accent6">
              <a:lumMod val="60000"/>
              <a:lumOff val="40000"/>
            </a:schemeClr>
          </a:solidFill>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n-IN" sz="2000" b="0" i="0" u="none" strike="noStrike" cap="none" normalizeH="0" baseline="0" dirty="0" smtClean="0">
                <a:ln>
                  <a:noFill/>
                </a:ln>
                <a:effectLst/>
                <a:latin typeface="NikoshBAN" pitchFamily="2" charset="0"/>
                <a:ea typeface="Times New Roman" pitchFamily="18" charset="0"/>
                <a:cs typeface="NikoshBAN" pitchFamily="2" charset="0"/>
              </a:rPr>
              <a:t>ঢাকা বিশ্ববিদ্যালয়ের আমতলায় ছাত্রদের সভা (১৯৫২</a:t>
            </a:r>
            <a:r>
              <a:rPr kumimoji="0" lang="bn-IN" sz="20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a:t>
            </a:r>
            <a:endParaRPr kumimoji="0" lang="bn-IN" sz="2000" b="0" i="0" u="none" strike="noStrike" cap="none" normalizeH="0" baseline="0" dirty="0" smtClean="0">
              <a:ln>
                <a:noFill/>
              </a:ln>
              <a:solidFill>
                <a:schemeClr val="tx1"/>
              </a:solidFill>
              <a:effectLst/>
              <a:latin typeface="NikoshBAN" pitchFamily="2" charset="0"/>
              <a:cs typeface="NikoshBAN" pitchFamily="2" charset="0"/>
            </a:endParaRPr>
          </a:p>
        </p:txBody>
      </p:sp>
      <p:pic>
        <p:nvPicPr>
          <p:cNvPr id="11" name="Picture 10" descr="http://bn.banglapedia.org/images/a/a8/LanguageMovement22Feb1952.jpg">
            <a:hlinkClick r:id="rId4"/>
          </p:cNvPr>
          <p:cNvPicPr/>
          <p:nvPr/>
        </p:nvPicPr>
        <p:blipFill>
          <a:blip r:embed="rId5"/>
          <a:srcRect/>
          <a:stretch>
            <a:fillRect/>
          </a:stretch>
        </p:blipFill>
        <p:spPr bwMode="auto">
          <a:xfrm>
            <a:off x="4800600" y="838200"/>
            <a:ext cx="3962400" cy="3048000"/>
          </a:xfrm>
          <a:prstGeom prst="rect">
            <a:avLst/>
          </a:prstGeom>
          <a:solidFill>
            <a:schemeClr val="accent6">
              <a:lumMod val="40000"/>
              <a:lumOff val="60000"/>
            </a:schemeClr>
          </a:solidFill>
          <a:ln w="88900" cap="sq" cmpd="thickThin">
            <a:solidFill>
              <a:srgbClr val="000000"/>
            </a:solidFill>
            <a:prstDash val="solid"/>
            <a:miter lim="800000"/>
          </a:ln>
          <a:effectLst>
            <a:innerShdw blurRad="76200">
              <a:srgbClr val="000000"/>
            </a:innerShdw>
          </a:effectLst>
        </p:spPr>
      </p:pic>
      <p:sp>
        <p:nvSpPr>
          <p:cNvPr id="12" name="Rectangle 2"/>
          <p:cNvSpPr>
            <a:spLocks noChangeArrowheads="1"/>
          </p:cNvSpPr>
          <p:nvPr/>
        </p:nvSpPr>
        <p:spPr bwMode="auto">
          <a:xfrm>
            <a:off x="4800600" y="4114800"/>
            <a:ext cx="4038600" cy="400110"/>
          </a:xfrm>
          <a:prstGeom prst="rect">
            <a:avLst/>
          </a:prstGeom>
          <a:solidFill>
            <a:schemeClr val="accent6">
              <a:lumMod val="60000"/>
              <a:lumOff val="40000"/>
            </a:schemeClr>
          </a:solidFill>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n-IN" sz="2000" b="0" i="0" u="none" strike="noStrike" cap="none" normalizeH="0" baseline="0" dirty="0" smtClean="0">
                <a:ln>
                  <a:noFill/>
                </a:ln>
                <a:effectLst/>
                <a:latin typeface="NikoshBAN" pitchFamily="2" charset="0"/>
                <a:ea typeface="Times New Roman" pitchFamily="18" charset="0"/>
                <a:cs typeface="NikoshBAN" pitchFamily="2" charset="0"/>
              </a:rPr>
              <a:t> ভাষা আন্দোলনে ঢাকা বিশ্ববিদ্যালয়ের একটি রাস্তা</a:t>
            </a:r>
            <a:endParaRPr kumimoji="0" lang="bn-IN" sz="2000" b="0" i="0" u="none" strike="noStrike" cap="none" normalizeH="0" baseline="0" dirty="0" smtClean="0">
              <a:ln>
                <a:noFill/>
              </a:ln>
              <a:effectLst/>
              <a:latin typeface="NikoshBAN" pitchFamily="2" charset="0"/>
              <a:cs typeface="NikoshBAN" pitchFamily="2" charset="0"/>
            </a:endParaRPr>
          </a:p>
        </p:txBody>
      </p:sp>
      <p:sp>
        <p:nvSpPr>
          <p:cNvPr id="13" name="Rectangle 12"/>
          <p:cNvSpPr/>
          <p:nvPr/>
        </p:nvSpPr>
        <p:spPr>
          <a:xfrm>
            <a:off x="152400" y="4648200"/>
            <a:ext cx="8763000" cy="2000548"/>
          </a:xfrm>
          <a:prstGeom prst="rect">
            <a:avLst/>
          </a:prstGeom>
          <a:solidFill>
            <a:schemeClr val="accent6">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fontAlgn="base"/>
            <a:r>
              <a:rPr lang="as-IN" sz="2400" dirty="0" smtClean="0">
                <a:latin typeface="NikoshBAN" pitchFamily="2" charset="0"/>
                <a:cs typeface="NikoshBAN" pitchFamily="2" charset="0"/>
              </a:rPr>
              <a:t> </a:t>
            </a:r>
            <a:r>
              <a:rPr lang="bn-IN" sz="2000" dirty="0" smtClean="0">
                <a:latin typeface="NikoshBAN" pitchFamily="2" charset="0"/>
                <a:cs typeface="NikoshBAN" pitchFamily="2" charset="0"/>
              </a:rPr>
              <a:t>এ অবস্থায় ধারবাহিক ভাবে ভাষা আন্দোলন অব্যাহত ভাবে চলতে থাকে। </a:t>
            </a:r>
            <a:r>
              <a:rPr lang="as-IN" sz="2000" dirty="0" smtClean="0">
                <a:latin typeface="NikoshBAN" pitchFamily="2" charset="0"/>
                <a:cs typeface="NikoshBAN" pitchFamily="2" charset="0"/>
              </a:rPr>
              <a:t>৪ঠা ফেব্রুয়ারি</a:t>
            </a:r>
            <a:r>
              <a:rPr lang="bn-IN" sz="2000" dirty="0" smtClean="0">
                <a:latin typeface="NikoshBAN" pitchFamily="2" charset="0"/>
                <a:cs typeface="NikoshBAN" pitchFamily="2" charset="0"/>
              </a:rPr>
              <a:t> ১৯৫২</a:t>
            </a:r>
            <a:r>
              <a:rPr lang="as-IN" sz="2000" dirty="0" smtClean="0">
                <a:latin typeface="NikoshBAN" pitchFamily="2" charset="0"/>
                <a:cs typeface="NikoshBAN" pitchFamily="2" charset="0"/>
              </a:rPr>
              <a:t> ঢাকা বিশ্ববিদ্যাল</a:t>
            </a:r>
            <a:r>
              <a:rPr lang="bn-IN" sz="2000" dirty="0" smtClean="0">
                <a:latin typeface="NikoshBAN" pitchFamily="2" charset="0"/>
                <a:cs typeface="NikoshBAN" pitchFamily="2" charset="0"/>
              </a:rPr>
              <a:t>য়</a:t>
            </a:r>
            <a:r>
              <a:rPr lang="as-IN" sz="2000" dirty="0" smtClean="0">
                <a:latin typeface="NikoshBAN" pitchFamily="2" charset="0"/>
                <a:cs typeface="NikoshBAN" pitchFamily="2" charset="0"/>
              </a:rPr>
              <a:t> এবং অন্যান্য শিক্ষা প্রতিষ্ঠানের ছাত্ররা ঢাকা বিশ্ববিদ্যাল</a:t>
            </a:r>
            <a:r>
              <a:rPr lang="bn-IN" sz="2000" dirty="0" smtClean="0">
                <a:latin typeface="NikoshBAN" pitchFamily="2" charset="0"/>
                <a:cs typeface="NikoshBAN" pitchFamily="2" charset="0"/>
              </a:rPr>
              <a:t>য়</a:t>
            </a:r>
            <a:r>
              <a:rPr lang="as-IN" sz="2000" dirty="0" smtClean="0">
                <a:latin typeface="NikoshBAN" pitchFamily="2" charset="0"/>
                <a:cs typeface="NikoshBAN" pitchFamily="2" charset="0"/>
              </a:rPr>
              <a:t> প্রাঙ্গনে এসে জড়ো হ</a:t>
            </a:r>
            <a:r>
              <a:rPr lang="bn-IN" sz="2000" dirty="0" smtClean="0">
                <a:latin typeface="NikoshBAN" pitchFamily="2" charset="0"/>
                <a:cs typeface="NikoshBAN" pitchFamily="2" charset="0"/>
              </a:rPr>
              <a:t>য়</a:t>
            </a:r>
            <a:r>
              <a:rPr lang="as-IN" sz="2000" dirty="0" smtClean="0">
                <a:latin typeface="NikoshBAN" pitchFamily="2" charset="0"/>
                <a:cs typeface="NikoshBAN" pitchFamily="2" charset="0"/>
              </a:rPr>
              <a:t>। সমাবেশ থেকে বাংলাকে রাষ্ট্রভাষা হিসেবে গ্রহণের দাবি জানানো হ</a:t>
            </a:r>
            <a:r>
              <a:rPr lang="bn-IN" sz="2000" dirty="0" smtClean="0">
                <a:latin typeface="NikoshBAN" pitchFamily="2" charset="0"/>
                <a:cs typeface="NikoshBAN" pitchFamily="2" charset="0"/>
              </a:rPr>
              <a:t>য়</a:t>
            </a:r>
            <a:r>
              <a:rPr lang="as-IN" sz="2000" dirty="0" smtClean="0">
                <a:latin typeface="NikoshBAN" pitchFamily="2" charset="0"/>
                <a:cs typeface="NikoshBAN" pitchFamily="2" charset="0"/>
              </a:rPr>
              <a:t>। ছাত্ররা তাদের সমাবেশ শেষে এক বিশাল বিক্ষোভ মিছিল বের করে।</a:t>
            </a:r>
            <a:r>
              <a:rPr lang="bn-IN" sz="2000" dirty="0" smtClean="0">
                <a:latin typeface="NikoshBAN" pitchFamily="2" charset="0"/>
                <a:cs typeface="NikoshBAN" pitchFamily="2" charset="0"/>
              </a:rPr>
              <a:t> </a:t>
            </a:r>
            <a:r>
              <a:rPr lang="as-IN" sz="2000" dirty="0" smtClean="0">
                <a:latin typeface="NikoshBAN" pitchFamily="2" charset="0"/>
                <a:cs typeface="NikoshBAN" pitchFamily="2" charset="0"/>
              </a:rPr>
              <a:t>২০শে ফেব্রু</a:t>
            </a:r>
            <a:r>
              <a:rPr lang="bn-IN" sz="2000" dirty="0" smtClean="0">
                <a:latin typeface="NikoshBAN" pitchFamily="2" charset="0"/>
                <a:cs typeface="NikoshBAN" pitchFamily="2" charset="0"/>
              </a:rPr>
              <a:t>য়া</a:t>
            </a:r>
            <a:r>
              <a:rPr lang="as-IN" sz="2000" dirty="0" smtClean="0">
                <a:latin typeface="NikoshBAN" pitchFamily="2" charset="0"/>
                <a:cs typeface="NikoshBAN" pitchFamily="2" charset="0"/>
              </a:rPr>
              <a:t>রি সরকার এক মাসের জন্য সভা, সমাবেশ ও মিছিল নিষিদ্ধ করে ১৪৪ ধারা জারি করে। ঐদিন রাতে বৈঠক করে 'সর্বদলী</a:t>
            </a:r>
            <a:r>
              <a:rPr lang="bn-IN" sz="2000" dirty="0" smtClean="0">
                <a:latin typeface="NikoshBAN" pitchFamily="2" charset="0"/>
                <a:cs typeface="NikoshBAN" pitchFamily="2" charset="0"/>
              </a:rPr>
              <a:t>য়</a:t>
            </a:r>
            <a:r>
              <a:rPr lang="as-IN" sz="2000" dirty="0" smtClean="0">
                <a:latin typeface="NikoshBAN" pitchFamily="2" charset="0"/>
                <a:cs typeface="NikoshBAN" pitchFamily="2" charset="0"/>
              </a:rPr>
              <a:t> রাষ্ট্রভাষা সংগ্রাম পরিষদ' ১৪৪ ধারা ভঙ্গ ক</a:t>
            </a:r>
            <a:r>
              <a:rPr lang="bn-IN" sz="2000" dirty="0" smtClean="0">
                <a:latin typeface="NikoshBAN" pitchFamily="2" charset="0"/>
                <a:cs typeface="NikoshBAN" pitchFamily="2" charset="0"/>
              </a:rPr>
              <a:t>রার</a:t>
            </a:r>
            <a:r>
              <a:rPr lang="as-IN" sz="2000" dirty="0" smtClean="0">
                <a:latin typeface="NikoshBAN" pitchFamily="2" charset="0"/>
                <a:cs typeface="NikoshBAN" pitchFamily="2" charset="0"/>
              </a:rPr>
              <a:t> এবং পূর্বনির্ধারিত কর্মসূচী পালনের সিদ্ধান্ত নে</a:t>
            </a:r>
            <a:r>
              <a:rPr lang="bn-IN" sz="2000" dirty="0" smtClean="0">
                <a:latin typeface="NikoshBAN" pitchFamily="2" charset="0"/>
                <a:cs typeface="NikoshBAN" pitchFamily="2" charset="0"/>
              </a:rPr>
              <a:t>য়</a:t>
            </a:r>
            <a:r>
              <a:rPr lang="as-IN" sz="2000" dirty="0" smtClean="0">
                <a:latin typeface="NikoshBAN" pitchFamily="2" charset="0"/>
                <a:cs typeface="NikoshBAN" pitchFamily="2" charset="0"/>
              </a:rPr>
              <a:t>।</a:t>
            </a:r>
            <a:r>
              <a:rPr lang="bn-IN" sz="2000" dirty="0" smtClean="0">
                <a:latin typeface="NikoshBAN" pitchFamily="2" charset="0"/>
                <a:cs typeface="NikoshBAN" pitchFamily="2" charset="0"/>
              </a:rPr>
              <a:t> </a:t>
            </a:r>
            <a:endParaRPr lang="as-IN" sz="2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i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ox(i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descr="data:image/gif;base64,R0lGODlhAQABAIABAAAAAP///yH5BAEAAAEALAAAAAABAAEAQAICTAEAOw%3D%3D">
            <a:hlinkClick r:id="rId2" tooltip="Edit ২১ ফেব্রুয়ারির ঘটনা section"/>
          </p:cNvPr>
          <p:cNvSpPr>
            <a:spLocks noChangeAspect="1" noChangeArrowheads="1"/>
          </p:cNvSpPr>
          <p:nvPr/>
        </p:nvSpPr>
        <p:spPr bwMode="auto">
          <a:xfrm>
            <a:off x="1344613" y="1682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4" name="AutoShape 4" descr="data:image/gif;base64,R0lGODlhAQABAIABAAAAAP///yH5BAEAAAEALAAAAAABAAEAQAICTAEAOw%3D%3D">
            <a:hlinkClick r:id="rId2" tooltip="Edit ২১ ফেব্রুয়ারির ঘটনা section"/>
          </p:cNvPr>
          <p:cNvSpPr>
            <a:spLocks noChangeAspect="1" noChangeArrowheads="1"/>
          </p:cNvSpPr>
          <p:nvPr/>
        </p:nvSpPr>
        <p:spPr bwMode="auto">
          <a:xfrm>
            <a:off x="1344613" y="1682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0" y="0"/>
            <a:ext cx="9144000" cy="7109639"/>
          </a:xfrm>
          <a:prstGeom prst="rect">
            <a:avLst/>
          </a:prstGeom>
          <a:solidFill>
            <a:schemeClr val="accent6">
              <a:lumMod val="40000"/>
              <a:lumOff val="60000"/>
            </a:schemeClr>
          </a:solidFill>
        </p:spPr>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12" name="Rectangle 11"/>
          <p:cNvSpPr/>
          <p:nvPr/>
        </p:nvSpPr>
        <p:spPr>
          <a:xfrm>
            <a:off x="2971800" y="0"/>
            <a:ext cx="3124200" cy="523220"/>
          </a:xfrm>
          <a:prstGeom prst="rect">
            <a:avLst/>
          </a:prstGeom>
          <a:solidFill>
            <a:schemeClr val="accent3">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as-IN" sz="2800" dirty="0" smtClean="0">
                <a:latin typeface="NikoshBAN" pitchFamily="2" charset="0"/>
                <a:cs typeface="NikoshBAN" pitchFamily="2" charset="0"/>
              </a:rPr>
              <a:t>২১ ফেব্রু</a:t>
            </a:r>
            <a:r>
              <a:rPr lang="bn-IN" sz="2800" dirty="0" smtClean="0">
                <a:latin typeface="NikoshBAN" pitchFamily="2" charset="0"/>
                <a:cs typeface="NikoshBAN" pitchFamily="2" charset="0"/>
              </a:rPr>
              <a:t>য়া</a:t>
            </a:r>
            <a:r>
              <a:rPr lang="as-IN" sz="2800" dirty="0" smtClean="0">
                <a:latin typeface="NikoshBAN" pitchFamily="2" charset="0"/>
                <a:cs typeface="NikoshBAN" pitchFamily="2" charset="0"/>
              </a:rPr>
              <a:t>রি</a:t>
            </a:r>
            <a:r>
              <a:rPr lang="bn-IN" sz="2800" dirty="0" smtClean="0">
                <a:latin typeface="NikoshBAN" pitchFamily="2" charset="0"/>
                <a:cs typeface="NikoshBAN" pitchFamily="2" charset="0"/>
              </a:rPr>
              <a:t> শহীদ </a:t>
            </a:r>
            <a:endParaRPr lang="en-US" sz="2800" dirty="0"/>
          </a:p>
        </p:txBody>
      </p:sp>
      <p:sp>
        <p:nvSpPr>
          <p:cNvPr id="13" name="Rectangle 12"/>
          <p:cNvSpPr/>
          <p:nvPr/>
        </p:nvSpPr>
        <p:spPr>
          <a:xfrm>
            <a:off x="228600" y="609600"/>
            <a:ext cx="8686800" cy="2677656"/>
          </a:xfrm>
          <a:prstGeom prst="rect">
            <a:avLst/>
          </a:prstGeom>
          <a:solidFill>
            <a:schemeClr val="accent3">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bn-IN" sz="2400" dirty="0" smtClean="0">
                <a:latin typeface="NikoshBAN" pitchFamily="2" charset="0"/>
                <a:cs typeface="NikoshBAN" pitchFamily="2" charset="0"/>
              </a:rPr>
              <a:t>১৯৫২ </a:t>
            </a:r>
            <a:r>
              <a:rPr lang="as-IN" sz="2400" dirty="0" smtClean="0">
                <a:latin typeface="NikoshBAN" pitchFamily="2" charset="0"/>
                <a:cs typeface="NikoshBAN" pitchFamily="2" charset="0"/>
              </a:rPr>
              <a:t>সালের ফেব্রুয়ারী মাসে পূর্ব পাকিস্তানের </a:t>
            </a:r>
            <a:r>
              <a:rPr lang="bn-IN" sz="2400" dirty="0" smtClean="0">
                <a:latin typeface="NikoshBAN" pitchFamily="2" charset="0"/>
                <a:cs typeface="NikoshBAN" pitchFamily="2" charset="0"/>
              </a:rPr>
              <a:t>মুখ্যমন্ত্রী</a:t>
            </a:r>
            <a:r>
              <a:rPr lang="as-IN" sz="2400" dirty="0" smtClean="0">
                <a:latin typeface="NikoshBAN" pitchFamily="2" charset="0"/>
                <a:cs typeface="NikoshBAN" pitchFamily="2" charset="0"/>
              </a:rPr>
              <a:t> খাজা নাজিমুদ্দিন জানান যে পাকিস্তান সরকারের সিদ্ধান্ত মেনে নেও</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হবে। এই ঘোষণার ফলে আন্দোলন আরো জোরদার হ</a:t>
            </a:r>
            <a:r>
              <a:rPr lang="bn-IN" sz="2400" dirty="0" smtClean="0">
                <a:latin typeface="NikoshBAN" pitchFamily="2" charset="0"/>
                <a:cs typeface="NikoshBAN" pitchFamily="2" charset="0"/>
              </a:rPr>
              <a:t>য়ে </a:t>
            </a:r>
            <a:r>
              <a:rPr lang="as-IN" sz="2400" dirty="0" smtClean="0">
                <a:latin typeface="NikoshBAN" pitchFamily="2" charset="0"/>
                <a:cs typeface="NikoshBAN" pitchFamily="2" charset="0"/>
              </a:rPr>
              <a:t>ওঠে। পুলিশ ১৪৪ ধারা জারি করে মিটিং-মিছিল ইত্যাদি বে-আইনি ঘোষণা করে। ২১ ফেব্রু</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রি, ১৯৫২ সালে এই আদেশ অমান্য করে ঢাকা বিশ্ববিদ্যাল</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-এর অনেক ছাত্র ও আরো কিছু রাজনৈতিক কর্মীরা মিলে </a:t>
            </a:r>
            <a:r>
              <a:rPr lang="bn-IN" sz="2400" dirty="0" smtClean="0">
                <a:latin typeface="NikoshBAN" pitchFamily="2" charset="0"/>
                <a:cs typeface="NikoshBAN" pitchFamily="2" charset="0"/>
              </a:rPr>
              <a:t>‘রাষ্ট্রভাষা বাংলা চাই’</a:t>
            </a:r>
            <a:r>
              <a:rPr lang="as-IN" sz="2400" dirty="0" smtClean="0">
                <a:latin typeface="NikoshBAN" pitchFamily="2" charset="0"/>
                <a:cs typeface="NikoshBAN" pitchFamily="2" charset="0"/>
              </a:rPr>
              <a:t> মিছিল শুরু করেন। মিছিল ঢাকা মেডিক্যাল কলেজ-এর কাছে এলে পুলি</a:t>
            </a:r>
            <a:r>
              <a:rPr lang="bn-IN" sz="2400" dirty="0" smtClean="0">
                <a:latin typeface="NikoshBAN" pitchFamily="2" charset="0"/>
                <a:cs typeface="NikoshBAN" pitchFamily="2" charset="0"/>
              </a:rPr>
              <a:t>শ</a:t>
            </a:r>
            <a:r>
              <a:rPr lang="as-IN" sz="2400" dirty="0" smtClean="0">
                <a:latin typeface="NikoshBAN" pitchFamily="2" charset="0"/>
                <a:cs typeface="NikoshBAN" pitchFamily="2" charset="0"/>
              </a:rPr>
              <a:t> মিছিলের উপর গুলি চালা</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গুলিতে নিহত হন আব্দুস সালাম,</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রফিক, </a:t>
            </a:r>
            <a:r>
              <a:rPr lang="as-IN" sz="2400" dirty="0" smtClean="0">
                <a:latin typeface="NikoshBAN" pitchFamily="2" charset="0"/>
                <a:cs typeface="NikoshBAN" pitchFamily="2" charset="0"/>
              </a:rPr>
              <a:t>বরকত, জব্বার সহ আরো অনেকে।</a:t>
            </a:r>
            <a:endParaRPr lang="en-US" sz="2400" dirty="0">
              <a:latin typeface="NikoshBAN" pitchFamily="2" charset="0"/>
              <a:cs typeface="NikoshBAN" pitchFamily="2" charset="0"/>
            </a:endParaRPr>
          </a:p>
        </p:txBody>
      </p:sp>
      <p:pic>
        <p:nvPicPr>
          <p:cNvPr id="14" name="Picture 8" descr="http://cms.somewhereinblog.net/images/thumbs/elius_1297766343_1-1._Shaheed_Salam.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28600" y="3505200"/>
            <a:ext cx="1951229" cy="2488177"/>
          </a:xfrm>
          <a:prstGeom prst="rect">
            <a:avLst/>
          </a:prstGeom>
          <a:solidFill>
            <a:schemeClr val="accent6">
              <a:lumMod val="20000"/>
              <a:lumOff val="80000"/>
            </a:schemeClr>
          </a:solidFill>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
        <p:nvSpPr>
          <p:cNvPr id="15" name="TextBox 14"/>
          <p:cNvSpPr txBox="1"/>
          <p:nvPr/>
        </p:nvSpPr>
        <p:spPr>
          <a:xfrm>
            <a:off x="381000" y="6172200"/>
            <a:ext cx="1143000" cy="461665"/>
          </a:xfrm>
          <a:prstGeom prst="rect">
            <a:avLst/>
          </a:prstGeom>
          <a:solidFill>
            <a:schemeClr val="tx2">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2400" dirty="0" smtClean="0">
                <a:latin typeface="NikoshBAN" pitchFamily="2" charset="0"/>
                <a:cs typeface="NikoshBAN" pitchFamily="2" charset="0"/>
              </a:rPr>
              <a:t>সালাম</a:t>
            </a:r>
            <a:endParaRPr lang="en-US" sz="2400" dirty="0">
              <a:latin typeface="NikoshBAN" pitchFamily="2" charset="0"/>
              <a:cs typeface="NikoshBAN" pitchFamily="2" charset="0"/>
            </a:endParaRPr>
          </a:p>
        </p:txBody>
      </p:sp>
      <p:pic>
        <p:nvPicPr>
          <p:cNvPr id="16" name="Picture 12" descr="http://www.prothom-aloblog.com/img/uploads/dc02f5d87c3771483d22fcbfd4149b09.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2514600" y="3505200"/>
            <a:ext cx="1996197" cy="2557508"/>
          </a:xfrm>
          <a:prstGeom prst="rect">
            <a:avLst/>
          </a:prstGeom>
          <a:solidFill>
            <a:schemeClr val="accent6">
              <a:lumMod val="60000"/>
              <a:lumOff val="40000"/>
            </a:schemeClr>
          </a:solidFill>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
        <p:nvSpPr>
          <p:cNvPr id="17" name="TextBox 16"/>
          <p:cNvSpPr txBox="1"/>
          <p:nvPr/>
        </p:nvSpPr>
        <p:spPr>
          <a:xfrm>
            <a:off x="2743200" y="6248400"/>
            <a:ext cx="1447800" cy="461665"/>
          </a:xfrm>
          <a:prstGeom prst="rect">
            <a:avLst/>
          </a:prstGeom>
          <a:solidFill>
            <a:schemeClr val="tx2">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2400" dirty="0" smtClean="0">
                <a:latin typeface="NikoshBAN" pitchFamily="2" charset="0"/>
                <a:cs typeface="NikoshBAN" pitchFamily="2" charset="0"/>
              </a:rPr>
              <a:t> রফিক</a:t>
            </a:r>
            <a:endParaRPr lang="en-US" sz="2400" dirty="0">
              <a:latin typeface="NikoshBAN" pitchFamily="2" charset="0"/>
              <a:cs typeface="NikoshBAN" pitchFamily="2" charset="0"/>
            </a:endParaRPr>
          </a:p>
        </p:txBody>
      </p:sp>
      <p:pic>
        <p:nvPicPr>
          <p:cNvPr id="18" name="Picture 17" descr="http://muktoblog.net/media/img/1297333015.jp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4724400" y="3505200"/>
            <a:ext cx="1970810" cy="2544118"/>
          </a:xfrm>
          <a:prstGeom prst="rect">
            <a:avLst/>
          </a:prstGeom>
          <a:solidFill>
            <a:schemeClr val="accent5">
              <a:lumMod val="40000"/>
              <a:lumOff val="60000"/>
            </a:schemeClr>
          </a:solidFill>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
        <p:nvSpPr>
          <p:cNvPr id="19" name="TextBox 18"/>
          <p:cNvSpPr txBox="1"/>
          <p:nvPr/>
        </p:nvSpPr>
        <p:spPr>
          <a:xfrm>
            <a:off x="4953000" y="6248400"/>
            <a:ext cx="1447800" cy="461665"/>
          </a:xfrm>
          <a:prstGeom prst="rect">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2400" dirty="0" smtClean="0">
                <a:latin typeface="NikoshBAN" pitchFamily="2" charset="0"/>
                <a:cs typeface="NikoshBAN" pitchFamily="2" charset="0"/>
              </a:rPr>
              <a:t>বরকত</a:t>
            </a:r>
            <a:endParaRPr lang="en-US" sz="2400" dirty="0">
              <a:latin typeface="NikoshBAN" pitchFamily="2" charset="0"/>
              <a:cs typeface="NikoshBAN" pitchFamily="2" charset="0"/>
            </a:endParaRPr>
          </a:p>
        </p:txBody>
      </p:sp>
      <p:pic>
        <p:nvPicPr>
          <p:cNvPr id="20" name="Picture 19"/>
          <p:cNvPicPr>
            <a:picLocks noChangeAspect="1"/>
          </p:cNvPicPr>
          <p:nvPr/>
        </p:nvPicPr>
        <p:blipFill>
          <a:blip r:embed="rId6">
            <a:extLst>
              <a:ext uri="{28A0092B-C50C-407E-A947-70E740481C1C}">
                <a14:useLocalDpi xmlns:a14="http://schemas.microsoft.com/office/drawing/2010/main" xmlns=""/>
              </a:ext>
            </a:extLst>
          </a:blip>
          <a:stretch>
            <a:fillRect/>
          </a:stretch>
        </p:blipFill>
        <p:spPr>
          <a:xfrm>
            <a:off x="6934200" y="3505200"/>
            <a:ext cx="1972067" cy="2514959"/>
          </a:xfrm>
          <a:prstGeom prst="rect">
            <a:avLst/>
          </a:prstGeom>
          <a:ln w="88900" cap="sq" cmpd="thickThin">
            <a:solidFill>
              <a:srgbClr val="000000"/>
            </a:solidFill>
            <a:prstDash val="solid"/>
            <a:miter lim="800000"/>
          </a:ln>
          <a:effectLst>
            <a:innerShdw blurRad="76200">
              <a:srgbClr val="000000"/>
            </a:innerShdw>
          </a:effectLst>
        </p:spPr>
      </p:pic>
      <p:sp>
        <p:nvSpPr>
          <p:cNvPr id="21" name="TextBox 20"/>
          <p:cNvSpPr txBox="1"/>
          <p:nvPr/>
        </p:nvSpPr>
        <p:spPr>
          <a:xfrm>
            <a:off x="7315200" y="6248400"/>
            <a:ext cx="1295400" cy="461665"/>
          </a:xfrm>
          <a:prstGeom prst="rect">
            <a:avLst/>
          </a:prstGeom>
          <a:solidFill>
            <a:srgbClr val="00B0F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2400" dirty="0" smtClean="0">
                <a:latin typeface="NikoshBAN" pitchFamily="2" charset="0"/>
                <a:cs typeface="NikoshBAN" pitchFamily="2" charset="0"/>
              </a:rPr>
              <a:t>জব্বার</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par>
                                <p:cTn id="13" presetID="53" presetClass="entr" presetSubtype="1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2000" fill="hold"/>
                                        <p:tgtEl>
                                          <p:spTgt spid="14"/>
                                        </p:tgtEl>
                                        <p:attrNameLst>
                                          <p:attrName>ppt_w</p:attrName>
                                        </p:attrNameLst>
                                      </p:cBhvr>
                                      <p:tavLst>
                                        <p:tav tm="0">
                                          <p:val>
                                            <p:fltVal val="0"/>
                                          </p:val>
                                        </p:tav>
                                        <p:tav tm="100000">
                                          <p:val>
                                            <p:strVal val="#ppt_w"/>
                                          </p:val>
                                        </p:tav>
                                      </p:tavLst>
                                    </p:anim>
                                    <p:anim calcmode="lin" valueType="num">
                                      <p:cBhvr>
                                        <p:cTn id="16" dur="2000" fill="hold"/>
                                        <p:tgtEl>
                                          <p:spTgt spid="14"/>
                                        </p:tgtEl>
                                        <p:attrNameLst>
                                          <p:attrName>ppt_h</p:attrName>
                                        </p:attrNameLst>
                                      </p:cBhvr>
                                      <p:tavLst>
                                        <p:tav tm="0">
                                          <p:val>
                                            <p:fltVal val="0"/>
                                          </p:val>
                                        </p:tav>
                                        <p:tav tm="100000">
                                          <p:val>
                                            <p:strVal val="#ppt_h"/>
                                          </p:val>
                                        </p:tav>
                                      </p:tavLst>
                                    </p:anim>
                                    <p:animEffect transition="in" filter="fade">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2000" fill="hold"/>
                                        <p:tgtEl>
                                          <p:spTgt spid="16"/>
                                        </p:tgtEl>
                                        <p:attrNameLst>
                                          <p:attrName>ppt_w</p:attrName>
                                        </p:attrNameLst>
                                      </p:cBhvr>
                                      <p:tavLst>
                                        <p:tav tm="0">
                                          <p:val>
                                            <p:fltVal val="0"/>
                                          </p:val>
                                        </p:tav>
                                        <p:tav tm="100000">
                                          <p:val>
                                            <p:strVal val="#ppt_w"/>
                                          </p:val>
                                        </p:tav>
                                      </p:tavLst>
                                    </p:anim>
                                    <p:anim calcmode="lin" valueType="num">
                                      <p:cBhvr>
                                        <p:cTn id="33" dur="2000" fill="hold"/>
                                        <p:tgtEl>
                                          <p:spTgt spid="16"/>
                                        </p:tgtEl>
                                        <p:attrNameLst>
                                          <p:attrName>ppt_h</p:attrName>
                                        </p:attrNameLst>
                                      </p:cBhvr>
                                      <p:tavLst>
                                        <p:tav tm="0">
                                          <p:val>
                                            <p:fltVal val="0"/>
                                          </p:val>
                                        </p:tav>
                                        <p:tav tm="100000">
                                          <p:val>
                                            <p:strVal val="#ppt_h"/>
                                          </p:val>
                                        </p:tav>
                                      </p:tavLst>
                                    </p:anim>
                                    <p:animEffect transition="in" filter="fade">
                                      <p:cBhvr>
                                        <p:cTn id="34" dur="20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par>
                                <p:cTn id="47" presetID="53" presetClass="entr" presetSubtype="16"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2000" fill="hold"/>
                                        <p:tgtEl>
                                          <p:spTgt spid="18"/>
                                        </p:tgtEl>
                                        <p:attrNameLst>
                                          <p:attrName>ppt_w</p:attrName>
                                        </p:attrNameLst>
                                      </p:cBhvr>
                                      <p:tavLst>
                                        <p:tav tm="0">
                                          <p:val>
                                            <p:fltVal val="0"/>
                                          </p:val>
                                        </p:tav>
                                        <p:tav tm="100000">
                                          <p:val>
                                            <p:strVal val="#ppt_w"/>
                                          </p:val>
                                        </p:tav>
                                      </p:tavLst>
                                    </p:anim>
                                    <p:anim calcmode="lin" valueType="num">
                                      <p:cBhvr>
                                        <p:cTn id="50" dur="2000" fill="hold"/>
                                        <p:tgtEl>
                                          <p:spTgt spid="18"/>
                                        </p:tgtEl>
                                        <p:attrNameLst>
                                          <p:attrName>ppt_h</p:attrName>
                                        </p:attrNameLst>
                                      </p:cBhvr>
                                      <p:tavLst>
                                        <p:tav tm="0">
                                          <p:val>
                                            <p:fltVal val="0"/>
                                          </p:val>
                                        </p:tav>
                                        <p:tav tm="100000">
                                          <p:val>
                                            <p:strVal val="#ppt_h"/>
                                          </p:val>
                                        </p:tav>
                                      </p:tavLst>
                                    </p:anim>
                                    <p:animEffect transition="in" filter="fade">
                                      <p:cBhvr>
                                        <p:cTn id="51" dur="20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500" fill="hold"/>
                                        <p:tgtEl>
                                          <p:spTgt spid="18"/>
                                        </p:tgtEl>
                                        <p:attrNameLst>
                                          <p:attrName>ppt_x</p:attrName>
                                        </p:attrNameLst>
                                      </p:cBhvr>
                                      <p:tavLst>
                                        <p:tav tm="0">
                                          <p:val>
                                            <p:strVal val="#ppt_x"/>
                                          </p:val>
                                        </p:tav>
                                        <p:tav tm="100000">
                                          <p:val>
                                            <p:strVal val="#ppt_x"/>
                                          </p:val>
                                        </p:tav>
                                      </p:tavLst>
                                    </p:anim>
                                    <p:anim calcmode="lin" valueType="num">
                                      <p:cBhvr additive="base">
                                        <p:cTn id="5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500" fill="hold"/>
                                        <p:tgtEl>
                                          <p:spTgt spid="19"/>
                                        </p:tgtEl>
                                        <p:attrNameLst>
                                          <p:attrName>ppt_x</p:attrName>
                                        </p:attrNameLst>
                                      </p:cBhvr>
                                      <p:tavLst>
                                        <p:tav tm="0">
                                          <p:val>
                                            <p:strVal val="#ppt_x"/>
                                          </p:val>
                                        </p:tav>
                                        <p:tav tm="100000">
                                          <p:val>
                                            <p:strVal val="#ppt_x"/>
                                          </p:val>
                                        </p:tav>
                                      </p:tavLst>
                                    </p:anim>
                                    <p:anim calcmode="lin" valueType="num">
                                      <p:cBhvr additive="base">
                                        <p:cTn id="63" dur="500" fill="hold"/>
                                        <p:tgtEl>
                                          <p:spTgt spid="19"/>
                                        </p:tgtEl>
                                        <p:attrNameLst>
                                          <p:attrName>ppt_y</p:attrName>
                                        </p:attrNameLst>
                                      </p:cBhvr>
                                      <p:tavLst>
                                        <p:tav tm="0">
                                          <p:val>
                                            <p:strVal val="1+#ppt_h/2"/>
                                          </p:val>
                                        </p:tav>
                                        <p:tav tm="100000">
                                          <p:val>
                                            <p:strVal val="#ppt_y"/>
                                          </p:val>
                                        </p:tav>
                                      </p:tavLst>
                                    </p:anim>
                                  </p:childTnLst>
                                </p:cTn>
                              </p:par>
                              <p:par>
                                <p:cTn id="64" presetID="53" presetClass="entr" presetSubtype="16" fill="hold" nodeType="with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000" fill="hold"/>
                                        <p:tgtEl>
                                          <p:spTgt spid="20"/>
                                        </p:tgtEl>
                                        <p:attrNameLst>
                                          <p:attrName>ppt_w</p:attrName>
                                        </p:attrNameLst>
                                      </p:cBhvr>
                                      <p:tavLst>
                                        <p:tav tm="0">
                                          <p:val>
                                            <p:fltVal val="0"/>
                                          </p:val>
                                        </p:tav>
                                        <p:tav tm="100000">
                                          <p:val>
                                            <p:strVal val="#ppt_w"/>
                                          </p:val>
                                        </p:tav>
                                      </p:tavLst>
                                    </p:anim>
                                    <p:anim calcmode="lin" valueType="num">
                                      <p:cBhvr>
                                        <p:cTn id="67" dur="2000" fill="hold"/>
                                        <p:tgtEl>
                                          <p:spTgt spid="20"/>
                                        </p:tgtEl>
                                        <p:attrNameLst>
                                          <p:attrName>ppt_h</p:attrName>
                                        </p:attrNameLst>
                                      </p:cBhvr>
                                      <p:tavLst>
                                        <p:tav tm="0">
                                          <p:val>
                                            <p:fltVal val="0"/>
                                          </p:val>
                                        </p:tav>
                                        <p:tav tm="100000">
                                          <p:val>
                                            <p:strVal val="#ppt_h"/>
                                          </p:val>
                                        </p:tav>
                                      </p:tavLst>
                                    </p:anim>
                                    <p:animEffect transition="in" filter="fade">
                                      <p:cBhvr>
                                        <p:cTn id="68" dur="20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ppt_x"/>
                                          </p:val>
                                        </p:tav>
                                        <p:tav tm="100000">
                                          <p:val>
                                            <p:strVal val="#ppt_x"/>
                                          </p:val>
                                        </p:tav>
                                      </p:tavLst>
                                    </p:anim>
                                    <p:anim calcmode="lin" valueType="num">
                                      <p:cBhvr additive="base">
                                        <p:cTn id="8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7" grpId="0" animBg="1"/>
      <p:bldP spid="19"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0"/>
            <a:ext cx="9144000" cy="7109639"/>
          </a:xfrm>
          <a:prstGeom prst="rect">
            <a:avLst/>
          </a:prstGeom>
          <a:solidFill>
            <a:schemeClr val="accent3">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14" name="Rectangle 13"/>
          <p:cNvSpPr/>
          <p:nvPr/>
        </p:nvSpPr>
        <p:spPr>
          <a:xfrm>
            <a:off x="3124200" y="152400"/>
            <a:ext cx="2362200" cy="523220"/>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sz="2800" dirty="0" smtClean="0">
                <a:latin typeface="NikoshBAN" pitchFamily="2" charset="0"/>
                <a:cs typeface="NikoshBAN" pitchFamily="2" charset="0"/>
              </a:rPr>
              <a:t>22 </a:t>
            </a:r>
            <a:r>
              <a:rPr lang="as-IN" sz="2800" dirty="0" smtClean="0">
                <a:latin typeface="NikoshBAN" pitchFamily="2" charset="0"/>
                <a:cs typeface="NikoshBAN" pitchFamily="2" charset="0"/>
              </a:rPr>
              <a:t>ফেব্রু</a:t>
            </a:r>
            <a:r>
              <a:rPr lang="bn-IN" sz="2800" dirty="0" smtClean="0">
                <a:latin typeface="NikoshBAN" pitchFamily="2" charset="0"/>
                <a:cs typeface="NikoshBAN" pitchFamily="2" charset="0"/>
              </a:rPr>
              <a:t>য়া</a:t>
            </a:r>
            <a:r>
              <a:rPr lang="as-IN" sz="2800" dirty="0" smtClean="0">
                <a:latin typeface="NikoshBAN" pitchFamily="2" charset="0"/>
                <a:cs typeface="NikoshBAN" pitchFamily="2" charset="0"/>
              </a:rPr>
              <a:t>রী</a:t>
            </a:r>
            <a:r>
              <a:rPr lang="bn-IN" sz="2800" dirty="0" smtClean="0">
                <a:latin typeface="NikoshBAN" pitchFamily="2" charset="0"/>
                <a:cs typeface="NikoshBAN" pitchFamily="2" charset="0"/>
              </a:rPr>
              <a:t> শহীদ</a:t>
            </a:r>
            <a:r>
              <a:rPr lang="as-IN" sz="2800" dirty="0" smtClean="0">
                <a:latin typeface="NikoshBAN" pitchFamily="2" charset="0"/>
                <a:cs typeface="NikoshBAN" pitchFamily="2" charset="0"/>
              </a:rPr>
              <a:t> </a:t>
            </a:r>
            <a:endParaRPr lang="en-US" sz="2800" dirty="0"/>
          </a:p>
        </p:txBody>
      </p:sp>
      <p:sp>
        <p:nvSpPr>
          <p:cNvPr id="15" name="Rectangle 14"/>
          <p:cNvSpPr/>
          <p:nvPr/>
        </p:nvSpPr>
        <p:spPr>
          <a:xfrm>
            <a:off x="228600" y="762000"/>
            <a:ext cx="8534400" cy="2308324"/>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bn-IN" sz="2400" dirty="0" smtClean="0">
                <a:latin typeface="NikoshBAN" pitchFamily="2" charset="0"/>
                <a:cs typeface="NikoshBAN" pitchFamily="2" charset="0"/>
              </a:rPr>
              <a:t>১৯৫২ </a:t>
            </a:r>
            <a:r>
              <a:rPr lang="as-IN" sz="2400" dirty="0" smtClean="0">
                <a:latin typeface="NikoshBAN" pitchFamily="2" charset="0"/>
                <a:cs typeface="NikoshBAN" pitchFamily="2" charset="0"/>
              </a:rPr>
              <a:t>সালের </a:t>
            </a:r>
            <a:r>
              <a:rPr lang="en-US" sz="2400" dirty="0" smtClean="0">
                <a:latin typeface="NikoshBAN" pitchFamily="2" charset="0"/>
                <a:cs typeface="NikoshBAN" pitchFamily="2" charset="0"/>
              </a:rPr>
              <a:t>22 </a:t>
            </a:r>
            <a:r>
              <a:rPr lang="as-IN" sz="2400" dirty="0" smtClean="0">
                <a:latin typeface="NikoshBAN" pitchFamily="2" charset="0"/>
                <a:cs typeface="NikoshBAN" pitchFamily="2" charset="0"/>
              </a:rPr>
              <a:t>ফেব্রু</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রী </a:t>
            </a:r>
            <a:r>
              <a:rPr lang="bn-IN" sz="2400" dirty="0" smtClean="0">
                <a:latin typeface="NikoshBAN" pitchFamily="2" charset="0"/>
                <a:cs typeface="NikoshBAN" pitchFamily="2" charset="0"/>
              </a:rPr>
              <a:t>সারা দেশে ছাত্র-শিক্ষক, সাহিত্যিক ও বুদ্ধিজীবী, শ্রমিক ও সাধারণ মানুষ রাষ্ট্রভাষা বাংলার দাবিতে পূর্ণ দিবস হরতাল পালন করে এবং ১৪৪ ধারা ভঙ্গ করে। ঐদিন পুলিশের গুলিতে শহিদ হন শফিউর রহমান শফিক ও রিক্সা চালক আউয়াল এবং অপরিচিত অনেকে। </a:t>
            </a:r>
            <a:r>
              <a:rPr lang="as-IN" sz="2400" dirty="0" smtClean="0">
                <a:latin typeface="NikoshBAN" pitchFamily="2" charset="0"/>
                <a:cs typeface="NikoshBAN" pitchFamily="2" charset="0"/>
              </a:rPr>
              <a:t>এই ঘটনার প্রতিবাদে সারা পূর্ব পাকিস্তানে আন্দোলন ছড়ি</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পড়ে ও তীব্র আকার ধারন করে। অবশেষে পাকিস্তান সরকার </a:t>
            </a:r>
            <a:r>
              <a:rPr lang="bn-IN" sz="2400" dirty="0" smtClean="0">
                <a:latin typeface="NikoshBAN" pitchFamily="2" charset="0"/>
                <a:cs typeface="NikoshBAN" pitchFamily="2" charset="0"/>
              </a:rPr>
              <a:t>অবস্থা বেগতিক দেখে জনগণের চাপের মুখে বাংলাকে রাষ্ট্রভাষাররূপে ঘোষণা করতে </a:t>
            </a:r>
            <a:r>
              <a:rPr lang="as-IN" sz="2400" dirty="0" smtClean="0">
                <a:latin typeface="NikoshBAN" pitchFamily="2" charset="0"/>
                <a:cs typeface="NikoshBAN" pitchFamily="2" charset="0"/>
              </a:rPr>
              <a:t>বাধ্য</a:t>
            </a:r>
            <a:r>
              <a:rPr lang="bn-IN" sz="2400" dirty="0" smtClean="0">
                <a:latin typeface="NikoshBAN" pitchFamily="2" charset="0"/>
                <a:cs typeface="NikoshBAN" pitchFamily="2" charset="0"/>
              </a:rPr>
              <a:t> হয়।  </a:t>
            </a:r>
            <a:endParaRPr lang="en-US" sz="2400" dirty="0">
              <a:latin typeface="NikoshBAN" pitchFamily="2" charset="0"/>
              <a:cs typeface="NikoshBAN" pitchFamily="2" charset="0"/>
            </a:endParaRPr>
          </a:p>
        </p:txBody>
      </p:sp>
      <p:pic>
        <p:nvPicPr>
          <p:cNvPr id="16" name="Picture 4" descr="বায়ান্নোর ভাষা আন্দোলন | রূপসী বাংলা | Amar Matribhumi | আমার মাতৃভূমি"/>
          <p:cNvPicPr>
            <a:picLocks noChangeAspect="1" noChangeArrowheads="1"/>
          </p:cNvPicPr>
          <p:nvPr/>
        </p:nvPicPr>
        <p:blipFill>
          <a:blip r:embed="rId2"/>
          <a:srcRect/>
          <a:stretch>
            <a:fillRect/>
          </a:stretch>
        </p:blipFill>
        <p:spPr bwMode="auto">
          <a:xfrm>
            <a:off x="304800" y="3276600"/>
            <a:ext cx="4724400"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descr="http://muktoblog.net/media/img/1298107003.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410200" y="3276600"/>
            <a:ext cx="3276600" cy="27432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
        <p:nvSpPr>
          <p:cNvPr id="18" name="TextBox 17"/>
          <p:cNvSpPr txBox="1"/>
          <p:nvPr/>
        </p:nvSpPr>
        <p:spPr>
          <a:xfrm>
            <a:off x="1447800" y="6396335"/>
            <a:ext cx="2819400" cy="461665"/>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400" dirty="0" smtClean="0">
                <a:latin typeface="NikoshBAN" pitchFamily="2" charset="0"/>
                <a:cs typeface="NikoshBAN" pitchFamily="2" charset="0"/>
              </a:rPr>
              <a:t>রিক্সাচালক আউয়াল</a:t>
            </a:r>
            <a:endParaRPr lang="en-US" sz="2400" dirty="0">
              <a:latin typeface="NikoshBAN" pitchFamily="2" charset="0"/>
              <a:cs typeface="NikoshBAN" pitchFamily="2" charset="0"/>
            </a:endParaRPr>
          </a:p>
        </p:txBody>
      </p:sp>
      <p:sp>
        <p:nvSpPr>
          <p:cNvPr id="19" name="Rectangle 18"/>
          <p:cNvSpPr/>
          <p:nvPr/>
        </p:nvSpPr>
        <p:spPr>
          <a:xfrm>
            <a:off x="5867400" y="6396335"/>
            <a:ext cx="1829291" cy="461665"/>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bn-IN" sz="2400" dirty="0" smtClean="0">
                <a:latin typeface="NikoshBAN" pitchFamily="2" charset="0"/>
                <a:cs typeface="NikoshBAN" pitchFamily="2" charset="0"/>
              </a:rPr>
              <a:t>শফিক</a:t>
            </a:r>
            <a:r>
              <a:rPr lang="bn-IN" dirty="0" smtClean="0">
                <a:latin typeface="NikoshBAN" pitchFamily="2" charset="0"/>
                <a:cs typeface="NikoshBAN" pitchFamily="2" charset="0"/>
              </a:rPr>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circle(in)">
                                      <p:cBhvr>
                                        <p:cTn id="28" dur="20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circle(in)">
                                      <p:cBhvr>
                                        <p:cTn id="3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109639"/>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4" name="Rectangle 3"/>
          <p:cNvSpPr/>
          <p:nvPr/>
        </p:nvSpPr>
        <p:spPr>
          <a:xfrm>
            <a:off x="3505200" y="152400"/>
            <a:ext cx="2209800" cy="523220"/>
          </a:xfrm>
          <a:prstGeom prst="rect">
            <a:avLst/>
          </a:prstGeom>
          <a:solidFill>
            <a:schemeClr val="accent3">
              <a:lumMod val="75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bn-IN" sz="2800" dirty="0" smtClean="0">
                <a:latin typeface="NikoshBAN" pitchFamily="2" charset="0"/>
                <a:cs typeface="NikoshBAN" pitchFamily="2" charset="0"/>
              </a:rPr>
              <a:t>শহীদ মিনার </a:t>
            </a:r>
            <a:endParaRPr lang="en-US" sz="2800" dirty="0"/>
          </a:p>
        </p:txBody>
      </p:sp>
      <p:pic>
        <p:nvPicPr>
          <p:cNvPr id="5" name="Picture 2" descr="ভাষা আন্দোলন ও শহীদ মিনারের ইতিহাস - পর্যটন বিচিত্রা"/>
          <p:cNvPicPr>
            <a:picLocks noChangeAspect="1" noChangeArrowheads="1"/>
          </p:cNvPicPr>
          <p:nvPr/>
        </p:nvPicPr>
        <p:blipFill>
          <a:blip r:embed="rId2"/>
          <a:srcRect/>
          <a:stretch>
            <a:fillRect/>
          </a:stretch>
        </p:blipFill>
        <p:spPr bwMode="auto">
          <a:xfrm>
            <a:off x="304800" y="838200"/>
            <a:ext cx="8686800" cy="3733800"/>
          </a:xfrm>
          <a:prstGeom prst="rect">
            <a:avLst/>
          </a:prstGeom>
          <a:ln w="88900" cap="sq" cmpd="thickThin">
            <a:solidFill>
              <a:srgbClr val="000000"/>
            </a:solidFill>
            <a:prstDash val="solid"/>
            <a:miter lim="800000"/>
          </a:ln>
          <a:effectLst>
            <a:innerShdw blurRad="76200">
              <a:srgbClr val="000000"/>
            </a:innerShdw>
          </a:effectLst>
        </p:spPr>
      </p:pic>
      <p:sp>
        <p:nvSpPr>
          <p:cNvPr id="6" name="Rectangle 5"/>
          <p:cNvSpPr/>
          <p:nvPr/>
        </p:nvSpPr>
        <p:spPr>
          <a:xfrm>
            <a:off x="304800" y="4724400"/>
            <a:ext cx="8610600" cy="1938992"/>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bn-IN" sz="2400" dirty="0" smtClean="0">
                <a:latin typeface="NikoshBAN" pitchFamily="2" charset="0"/>
                <a:cs typeface="NikoshBAN" pitchFamily="2" charset="0"/>
              </a:rPr>
              <a:t>২৪ ফেব্রুয়ারি</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১৯৫২ সকালে</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২২ ফেব্রুয়ারির শহীদ শফিউরের পিতা অনানুষ্ঠানিকভাবে শহীদ মিনারটি উদ্বোধন করেন। ২৬ ফেব্রুয়ারি সকালে দশটার দিকে শহীদ মিনার আনুষ্ঠানিক ভাবে উদ্বোধন করেন আজাদ পত্রিকার সম্পাদক আবুল কালাম শামসুদ্দিন। উদ্বোধনের দিন অর্থৎ ২৬ ফেব্রুয়ারি পুলিশ ও সেনাবাহিনী মেডিকেলের ছাত্র হোস্টেল ঘিরে ফেলে এবং প্রথম শহীদ মিনারটি ভেঙ্গে ফেলে।  </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0" fill="hold"/>
                                        <p:tgtEl>
                                          <p:spTgt spid="5"/>
                                        </p:tgtEl>
                                        <p:attrNameLst>
                                          <p:attrName>ppt_w</p:attrName>
                                        </p:attrNameLst>
                                      </p:cBhvr>
                                      <p:tavLst>
                                        <p:tav tm="0" fmla="#ppt_w*sin(2.5*pi*$)">
                                          <p:val>
                                            <p:fltVal val="0"/>
                                          </p:val>
                                        </p:tav>
                                        <p:tav tm="100000">
                                          <p:val>
                                            <p:fltVal val="1"/>
                                          </p:val>
                                        </p:tav>
                                      </p:tavLst>
                                    </p:anim>
                                    <p:anim calcmode="lin" valueType="num">
                                      <p:cBhvr>
                                        <p:cTn id="14" dur="5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9"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0" fill="hold"/>
                                        <p:tgtEl>
                                          <p:spTgt spid="6"/>
                                        </p:tgtEl>
                                        <p:attrNameLst>
                                          <p:attrName>ppt_w</p:attrName>
                                        </p:attrNameLst>
                                      </p:cBhvr>
                                      <p:tavLst>
                                        <p:tav tm="0" fmla="#ppt_w*sin(2.5*pi*$)">
                                          <p:val>
                                            <p:fltVal val="0"/>
                                          </p:val>
                                        </p:tav>
                                        <p:tav tm="100000">
                                          <p:val>
                                            <p:fltVal val="1"/>
                                          </p:val>
                                        </p:tav>
                                      </p:tavLst>
                                    </p:anim>
                                    <p:anim calcmode="lin" valueType="num">
                                      <p:cBhvr>
                                        <p:cTn id="20"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7109639"/>
          </a:xfrm>
          <a:prstGeom prst="rect">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6" name="Rectangle 5"/>
          <p:cNvSpPr/>
          <p:nvPr/>
        </p:nvSpPr>
        <p:spPr>
          <a:xfrm>
            <a:off x="2743200" y="152400"/>
            <a:ext cx="3200400" cy="523220"/>
          </a:xfrm>
          <a:prstGeom prst="rect">
            <a:avLst/>
          </a:prstGeom>
          <a:solidFill>
            <a:schemeClr val="accent6">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bn-IN" sz="2800" dirty="0" smtClean="0">
                <a:latin typeface="NikoshBAN" pitchFamily="2" charset="0"/>
                <a:ea typeface="Times New Roman" pitchFamily="18" charset="0"/>
                <a:cs typeface="NikoshBAN" pitchFamily="2" charset="0"/>
              </a:rPr>
              <a:t>সংবিধানে রাষ্ট্রভাষা বাংলা</a:t>
            </a:r>
            <a:r>
              <a:rPr lang="bn-IN" sz="2800" dirty="0" smtClean="0">
                <a:latin typeface="NikoshBAN" pitchFamily="2" charset="0"/>
                <a:cs typeface="NikoshBAN" pitchFamily="2" charset="0"/>
              </a:rPr>
              <a:t>  </a:t>
            </a:r>
            <a:endParaRPr lang="en-US" sz="2800" dirty="0"/>
          </a:p>
        </p:txBody>
      </p:sp>
      <p:pic>
        <p:nvPicPr>
          <p:cNvPr id="7" name="Picture 2" descr="ভাষা আন্দোলনের শুরু থেকে শেষ"/>
          <p:cNvPicPr>
            <a:picLocks noChangeAspect="1" noChangeArrowheads="1"/>
          </p:cNvPicPr>
          <p:nvPr/>
        </p:nvPicPr>
        <p:blipFill>
          <a:blip r:embed="rId2"/>
          <a:srcRect/>
          <a:stretch>
            <a:fillRect/>
          </a:stretch>
        </p:blipFill>
        <p:spPr bwMode="auto">
          <a:xfrm>
            <a:off x="228600" y="914400"/>
            <a:ext cx="4343400" cy="3124200"/>
          </a:xfrm>
          <a:prstGeom prst="rect">
            <a:avLst/>
          </a:prstGeom>
          <a:ln w="88900" cap="sq" cmpd="thickThin">
            <a:solidFill>
              <a:srgbClr val="000000"/>
            </a:solidFill>
            <a:prstDash val="solid"/>
            <a:miter lim="800000"/>
          </a:ln>
          <a:effectLst>
            <a:innerShdw blurRad="76200">
              <a:srgbClr val="000000"/>
            </a:innerShdw>
          </a:effectLst>
        </p:spPr>
      </p:pic>
      <p:pic>
        <p:nvPicPr>
          <p:cNvPr id="8" name="Picture 4" descr="ছবি- সংগৃহীত"/>
          <p:cNvPicPr>
            <a:picLocks noChangeAspect="1" noChangeArrowheads="1"/>
          </p:cNvPicPr>
          <p:nvPr/>
        </p:nvPicPr>
        <p:blipFill>
          <a:blip r:embed="rId3"/>
          <a:srcRect/>
          <a:stretch>
            <a:fillRect/>
          </a:stretch>
        </p:blipFill>
        <p:spPr bwMode="auto">
          <a:xfrm>
            <a:off x="4876800" y="914400"/>
            <a:ext cx="4038600" cy="3124200"/>
          </a:xfrm>
          <a:prstGeom prst="rect">
            <a:avLst/>
          </a:prstGeom>
          <a:solidFill>
            <a:schemeClr val="accent6">
              <a:lumMod val="60000"/>
              <a:lumOff val="40000"/>
            </a:schemeClr>
          </a:solidFill>
          <a:ln w="88900" cap="sq" cmpd="thickThin">
            <a:solidFill>
              <a:srgbClr val="000000"/>
            </a:solidFill>
            <a:prstDash val="solid"/>
            <a:miter lim="800000"/>
          </a:ln>
          <a:effectLst>
            <a:innerShdw blurRad="76200">
              <a:srgbClr val="000000"/>
            </a:innerShdw>
          </a:effectLst>
        </p:spPr>
      </p:pic>
      <p:sp>
        <p:nvSpPr>
          <p:cNvPr id="9" name="Rectangle 1"/>
          <p:cNvSpPr>
            <a:spLocks noChangeArrowheads="1"/>
          </p:cNvSpPr>
          <p:nvPr/>
        </p:nvSpPr>
        <p:spPr bwMode="auto">
          <a:xfrm>
            <a:off x="304800" y="4343400"/>
            <a:ext cx="8610600" cy="2308324"/>
          </a:xfrm>
          <a:prstGeom prst="rect">
            <a:avLst/>
          </a:prstGeom>
          <a:solidFill>
            <a:schemeClr val="accent6">
              <a:lumMod val="60000"/>
              <a:lumOff val="40000"/>
            </a:schemeClr>
          </a:solidFill>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ভাষা আন্দোলন শুরুর প্রায় দশ বছর পর বাংলা পাকিস্তানের রাষ্ট্রভাষা হিসাবে আনুষ্ঠানিক স্বীকৃতি পায় ১৯৫৬ সালের ২৯শে ফেব্রুয়ারি। সংবিধানে রাষ্ট্রভাষা</a:t>
            </a:r>
            <a:r>
              <a:rPr lang="bn-IN" sz="2400" dirty="0" smtClean="0">
                <a:latin typeface="NikoshBAN" pitchFamily="2" charset="0"/>
                <a:cs typeface="NikoshBAN" pitchFamily="2" charset="0"/>
              </a:rPr>
              <a:t> উর্দু এবং বাংলা হবে পাকিস্তানের রাষ্ট্রভাষা। ব্রিটিশ আমল থেকেই দাপ্তরিক ভাষা হিসাবে ইংরেজীর প্রচলন ছিল। ১৯৬২ সালের ১লা মার্চ আইয়ূব খান পাকিস্তান প্রজাতন্ত্রের সংবিধানে (</a:t>
            </a:r>
            <a:r>
              <a:rPr lang="en-US" sz="2000" dirty="0" smtClean="0">
                <a:latin typeface="NikoshBAN" pitchFamily="2" charset="0"/>
                <a:cs typeface="NikoshBAN" pitchFamily="2" charset="0"/>
              </a:rPr>
              <a:t>The </a:t>
            </a:r>
            <a:r>
              <a:rPr lang="en-US" sz="2000" dirty="0" err="1" smtClean="0">
                <a:latin typeface="NikoshBAN" pitchFamily="2" charset="0"/>
                <a:cs typeface="NikoshBAN" pitchFamily="2" charset="0"/>
              </a:rPr>
              <a:t>Consititution</a:t>
            </a:r>
            <a:r>
              <a:rPr lang="en-US" sz="2000" dirty="0" smtClean="0">
                <a:latin typeface="NikoshBAN" pitchFamily="2" charset="0"/>
                <a:cs typeface="NikoshBAN" pitchFamily="2" charset="0"/>
              </a:rPr>
              <a:t> of the Republic of Pakistan) </a:t>
            </a:r>
            <a:r>
              <a:rPr lang="bn-IN" sz="2400" dirty="0" smtClean="0">
                <a:latin typeface="NikoshBAN" pitchFamily="2" charset="0"/>
                <a:cs typeface="NikoshBAN" pitchFamily="2" charset="0"/>
              </a:rPr>
              <a:t>বাংলাকে জাতীয় ভাষা হিসাবে উল্লেখ করা হয়।</a:t>
            </a:r>
            <a:endParaRPr lang="en-US" sz="2400" dirty="0" smtClean="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7109639"/>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grpSp>
        <p:nvGrpSpPr>
          <p:cNvPr id="8" name="Group 7"/>
          <p:cNvGrpSpPr/>
          <p:nvPr/>
        </p:nvGrpSpPr>
        <p:grpSpPr>
          <a:xfrm>
            <a:off x="152400" y="381000"/>
            <a:ext cx="8839200" cy="2971800"/>
            <a:chOff x="1936083" y="1027470"/>
            <a:chExt cx="6705600" cy="5024128"/>
          </a:xfrm>
        </p:grpSpPr>
        <p:pic>
          <p:nvPicPr>
            <p:cNvPr id="9" name="Picture 8"/>
            <p:cNvPicPr>
              <a:picLocks noChangeAspect="1"/>
            </p:cNvPicPr>
            <p:nvPr/>
          </p:nvPicPr>
          <p:blipFill rotWithShape="1">
            <a:blip r:embed="rId2" cstate="email">
              <a:extLst>
                <a:ext uri="{28A0092B-C50C-407E-A947-70E740481C1C}">
                  <a14:useLocalDpi xmlns="" xmlns:a14="http://schemas.microsoft.com/office/drawing/2010/main"/>
                </a:ext>
              </a:extLst>
            </a:blip>
            <a:srcRect r="-344"/>
            <a:stretch/>
          </p:blipFill>
          <p:spPr>
            <a:xfrm>
              <a:off x="1936083" y="1370024"/>
              <a:ext cx="6705600" cy="46815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w="165100" prst="coolSlant"/>
            </a:sp3d>
          </p:spPr>
        </p:pic>
        <p:sp>
          <p:nvSpPr>
            <p:cNvPr id="10" name="TextBox 9"/>
            <p:cNvSpPr txBox="1"/>
            <p:nvPr/>
          </p:nvSpPr>
          <p:spPr>
            <a:xfrm>
              <a:off x="2462413" y="1027470"/>
              <a:ext cx="3144253" cy="3458994"/>
            </a:xfrm>
            <a:prstGeom prst="rect">
              <a:avLst/>
            </a:prstGeom>
            <a:noFill/>
          </p:spPr>
          <p:txBody>
            <a:bodyPr wrap="square" rtlCol="0">
              <a:spAutoFit/>
            </a:bodyPr>
            <a:lstStyle/>
            <a:p>
              <a:r>
                <a:rPr lang="bn-IN" sz="72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২১</a:t>
              </a:r>
              <a:r>
                <a:rPr lang="bn-IN" sz="7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 ফেব্রুয়ারি</a:t>
              </a:r>
              <a:endParaRPr lang="en-US" sz="7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sp>
        <p:nvSpPr>
          <p:cNvPr id="11" name="Rectangle 10"/>
          <p:cNvSpPr/>
          <p:nvPr/>
        </p:nvSpPr>
        <p:spPr>
          <a:xfrm>
            <a:off x="990600" y="3581400"/>
            <a:ext cx="7467600" cy="830997"/>
          </a:xfrm>
          <a:prstGeom prst="rect">
            <a:avLst/>
          </a:prstGeo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bn-IN"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১৯৯৯ সাল ১৭ নভেম্বর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ইউনেস্কো</a:t>
            </a:r>
            <a:r>
              <a:rPr lang="bn-IN"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২১শে ফেব্রুয়ারিকে</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আন্তর্জাতিক মাতৃভাষা হিসাবে ঘোষণা করে।</a:t>
            </a:r>
            <a:endParaRPr lang="en-US"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2" name="Rectangle 1"/>
          <p:cNvSpPr>
            <a:spLocks noChangeArrowheads="1"/>
          </p:cNvSpPr>
          <p:nvPr/>
        </p:nvSpPr>
        <p:spPr bwMode="auto">
          <a:xfrm>
            <a:off x="304800" y="4549676"/>
            <a:ext cx="8610600" cy="2308324"/>
          </a:xfrm>
          <a:prstGeom prst="rect">
            <a:avLst/>
          </a:prstGeom>
          <a:solidFill>
            <a:schemeClr val="accent2">
              <a:lumMod val="60000"/>
              <a:lumOff val="40000"/>
            </a:schemeClr>
          </a:solidFill>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২১ ফেব্রুয়ারিকে </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আন্তর্জাতিক মাতৃভাষা দিবস</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হিসেবে স্বীকৃতি দেওয়ার জন্য তৎকালীন</a:t>
            </a:r>
            <a:r>
              <a:rPr kumimoji="0" lang="bn-IN" sz="2400" b="0" i="0" u="none" strike="noStrike" cap="none" normalizeH="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বাংলাদেশের</a:t>
            </a:r>
            <a:r>
              <a:rPr kumimoji="0" lang="bn-IN" sz="2400" b="0" i="0" u="none" strike="noStrike" cap="none" normalizeH="0" dirty="0" smtClean="0">
                <a:ln>
                  <a:noFill/>
                </a:ln>
                <a:solidFill>
                  <a:srgbClr val="202122"/>
                </a:solidFill>
                <a:effectLst/>
                <a:latin typeface="NikoshBAN" pitchFamily="2" charset="0"/>
                <a:ea typeface="Times New Roman" pitchFamily="18" charset="0"/>
                <a:cs typeface="NikoshBAN" pitchFamily="2" charset="0"/>
              </a:rPr>
              <a:t> প্রধানমন্ত্রী শেখ হাসিনা</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সরকার</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0B0080"/>
                </a:solidFill>
                <a:effectLst/>
                <a:latin typeface="NikoshBAN" pitchFamily="2" charset="0"/>
                <a:ea typeface="Times New Roman" pitchFamily="18" charset="0"/>
                <a:cs typeface="NikoshBAN" pitchFamily="2" charset="0"/>
              </a:rPr>
              <a:t>ইউনেস্কোর</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কাছে লিখিতভাবে প্রস্তাব করে</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endParaRPr kumimoji="0" lang="en-US" sz="2400" b="0" i="0" u="none" strike="noStrike" cap="none" normalizeH="0" baseline="0" dirty="0" smtClean="0">
              <a:ln>
                <a:noFill/>
              </a:ln>
              <a:solidFill>
                <a:schemeClr val="tx1"/>
              </a:solidFill>
              <a:effectLst/>
              <a:latin typeface="NikoshBAN" pitchFamily="2" charset="0"/>
              <a:cs typeface="NikoshBA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১৯৯৯ খ্রিষ্টাব্দের ১৭ নভেম্বর অনুষ্ঠিত</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0B0080"/>
                </a:solidFill>
                <a:effectLst/>
                <a:latin typeface="NikoshBAN" pitchFamily="2" charset="0"/>
                <a:ea typeface="Times New Roman" pitchFamily="18" charset="0"/>
                <a:cs typeface="NikoshBAN" pitchFamily="2" charset="0"/>
              </a:rPr>
              <a:t>ইউনেস্কোর</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0B0080"/>
                </a:solidFill>
                <a:effectLst/>
                <a:latin typeface="NikoshBAN" pitchFamily="2" charset="0"/>
                <a:ea typeface="Times New Roman" pitchFamily="18" charset="0"/>
                <a:cs typeface="NikoshBAN" pitchFamily="2" charset="0"/>
              </a:rPr>
              <a:t>প্যারিস</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অধিবেশনে প্রস্তাব উত্থাপন করা হয় ও এতে ১৮৮টি দেশ সমর্থন জানালে একুশে ফেব্রুয়ারিকে</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a:t>
            </a:r>
            <a:r>
              <a:rPr kumimoji="0" lang="bn-IN" sz="2400" b="1"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আন্তর্জাতিক মাতৃভাষা দিবস’</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হিসেবে ঘোষণা করা হয়</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এবং ২০০০ সালের ২১ ফেব্রুয়ারি থেকে</a:t>
            </a:r>
            <a:r>
              <a:rPr lang="bn-IN" sz="2400" dirty="0" smtClean="0">
                <a:solidFill>
                  <a:srgbClr val="202122"/>
                </a:solidFill>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দিবসটি</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0B0080"/>
                </a:solidFill>
                <a:effectLst/>
                <a:latin typeface="NikoshBAN" pitchFamily="2" charset="0"/>
                <a:ea typeface="Times New Roman" pitchFamily="18" charset="0"/>
                <a:cs typeface="NikoshBAN" pitchFamily="2" charset="0"/>
              </a:rPr>
              <a:t>জাতিসঙ্ঘের</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সদস্যদেশসমূহে যথাযথ মর্যাদায় পালিত হচ্ছে।</a:t>
            </a:r>
            <a:r>
              <a:rPr kumimoji="0" lang="bn-IN" sz="2400" b="0" i="0" u="none" strike="noStrike" cap="none" normalizeH="0" dirty="0" smtClean="0">
                <a:ln>
                  <a:noFill/>
                </a:ln>
                <a:solidFill>
                  <a:srgbClr val="202122"/>
                </a:solidFill>
                <a:effectLst/>
                <a:latin typeface="NikoshBAN" pitchFamily="2" charset="0"/>
                <a:ea typeface="Times New Roman" pitchFamily="18" charset="0"/>
                <a:cs typeface="NikoshBAN" pitchFamily="2" charset="0"/>
              </a:rPr>
              <a:t> </a:t>
            </a:r>
            <a:r>
              <a:rPr kumimoji="0" lang="en-US" sz="2400" b="0" i="0" u="none" strike="noStrike" cap="none" normalizeH="0" baseline="30000" dirty="0" smtClean="0">
                <a:ln>
                  <a:noFill/>
                </a:ln>
                <a:solidFill>
                  <a:srgbClr val="202122"/>
                </a:solidFill>
                <a:effectLst/>
                <a:latin typeface="NikoshBAN" pitchFamily="2" charset="0"/>
                <a:ea typeface="Times New Roman" pitchFamily="18" charset="0"/>
                <a:cs typeface="NikoshBAN" pitchFamily="2" charset="0"/>
              </a:rPr>
              <a:t> </a:t>
            </a:r>
            <a:endParaRPr kumimoji="0" lang="en-US" sz="2400" b="0" i="0" u="none" strike="noStrike" cap="none" normalizeH="0" baseline="0" dirty="0" smtClean="0">
              <a:ln>
                <a:noFill/>
              </a:ln>
              <a:solidFill>
                <a:schemeClr val="tx1"/>
              </a:solidFill>
              <a:effectLst/>
              <a:latin typeface="NikoshBAN" pitchFamily="2" charset="0"/>
              <a:cs typeface="NikoshBAN" pitchFamily="2" charset="0"/>
            </a:endParaRPr>
          </a:p>
        </p:txBody>
      </p:sp>
      <p:sp>
        <p:nvSpPr>
          <p:cNvPr id="13" name="TextBox 12"/>
          <p:cNvSpPr txBox="1"/>
          <p:nvPr/>
        </p:nvSpPr>
        <p:spPr>
          <a:xfrm>
            <a:off x="3276600" y="0"/>
            <a:ext cx="2971800" cy="461665"/>
          </a:xfrm>
          <a:prstGeom prst="rect">
            <a:avLst/>
          </a:prstGeom>
          <a:solidFill>
            <a:schemeClr val="accent6">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2400" dirty="0" smtClean="0">
                <a:latin typeface="NikoshBAN" pitchFamily="2" charset="0"/>
                <a:cs typeface="NikoshBAN" pitchFamily="2" charset="0"/>
              </a:rPr>
              <a:t>স্বীকৃতি </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amond(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diamond(in)">
                                      <p:cBhvr>
                                        <p:cTn id="19" dur="2000"/>
                                        <p:tgtEl>
                                          <p:spTgt spid="1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amond(in)">
                                      <p:cBhvr>
                                        <p:cTn id="2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0"/>
            <a:ext cx="9144000" cy="7109639"/>
          </a:xfrm>
          <a:prstGeom prst="rect">
            <a:avLst/>
          </a:prstGeom>
          <a:solidFill>
            <a:schemeClr val="bg2">
              <a:lumMod val="7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10" name="Rectangle 9"/>
          <p:cNvSpPr/>
          <p:nvPr/>
        </p:nvSpPr>
        <p:spPr>
          <a:xfrm>
            <a:off x="3581400" y="152400"/>
            <a:ext cx="2819400" cy="523220"/>
          </a:xfrm>
          <a:prstGeom prst="rect">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bn-IN" sz="2800" b="1" dirty="0" smtClean="0">
                <a:latin typeface="NikoshBAN" pitchFamily="2" charset="0"/>
                <a:cs typeface="NikoshBAN" pitchFamily="2" charset="0"/>
              </a:rPr>
              <a:t>একুশের গান</a:t>
            </a:r>
            <a:r>
              <a:rPr lang="en-US" dirty="0" smtClean="0">
                <a:latin typeface="NikoshBAN" pitchFamily="2" charset="0"/>
                <a:cs typeface="NikoshBAN" pitchFamily="2" charset="0"/>
              </a:rPr>
              <a:t> </a:t>
            </a:r>
            <a:endParaRPr lang="en-US" dirty="0"/>
          </a:p>
        </p:txBody>
      </p:sp>
      <p:pic>
        <p:nvPicPr>
          <p:cNvPr id="11" name="Picture 8" descr="২১শে ফেব্রুয়ারি শুধু একটি দিন নয়, প্রেরণার উৎস - banglanews24.com"/>
          <p:cNvPicPr>
            <a:picLocks noChangeAspect="1" noChangeArrowheads="1"/>
          </p:cNvPicPr>
          <p:nvPr/>
        </p:nvPicPr>
        <p:blipFill>
          <a:blip r:embed="rId2"/>
          <a:srcRect/>
          <a:stretch>
            <a:fillRect/>
          </a:stretch>
        </p:blipFill>
        <p:spPr bwMode="auto">
          <a:xfrm>
            <a:off x="304800" y="838200"/>
            <a:ext cx="4038600" cy="327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2" descr="প্রভাত ফেরী: শোক না আনন্দের প্রকাশ?"/>
          <p:cNvPicPr>
            <a:picLocks noChangeAspect="1" noChangeArrowheads="1"/>
          </p:cNvPicPr>
          <p:nvPr/>
        </p:nvPicPr>
        <p:blipFill>
          <a:blip r:embed="rId3"/>
          <a:srcRect/>
          <a:stretch>
            <a:fillRect/>
          </a:stretch>
        </p:blipFill>
        <p:spPr bwMode="auto">
          <a:xfrm>
            <a:off x="4648200" y="838200"/>
            <a:ext cx="403860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Rectangle 12"/>
          <p:cNvSpPr/>
          <p:nvPr/>
        </p:nvSpPr>
        <p:spPr>
          <a:xfrm>
            <a:off x="304800" y="4419600"/>
            <a:ext cx="8382000" cy="2123658"/>
          </a:xfrm>
          <a:prstGeom prst="rect">
            <a:avLst/>
          </a:prstGeom>
          <a:solidFill>
            <a:schemeClr val="accent3">
              <a:lumMod val="75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bn-IN" sz="2200" dirty="0" smtClean="0">
                <a:latin typeface="NikoshBAN" pitchFamily="2" charset="0"/>
                <a:cs typeface="NikoshBAN" pitchFamily="2" charset="0"/>
              </a:rPr>
              <a:t>২১ ফেব্রুয়ারি গুলিবর্ষণের ঘটনার পর</a:t>
            </a:r>
            <a:r>
              <a:rPr lang="en-US" sz="2200" dirty="0" smtClean="0">
                <a:latin typeface="NikoshBAN" pitchFamily="2" charset="0"/>
                <a:cs typeface="NikoshBAN" pitchFamily="2" charset="0"/>
              </a:rPr>
              <a:t>, </a:t>
            </a:r>
            <a:r>
              <a:rPr lang="bn-IN" sz="2200" dirty="0" smtClean="0">
                <a:latin typeface="NikoshBAN" pitchFamily="2" charset="0"/>
                <a:cs typeface="NikoshBAN" pitchFamily="2" charset="0"/>
              </a:rPr>
              <a:t>একুশ নিয়ে প্রথম গান লেখেন আবদুল গাফফার চৌধুরী। গানটি হল</a:t>
            </a:r>
            <a:r>
              <a:rPr lang="en-US" sz="2200" dirty="0" smtClean="0">
                <a:latin typeface="NikoshBAN" pitchFamily="2" charset="0"/>
                <a:cs typeface="NikoshBAN" pitchFamily="2" charset="0"/>
              </a:rPr>
              <a:t>, </a:t>
            </a:r>
            <a:r>
              <a:rPr lang="bn-IN" sz="2200" dirty="0" smtClean="0">
                <a:latin typeface="NikoshBAN" pitchFamily="2" charset="0"/>
                <a:cs typeface="NikoshBAN" pitchFamily="2" charset="0"/>
              </a:rPr>
              <a:t>আমার ভাইয়ের রক্তে রাঙানো একুশে ফেব্রুয়ারি</a:t>
            </a:r>
            <a:r>
              <a:rPr lang="en-US" sz="2200" dirty="0" smtClean="0">
                <a:latin typeface="NikoshBAN" pitchFamily="2" charset="0"/>
                <a:cs typeface="NikoshBAN" pitchFamily="2" charset="0"/>
              </a:rPr>
              <a:t>, </a:t>
            </a:r>
            <a:r>
              <a:rPr lang="bn-IN" sz="2200" dirty="0" smtClean="0">
                <a:latin typeface="NikoshBAN" pitchFamily="2" charset="0"/>
                <a:cs typeface="NikoshBAN" pitchFamily="2" charset="0"/>
              </a:rPr>
              <a:t>আমি কি ভুলিতে পারি। প্রথমে আবদুল লতিফ সুর দেন। পরে করাচী থেকে ঢাকা ফিরে ১৯৫৪ সালে আলতাফ মাহমুদ আবার নতুন সুর দিলেন। সেই থেকে ওটা হয়ে গেল একুশের প্রভাত ফেরীর গান। ২১শে ফেব্রুয়ারি আন্তর্জাতিক মাতৃভাষা দিবস হিসেবে স্বীকৃতি পাবার পর এই গানটিও আন্তর্জাতিকতা পেতে শুরু করে। ইতিমধ্যে সুইডিশ ও জাপানি ভাষার অনুদিত হয়েছে।  </a:t>
            </a:r>
            <a:endParaRPr lang="en-US" sz="2200" dirty="0" smtClean="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AutoShape 4" descr="বগুড়ায় একুশে ফেব্রুয়ারিতে নগ্ন পায়ের প্রভাত ফেরি আর হয় না, কেন? -  পুন্ড্র কথা"/>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বগুড়ায় একুশে ফেব্রুয়ারিতে নগ্ন পায়ের প্রভাত ফেরি আর হয় না, কেন? -  পুন্ড্র কথা"/>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0" y="0"/>
            <a:ext cx="9144000" cy="7109639"/>
          </a:xfrm>
          <a:prstGeom prst="rect">
            <a:avLst/>
          </a:prstGeom>
          <a:solidFill>
            <a:schemeClr val="accent6">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9" name="TextBox 8"/>
          <p:cNvSpPr txBox="1"/>
          <p:nvPr/>
        </p:nvSpPr>
        <p:spPr>
          <a:xfrm>
            <a:off x="2971800" y="228600"/>
            <a:ext cx="2743200" cy="523220"/>
          </a:xfrm>
          <a:prstGeom prst="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একুশের প্রথম </a:t>
            </a:r>
            <a:endParaRPr lang="en-US" sz="2800" dirty="0">
              <a:latin typeface="NikoshBAN" pitchFamily="2" charset="0"/>
              <a:cs typeface="NikoshBAN" pitchFamily="2" charset="0"/>
            </a:endParaRPr>
          </a:p>
        </p:txBody>
      </p:sp>
      <p:sp>
        <p:nvSpPr>
          <p:cNvPr id="10" name="Rectangle 1"/>
          <p:cNvSpPr>
            <a:spLocks noChangeArrowheads="1"/>
          </p:cNvSpPr>
          <p:nvPr/>
        </p:nvSpPr>
        <p:spPr bwMode="auto">
          <a:xfrm>
            <a:off x="304800" y="1219200"/>
            <a:ext cx="8610600" cy="1569660"/>
          </a:xfrm>
          <a:prstGeom prst="rect">
            <a:avLst/>
          </a:prstGeom>
          <a:solidFill>
            <a:schemeClr val="tx2">
              <a:lumMod val="60000"/>
              <a:lumOff val="40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bn-IN" sz="24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একুশের প্রথম কবিতা - </a:t>
            </a:r>
            <a:r>
              <a:rPr kumimoji="0" lang="en-US" sz="24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a:t>
            </a:r>
            <a:r>
              <a:rPr kumimoji="0" lang="bn-IN" sz="24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কাঁদতে আসিনি</a:t>
            </a:r>
            <a:r>
              <a:rPr kumimoji="0" lang="en-US" sz="24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ফাঁসির দাবি নিয়ে এসেছি’। এই কবিতাটি লিখেন মাহবুব-উল-আলম চৌধুরী। ওই সময়ে তিনি চট্টগ্রামের রাষ্ট্রভাষা সংগ্রাম কমিটির আহ্বায়ক।</a:t>
            </a:r>
            <a:r>
              <a:rPr kumimoji="0" lang="en-US" sz="24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 </a:t>
            </a:r>
            <a:r>
              <a:rPr lang="bn-IN" sz="2400" dirty="0" smtClean="0">
                <a:solidFill>
                  <a:srgbClr val="333333"/>
                </a:solidFill>
                <a:latin typeface="NikoshBAN" pitchFamily="2" charset="0"/>
                <a:cs typeface="NikoshBAN" pitchFamily="2" charset="0"/>
              </a:rPr>
              <a:t>একুশের প্রথম উপন্যাস আরেক ফালগুন, লিখেছেন জহির রায়হান। </a:t>
            </a:r>
            <a:r>
              <a:rPr kumimoji="0" lang="bn-IN" sz="2400" b="0" i="0" u="none" strike="noStrike" cap="none" normalizeH="0" baseline="0" dirty="0" smtClean="0">
                <a:ln>
                  <a:noFill/>
                </a:ln>
                <a:solidFill>
                  <a:srgbClr val="333333"/>
                </a:solidFill>
                <a:effectLst/>
                <a:latin typeface="NikoshBAN" pitchFamily="2" charset="0"/>
                <a:cs typeface="NikoshBAN" pitchFamily="2" charset="0"/>
              </a:rPr>
              <a:t>একুশের</a:t>
            </a:r>
            <a:r>
              <a:rPr kumimoji="0" lang="bn-IN" sz="2400" b="0" i="0" u="none" strike="noStrike" cap="none" normalizeH="0" dirty="0" smtClean="0">
                <a:ln>
                  <a:noFill/>
                </a:ln>
                <a:solidFill>
                  <a:srgbClr val="333333"/>
                </a:solidFill>
                <a:effectLst/>
                <a:latin typeface="NikoshBAN" pitchFamily="2" charset="0"/>
                <a:cs typeface="NikoshBAN" pitchFamily="2" charset="0"/>
              </a:rPr>
              <a:t> প্রথম সংকলন, সম্পাদনা করেছেন হাসান হাফিজুর রহমান।</a:t>
            </a:r>
            <a:endParaRPr kumimoji="0" lang="bn-IN" sz="2400" b="0" i="0" u="none" strike="noStrike" cap="none" normalizeH="0" baseline="0" dirty="0" smtClean="0">
              <a:ln>
                <a:noFill/>
              </a:ln>
              <a:solidFill>
                <a:schemeClr val="tx1"/>
              </a:solidFill>
              <a:effectLst/>
              <a:latin typeface="NikoshBAN" pitchFamily="2" charset="0"/>
              <a:cs typeface="NikoshBAN" pitchFamily="2" charset="0"/>
            </a:endParaRPr>
          </a:p>
        </p:txBody>
      </p:sp>
      <p:sp>
        <p:nvSpPr>
          <p:cNvPr id="11" name="Rectangle 2"/>
          <p:cNvSpPr>
            <a:spLocks noChangeArrowheads="1"/>
          </p:cNvSpPr>
          <p:nvPr/>
        </p:nvSpPr>
        <p:spPr bwMode="auto">
          <a:xfrm>
            <a:off x="381000" y="3200400"/>
            <a:ext cx="8458200" cy="1569660"/>
          </a:xfrm>
          <a:prstGeom prst="rect">
            <a:avLst/>
          </a:prstGeom>
          <a:solidFill>
            <a:schemeClr val="accent5">
              <a:lumMod val="60000"/>
              <a:lumOff val="40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n-IN" sz="2400" b="0" i="0" u="none" strike="noStrike" cap="none" normalizeH="0" baseline="0" dirty="0" smtClean="0">
                <a:ln>
                  <a:noFill/>
                </a:ln>
                <a:solidFill>
                  <a:srgbClr val="000000"/>
                </a:solidFill>
                <a:effectLst/>
                <a:latin typeface="NikoshBAN" pitchFamily="2" charset="0"/>
                <a:ea typeface="Times New Roman" pitchFamily="18" charset="0"/>
                <a:cs typeface="NikoshBAN" pitchFamily="2" charset="0"/>
              </a:rPr>
              <a:t>প্রখ্যাত চলচ্চিত্র নির্মাতা জহির রায়হানের </a:t>
            </a:r>
            <a:r>
              <a:rPr kumimoji="0" lang="en-US" sz="2400" b="0" i="0" u="none" strike="noStrike" cap="none" normalizeH="0" baseline="0" dirty="0" smtClean="0">
                <a:ln>
                  <a:noFill/>
                </a:ln>
                <a:solidFill>
                  <a:srgbClr val="000000"/>
                </a:solidFill>
                <a:effectLst/>
                <a:latin typeface="Calibri"/>
                <a:ea typeface="Times New Roman" pitchFamily="18" charset="0"/>
                <a:cs typeface="NikoshBAN" pitchFamily="2" charset="0"/>
              </a:rPr>
              <a:t>‘</a:t>
            </a:r>
            <a:r>
              <a:rPr kumimoji="0" lang="bn-IN" sz="2400" b="0" i="0" u="none" strike="noStrike" cap="none" normalizeH="0" baseline="0" dirty="0" smtClean="0">
                <a:ln>
                  <a:noFill/>
                </a:ln>
                <a:solidFill>
                  <a:srgbClr val="000000"/>
                </a:solidFill>
                <a:effectLst/>
                <a:latin typeface="NikoshBAN" pitchFamily="2" charset="0"/>
                <a:ea typeface="Times New Roman" pitchFamily="18" charset="0"/>
                <a:cs typeface="NikoshBAN" pitchFamily="2" charset="0"/>
              </a:rPr>
              <a:t>জীবন থেকে নেয়া</a:t>
            </a:r>
            <a:r>
              <a:rPr kumimoji="0" lang="en-US" sz="2400" b="0" i="0" u="none" strike="noStrike" cap="none" normalizeH="0" baseline="0" dirty="0" smtClean="0">
                <a:ln>
                  <a:noFill/>
                </a:ln>
                <a:solidFill>
                  <a:srgbClr val="000000"/>
                </a:solidFill>
                <a:effectLst/>
                <a:latin typeface="Calibri"/>
                <a:ea typeface="Times New Roman" pitchFamily="18" charset="0"/>
                <a:cs typeface="NikoshBAN" pitchFamily="2" charset="0"/>
              </a:rPr>
              <a:t>’</a:t>
            </a:r>
            <a:r>
              <a:rPr kumimoji="0" lang="en-US" sz="2400" b="0" i="0" u="none" strike="noStrike" cap="none" normalizeH="0" baseline="0" dirty="0" smtClean="0">
                <a:ln>
                  <a:noFill/>
                </a:ln>
                <a:solidFill>
                  <a:srgbClr val="000000"/>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000000"/>
                </a:solidFill>
                <a:effectLst/>
                <a:latin typeface="NikoshBAN" pitchFamily="2" charset="0"/>
                <a:ea typeface="Times New Roman" pitchFamily="18" charset="0"/>
                <a:cs typeface="NikoshBAN" pitchFamily="2" charset="0"/>
              </a:rPr>
              <a:t>ছবির একটি অংশে প্রভাত ফেরি ও শহীদ মিনারে ফুল দেওয়ার দৃশ্য রয়েছে। খালি পায়ে ফুল দিতে যাওয়ার সেই দৃশ্যে বিখ্যাত </a:t>
            </a:r>
            <a:r>
              <a:rPr kumimoji="0" lang="en-US" sz="2400" b="0" i="0" u="none" strike="noStrike" cap="none" normalizeH="0" baseline="0" dirty="0" smtClean="0">
                <a:ln>
                  <a:noFill/>
                </a:ln>
                <a:solidFill>
                  <a:srgbClr val="000000"/>
                </a:solidFill>
                <a:effectLst/>
                <a:latin typeface="Calibri"/>
                <a:ea typeface="Times New Roman" pitchFamily="18" charset="0"/>
                <a:cs typeface="NikoshBAN" pitchFamily="2" charset="0"/>
              </a:rPr>
              <a:t>‘</a:t>
            </a:r>
            <a:r>
              <a:rPr kumimoji="0" lang="bn-IN" sz="2400" b="0" i="0" u="none" strike="noStrike" cap="none" normalizeH="0" baseline="0" dirty="0" smtClean="0">
                <a:ln>
                  <a:noFill/>
                </a:ln>
                <a:solidFill>
                  <a:srgbClr val="000000"/>
                </a:solidFill>
                <a:effectLst/>
                <a:latin typeface="NikoshBAN" pitchFamily="2" charset="0"/>
                <a:ea typeface="Times New Roman" pitchFamily="18" charset="0"/>
                <a:cs typeface="NikoshBAN" pitchFamily="2" charset="0"/>
              </a:rPr>
              <a:t>আমার ভাইয়ের রক্তে রাঙানো একুশে ফেব্রুয়ারি</a:t>
            </a:r>
            <a:r>
              <a:rPr kumimoji="0" lang="en-US" sz="2400" b="0" i="0" u="none" strike="noStrike" cap="none" normalizeH="0" baseline="0" dirty="0" smtClean="0">
                <a:ln>
                  <a:noFill/>
                </a:ln>
                <a:solidFill>
                  <a:srgbClr val="000000"/>
                </a:solidFill>
                <a:effectLst/>
                <a:latin typeface="Calibri"/>
                <a:ea typeface="Times New Roman" pitchFamily="18" charset="0"/>
                <a:cs typeface="NikoshBAN" pitchFamily="2" charset="0"/>
              </a:rPr>
              <a:t>’</a:t>
            </a:r>
            <a:r>
              <a:rPr kumimoji="0" lang="en-US" sz="2400" b="0" i="0" u="none" strike="noStrike" cap="none" normalizeH="0" baseline="0" dirty="0" smtClean="0">
                <a:ln>
                  <a:noFill/>
                </a:ln>
                <a:solidFill>
                  <a:srgbClr val="000000"/>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000000"/>
                </a:solidFill>
                <a:effectLst/>
                <a:latin typeface="NikoshBAN" pitchFamily="2" charset="0"/>
                <a:ea typeface="Times New Roman" pitchFamily="18" charset="0"/>
                <a:cs typeface="NikoshBAN" pitchFamily="2" charset="0"/>
              </a:rPr>
              <a:t>গানটি সম্পূর্ণ বাজানো হয় আবহসঙ্গীত হিসেবে।</a:t>
            </a:r>
            <a:r>
              <a:rPr kumimoji="0" lang="en-US" sz="2400" b="0" i="0" u="none" strike="noStrike" cap="none" normalizeH="0" baseline="0" dirty="0" smtClean="0">
                <a:ln>
                  <a:noFill/>
                </a:ln>
                <a:solidFill>
                  <a:srgbClr val="000000"/>
                </a:solidFill>
                <a:effectLst/>
                <a:latin typeface="Calibri"/>
                <a:ea typeface="Times New Roman" pitchFamily="18" charset="0"/>
                <a:cs typeface="NikoshBAN" pitchFamily="2" charset="0"/>
              </a:rPr>
              <a:t> </a:t>
            </a:r>
            <a:r>
              <a:rPr kumimoji="0" lang="en-US" sz="2400" b="0" i="0" u="none" strike="noStrike" cap="none" normalizeH="0" baseline="0" dirty="0" smtClean="0">
                <a:ln>
                  <a:noFill/>
                </a:ln>
                <a:solidFill>
                  <a:srgbClr val="000000"/>
                </a:solidFill>
                <a:effectLst/>
                <a:latin typeface="NikoshBAN" pitchFamily="2" charset="0"/>
                <a:ea typeface="Times New Roman" pitchFamily="18" charset="0"/>
                <a:cs typeface="NikoshBAN" pitchFamily="2"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3"/>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pic>
        <p:nvPicPr>
          <p:cNvPr id="3" name="Picture 2" descr="C:\Users\jahid\Pictures\Snapshot_20170603_2.JPG"/>
          <p:cNvPicPr>
            <a:picLocks noChangeAspect="1" noChangeArrowheads="1"/>
          </p:cNvPicPr>
          <p:nvPr/>
        </p:nvPicPr>
        <p:blipFill>
          <a:blip r:embed="rId2"/>
          <a:srcRect/>
          <a:stretch>
            <a:fillRect/>
          </a:stretch>
        </p:blipFill>
        <p:spPr bwMode="auto">
          <a:xfrm>
            <a:off x="228600" y="228600"/>
            <a:ext cx="3810000" cy="3505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descr="No photo description available."/>
          <p:cNvPicPr>
            <a:picLocks noChangeAspect="1" noChangeArrowheads="1"/>
          </p:cNvPicPr>
          <p:nvPr/>
        </p:nvPicPr>
        <p:blipFill>
          <a:blip r:embed="rId3"/>
          <a:srcRect/>
          <a:stretch>
            <a:fillRect/>
          </a:stretch>
        </p:blipFill>
        <p:spPr bwMode="auto">
          <a:xfrm>
            <a:off x="5334000" y="228600"/>
            <a:ext cx="3581400" cy="2819400"/>
          </a:xfrm>
          <a:prstGeom prst="rect">
            <a:avLst/>
          </a:prstGeom>
          <a:solidFill>
            <a:srgbClr val="FFC000"/>
          </a:solidFill>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Oval 4"/>
          <p:cNvSpPr/>
          <p:nvPr/>
        </p:nvSpPr>
        <p:spPr>
          <a:xfrm>
            <a:off x="2895600" y="152400"/>
            <a:ext cx="3276600" cy="1240302"/>
          </a:xfrm>
          <a:prstGeom prst="ellipse">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ln w="10541" cmpd="sng">
                  <a:solidFill>
                    <a:schemeClr val="accent1">
                      <a:shade val="88000"/>
                      <a:satMod val="110000"/>
                    </a:schemeClr>
                  </a:solidFill>
                  <a:prstDash val="solid"/>
                </a:ln>
                <a:solidFill>
                  <a:srgbClr val="FF0000"/>
                </a:solidFill>
                <a:latin typeface="NikoshBAN" pitchFamily="2" charset="0"/>
                <a:cs typeface="NikoshBAN" pitchFamily="2" charset="0"/>
              </a:rPr>
              <a:t>পরিচিতি</a:t>
            </a:r>
            <a:r>
              <a:rPr lang="en-US" sz="4800" b="1" dirty="0" smtClean="0">
                <a:ln w="10541" cmpd="sng">
                  <a:solidFill>
                    <a:schemeClr val="accent1">
                      <a:shade val="88000"/>
                      <a:satMod val="110000"/>
                    </a:schemeClr>
                  </a:solidFill>
                  <a:prstDash val="solid"/>
                </a:ln>
                <a:solidFill>
                  <a:srgbClr val="FF0000"/>
                </a:solidFill>
                <a:latin typeface="NikoshBAN" pitchFamily="2" charset="0"/>
                <a:cs typeface="NikoshBAN" pitchFamily="2" charset="0"/>
              </a:rPr>
              <a:t> </a:t>
            </a:r>
          </a:p>
        </p:txBody>
      </p:sp>
      <p:sp>
        <p:nvSpPr>
          <p:cNvPr id="7" name="Content Placeholder 4"/>
          <p:cNvSpPr txBox="1">
            <a:spLocks/>
          </p:cNvSpPr>
          <p:nvPr/>
        </p:nvSpPr>
        <p:spPr>
          <a:xfrm>
            <a:off x="152400" y="4038600"/>
            <a:ext cx="4495800" cy="2819400"/>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SG" sz="2800" b="1" i="0" u="none" strike="noStrike" kern="1200" cap="none" spc="0" normalizeH="0" baseline="0" noProof="0" dirty="0" err="1" smtClean="0">
                <a:ln>
                  <a:noFill/>
                </a:ln>
                <a:solidFill>
                  <a:schemeClr val="dk1"/>
                </a:solidFill>
                <a:effectLst/>
                <a:uLnTx/>
                <a:uFillTx/>
                <a:latin typeface="NikoshBAN" panose="02000000000000000000" pitchFamily="2" charset="0"/>
                <a:ea typeface="+mn-ea"/>
                <a:cs typeface="NikoshBAN" panose="02000000000000000000" pitchFamily="2" charset="0"/>
              </a:rPr>
              <a:t>মোঃ</a:t>
            </a:r>
            <a:r>
              <a:rPr kumimoji="0" lang="bn-IN" sz="2800" b="1"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 জাহিদুল ইসলাম</a:t>
            </a:r>
            <a:r>
              <a:rPr kumimoji="0" lang="en-US" sz="2800" b="1"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 </a:t>
            </a:r>
            <a:endParaRPr kumimoji="0" lang="bn-IN" sz="2800" b="1"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bn-IN" sz="2800" b="1"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সহকারী অধ্যাপক</a:t>
            </a:r>
            <a:r>
              <a:rPr kumimoji="0" lang="en-US" sz="2800" b="1"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 </a:t>
            </a:r>
            <a:r>
              <a:rPr kumimoji="0" lang="bn-IN" sz="2800" b="1"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ইতিহাস বিভাগ,</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 </a:t>
            </a:r>
            <a:r>
              <a:rPr kumimoji="0" lang="bn-IN" sz="28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পল্লবী ডিগ্রী</a:t>
            </a:r>
            <a:r>
              <a:rPr kumimoji="0" lang="en-SG" sz="28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 </a:t>
            </a:r>
            <a:r>
              <a:rPr kumimoji="0" lang="en-SG" sz="2800" b="0" i="0" u="none" strike="noStrike" kern="1200" cap="none" spc="0" normalizeH="0" baseline="0" noProof="0" dirty="0" err="1" smtClean="0">
                <a:ln>
                  <a:noFill/>
                </a:ln>
                <a:solidFill>
                  <a:schemeClr val="dk1"/>
                </a:solidFill>
                <a:effectLst/>
                <a:uLnTx/>
                <a:uFillTx/>
                <a:latin typeface="NikoshBAN" panose="02000000000000000000" pitchFamily="2" charset="0"/>
                <a:ea typeface="+mn-ea"/>
                <a:cs typeface="NikoshBAN" panose="02000000000000000000" pitchFamily="2" charset="0"/>
              </a:rPr>
              <a:t>কলেজ</a:t>
            </a:r>
            <a:r>
              <a:rPr kumimoji="0" lang="en-SG" sz="28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 </a:t>
            </a:r>
            <a:r>
              <a:rPr kumimoji="0" lang="bn-IN" sz="28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প্লট#১/১, রোড#৫, সেকশন#৮,দুয়ারিপাড়া,রুপনগর, ঢাকা -১২১৬। </a:t>
            </a:r>
            <a:r>
              <a:rPr kumimoji="0" lang="en-SG" sz="2800" b="0" i="0" u="none" strike="noStrike" kern="1200" cap="none" spc="0" normalizeH="0" baseline="0" noProof="0" dirty="0" err="1" smtClean="0">
                <a:ln>
                  <a:noFill/>
                </a:ln>
                <a:solidFill>
                  <a:schemeClr val="dk1"/>
                </a:solidFill>
                <a:effectLst/>
                <a:uLnTx/>
                <a:uFillTx/>
                <a:latin typeface="NikoshBAN" panose="02000000000000000000" pitchFamily="2" charset="0"/>
                <a:ea typeface="+mn-ea"/>
                <a:cs typeface="NikoshBAN" panose="02000000000000000000" pitchFamily="2" charset="0"/>
              </a:rPr>
              <a:t>মোবাইল</a:t>
            </a:r>
            <a:r>
              <a:rPr kumimoji="0" lang="bn-IN" sz="28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 </a:t>
            </a:r>
            <a:r>
              <a:rPr kumimoji="0" lang="en-SG" sz="28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 </a:t>
            </a:r>
            <a:r>
              <a:rPr kumimoji="0" lang="bn-IN" sz="28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০১৫৫২৪৬০৬৯৫</a:t>
            </a:r>
            <a:endParaRPr kumimoji="0" lang="en-SG" sz="28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jahid01081971@gmai.com</a:t>
            </a:r>
            <a:endParaRPr kumimoji="0" lang="en-US" sz="2800" b="0" i="0" u="none" strike="noStrike" kern="1200" cap="none" spc="0" normalizeH="0" baseline="0" noProof="0" dirty="0">
              <a:ln>
                <a:noFill/>
              </a:ln>
              <a:solidFill>
                <a:schemeClr val="dk1"/>
              </a:solidFill>
              <a:effectLst/>
              <a:uLnTx/>
              <a:uFillTx/>
              <a:latin typeface="NikoshBAN" pitchFamily="2" charset="0"/>
              <a:ea typeface="+mn-ea"/>
              <a:cs typeface="NikoshBAN" pitchFamily="2" charset="0"/>
            </a:endParaRPr>
          </a:p>
        </p:txBody>
      </p:sp>
      <p:sp>
        <p:nvSpPr>
          <p:cNvPr id="8" name="Rectangle 7"/>
          <p:cNvSpPr/>
          <p:nvPr/>
        </p:nvSpPr>
        <p:spPr>
          <a:xfrm>
            <a:off x="4876800" y="3964900"/>
            <a:ext cx="4267200" cy="289310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a:spAutoFit/>
          </a:bodyPr>
          <a:lstStyle/>
          <a:p>
            <a:r>
              <a:rPr lang="en-SG" sz="2400" dirty="0" err="1" smtClean="0">
                <a:solidFill>
                  <a:schemeClr val="accent2">
                    <a:lumMod val="75000"/>
                  </a:schemeClr>
                </a:solidFill>
                <a:latin typeface="NikoshBAN" panose="02000000000000000000" pitchFamily="2" charset="0"/>
                <a:cs typeface="NikoshBAN" panose="02000000000000000000" pitchFamily="2" charset="0"/>
              </a:rPr>
              <a:t>আজকের</a:t>
            </a:r>
            <a:r>
              <a:rPr lang="en-SG" sz="2400" dirty="0" smtClean="0">
                <a:solidFill>
                  <a:schemeClr val="accent2">
                    <a:lumMod val="75000"/>
                  </a:schemeClr>
                </a:solidFill>
                <a:latin typeface="NikoshBAN" panose="02000000000000000000" pitchFamily="2" charset="0"/>
                <a:cs typeface="NikoshBAN" panose="02000000000000000000" pitchFamily="2" charset="0"/>
              </a:rPr>
              <a:t> </a:t>
            </a:r>
            <a:r>
              <a:rPr lang="en-SG" sz="2400" dirty="0" err="1" smtClean="0">
                <a:solidFill>
                  <a:schemeClr val="accent2">
                    <a:lumMod val="75000"/>
                  </a:schemeClr>
                </a:solidFill>
                <a:latin typeface="NikoshBAN" panose="02000000000000000000" pitchFamily="2" charset="0"/>
                <a:cs typeface="NikoshBAN" panose="02000000000000000000" pitchFamily="2" charset="0"/>
              </a:rPr>
              <a:t>বি</a:t>
            </a:r>
            <a:r>
              <a:rPr lang="as-IN" sz="2400" dirty="0" smtClean="0">
                <a:solidFill>
                  <a:schemeClr val="accent2">
                    <a:lumMod val="75000"/>
                  </a:schemeClr>
                </a:solidFill>
                <a:latin typeface="NikoshBAN" panose="02000000000000000000" pitchFamily="2" charset="0"/>
                <a:cs typeface="NikoshBAN" panose="02000000000000000000" pitchFamily="2" charset="0"/>
              </a:rPr>
              <a:t>ষ</a:t>
            </a:r>
            <a:r>
              <a:rPr lang="en-SG" sz="2400" dirty="0" smtClean="0">
                <a:solidFill>
                  <a:schemeClr val="accent2">
                    <a:lumMod val="75000"/>
                  </a:schemeClr>
                </a:solidFill>
                <a:latin typeface="NikoshBAN" panose="02000000000000000000" pitchFamily="2" charset="0"/>
                <a:cs typeface="NikoshBAN" panose="02000000000000000000" pitchFamily="2" charset="0"/>
              </a:rPr>
              <a:t>য়</a:t>
            </a:r>
            <a:r>
              <a:rPr lang="bn-IN" sz="2400" dirty="0" smtClean="0">
                <a:solidFill>
                  <a:schemeClr val="accent2">
                    <a:lumMod val="75000"/>
                  </a:schemeClr>
                </a:solidFill>
                <a:latin typeface="NikoshBAN" panose="02000000000000000000" pitchFamily="2" charset="0"/>
                <a:cs typeface="NikoshBAN" panose="02000000000000000000" pitchFamily="2" charset="0"/>
              </a:rPr>
              <a:t>-</a:t>
            </a:r>
          </a:p>
          <a:p>
            <a:endParaRPr lang="bn-IN" sz="2400" dirty="0" smtClean="0">
              <a:solidFill>
                <a:schemeClr val="accent2">
                  <a:lumMod val="75000"/>
                </a:schemeClr>
              </a:solidFill>
              <a:latin typeface="NikoshBAN" panose="02000000000000000000" pitchFamily="2" charset="0"/>
              <a:cs typeface="NikoshBAN" panose="02000000000000000000" pitchFamily="2" charset="0"/>
            </a:endParaRPr>
          </a:p>
          <a:p>
            <a:r>
              <a:rPr lang="en-SG" sz="2400" dirty="0" err="1" smtClean="0">
                <a:solidFill>
                  <a:schemeClr val="accent2">
                    <a:lumMod val="75000"/>
                  </a:schemeClr>
                </a:solidFill>
                <a:latin typeface="NikoshBAN" panose="02000000000000000000" pitchFamily="2" charset="0"/>
                <a:cs typeface="NikoshBAN" panose="02000000000000000000" pitchFamily="2" charset="0"/>
              </a:rPr>
              <a:t>শ্রেনীঃ</a:t>
            </a:r>
            <a:r>
              <a:rPr lang="en-SG" sz="2400" dirty="0" smtClean="0">
                <a:solidFill>
                  <a:schemeClr val="accent2">
                    <a:lumMod val="75000"/>
                  </a:schemeClr>
                </a:solidFill>
                <a:latin typeface="NikoshBAN" panose="02000000000000000000" pitchFamily="2" charset="0"/>
                <a:cs typeface="NikoshBAN" panose="02000000000000000000" pitchFamily="2" charset="0"/>
              </a:rPr>
              <a:t> </a:t>
            </a:r>
            <a:r>
              <a:rPr lang="en-SG" sz="2400" dirty="0" err="1" smtClean="0">
                <a:solidFill>
                  <a:schemeClr val="accent2">
                    <a:lumMod val="75000"/>
                  </a:schemeClr>
                </a:solidFill>
                <a:latin typeface="NikoshBAN" panose="02000000000000000000" pitchFamily="2" charset="0"/>
                <a:cs typeface="NikoshBAN" panose="02000000000000000000" pitchFamily="2" charset="0"/>
              </a:rPr>
              <a:t>একাদশ</a:t>
            </a:r>
            <a:r>
              <a:rPr lang="en-SG" sz="2400" dirty="0" smtClean="0">
                <a:solidFill>
                  <a:schemeClr val="accent2">
                    <a:lumMod val="75000"/>
                  </a:schemeClr>
                </a:solidFill>
                <a:latin typeface="NikoshBAN" panose="02000000000000000000" pitchFamily="2" charset="0"/>
                <a:cs typeface="NikoshBAN" panose="02000000000000000000" pitchFamily="2" charset="0"/>
              </a:rPr>
              <a:t>/</a:t>
            </a:r>
            <a:r>
              <a:rPr lang="bn-IN" sz="2400" dirty="0" smtClean="0">
                <a:solidFill>
                  <a:schemeClr val="accent2">
                    <a:lumMod val="75000"/>
                  </a:schemeClr>
                </a:solidFill>
                <a:latin typeface="NikoshBAN" panose="02000000000000000000" pitchFamily="2" charset="0"/>
                <a:cs typeface="NikoshBAN" panose="02000000000000000000" pitchFamily="2" charset="0"/>
              </a:rPr>
              <a:t>দ্বাদশ</a:t>
            </a:r>
            <a:r>
              <a:rPr lang="en-SG" sz="2400" dirty="0" smtClean="0">
                <a:solidFill>
                  <a:schemeClr val="accent2">
                    <a:lumMod val="75000"/>
                  </a:schemeClr>
                </a:solidFill>
                <a:latin typeface="NikoshBAN" panose="02000000000000000000" pitchFamily="2" charset="0"/>
                <a:cs typeface="NikoshBAN" panose="02000000000000000000" pitchFamily="2" charset="0"/>
              </a:rPr>
              <a:t>, </a:t>
            </a:r>
            <a:r>
              <a:rPr lang="bn-IN" sz="2400" dirty="0" smtClean="0">
                <a:solidFill>
                  <a:schemeClr val="accent2">
                    <a:lumMod val="75000"/>
                  </a:schemeClr>
                </a:solidFill>
                <a:latin typeface="NikoshBAN" panose="02000000000000000000" pitchFamily="2" charset="0"/>
                <a:cs typeface="NikoshBAN" panose="02000000000000000000" pitchFamily="2" charset="0"/>
              </a:rPr>
              <a:t>পত্র-প্রথম,    </a:t>
            </a:r>
          </a:p>
          <a:p>
            <a:r>
              <a:rPr lang="bn-IN" sz="2400" dirty="0" smtClean="0">
                <a:solidFill>
                  <a:schemeClr val="accent2">
                    <a:lumMod val="75000"/>
                  </a:schemeClr>
                </a:solidFill>
                <a:latin typeface="NikoshBAN" panose="02000000000000000000" pitchFamily="2" charset="0"/>
                <a:cs typeface="NikoshBAN" panose="02000000000000000000" pitchFamily="2" charset="0"/>
              </a:rPr>
              <a:t>বিষয়</a:t>
            </a:r>
            <a:r>
              <a:rPr lang="bn-IN" sz="2400" b="1" dirty="0" smtClean="0">
                <a:solidFill>
                  <a:schemeClr val="accent2">
                    <a:lumMod val="75000"/>
                  </a:schemeClr>
                </a:solidFill>
                <a:latin typeface="NikoshBAN" panose="02000000000000000000" pitchFamily="2" charset="0"/>
                <a:cs typeface="NikoshBAN" panose="02000000000000000000" pitchFamily="2" charset="0"/>
              </a:rPr>
              <a:t>-</a:t>
            </a:r>
            <a:r>
              <a:rPr lang="en-SG" sz="2400" dirty="0" err="1" smtClean="0">
                <a:solidFill>
                  <a:schemeClr val="accent2">
                    <a:lumMod val="75000"/>
                  </a:schemeClr>
                </a:solidFill>
                <a:latin typeface="NikoshBAN" panose="02000000000000000000" pitchFamily="2" charset="0"/>
                <a:cs typeface="NikoshBAN" panose="02000000000000000000" pitchFamily="2" charset="0"/>
              </a:rPr>
              <a:t>ইতিহা</a:t>
            </a:r>
            <a:r>
              <a:rPr lang="bn-IN" sz="2400" dirty="0" smtClean="0">
                <a:solidFill>
                  <a:schemeClr val="accent2">
                    <a:lumMod val="75000"/>
                  </a:schemeClr>
                </a:solidFill>
                <a:latin typeface="NikoshBAN" panose="02000000000000000000" pitchFamily="2" charset="0"/>
                <a:cs typeface="NikoshBAN" panose="02000000000000000000" pitchFamily="2" charset="0"/>
              </a:rPr>
              <a:t>স</a:t>
            </a:r>
            <a:r>
              <a:rPr lang="bn-IN" sz="2400" b="1" dirty="0" smtClean="0">
                <a:solidFill>
                  <a:schemeClr val="accent2">
                    <a:lumMod val="75000"/>
                  </a:schemeClr>
                </a:solidFill>
                <a:latin typeface="NikoshBAN" panose="02000000000000000000" pitchFamily="2" charset="0"/>
                <a:cs typeface="NikoshBAN" panose="02000000000000000000" pitchFamily="2" charset="0"/>
              </a:rPr>
              <a:t>, </a:t>
            </a:r>
            <a:r>
              <a:rPr lang="en-SG" sz="2400" dirty="0" smtClean="0">
                <a:solidFill>
                  <a:schemeClr val="accent2">
                    <a:lumMod val="75000"/>
                  </a:schemeClr>
                </a:solidFill>
                <a:latin typeface="NikoshBAN" panose="02000000000000000000" pitchFamily="2" charset="0"/>
                <a:cs typeface="NikoshBAN" panose="02000000000000000000" pitchFamily="2" charset="0"/>
              </a:rPr>
              <a:t>অ</a:t>
            </a:r>
            <a:r>
              <a:rPr lang="as-IN" sz="2400" dirty="0" smtClean="0">
                <a:solidFill>
                  <a:schemeClr val="accent2">
                    <a:lumMod val="75000"/>
                  </a:schemeClr>
                </a:solidFill>
                <a:latin typeface="NikoshBAN" panose="02000000000000000000" pitchFamily="2" charset="0"/>
                <a:cs typeface="NikoshBAN" panose="02000000000000000000" pitchFamily="2" charset="0"/>
              </a:rPr>
              <a:t>ধ</a:t>
            </a:r>
            <a:r>
              <a:rPr lang="en-SG" sz="2400" dirty="0" smtClean="0">
                <a:solidFill>
                  <a:schemeClr val="accent2">
                    <a:lumMod val="75000"/>
                  </a:schemeClr>
                </a:solidFill>
                <a:latin typeface="NikoshBAN" panose="02000000000000000000" pitchFamily="2" charset="0"/>
                <a:cs typeface="NikoshBAN" panose="02000000000000000000" pitchFamily="2" charset="0"/>
              </a:rPr>
              <a:t>্</a:t>
            </a:r>
            <a:r>
              <a:rPr lang="as-IN" sz="2400" dirty="0" smtClean="0">
                <a:solidFill>
                  <a:schemeClr val="accent2">
                    <a:lumMod val="75000"/>
                  </a:schemeClr>
                </a:solidFill>
                <a:latin typeface="NikoshBAN" panose="02000000000000000000" pitchFamily="2" charset="0"/>
                <a:cs typeface="NikoshBAN" panose="02000000000000000000" pitchFamily="2" charset="0"/>
              </a:rPr>
              <a:t>য</a:t>
            </a:r>
            <a:r>
              <a:rPr lang="en-SG" sz="2400" dirty="0" smtClean="0">
                <a:solidFill>
                  <a:schemeClr val="accent2">
                    <a:lumMod val="75000"/>
                  </a:schemeClr>
                </a:solidFill>
                <a:latin typeface="NikoshBAN" panose="02000000000000000000" pitchFamily="2" charset="0"/>
                <a:cs typeface="NikoshBAN" panose="02000000000000000000" pitchFamily="2" charset="0"/>
              </a:rPr>
              <a:t>া</a:t>
            </a:r>
            <a:r>
              <a:rPr lang="as-IN" sz="2400" dirty="0" smtClean="0">
                <a:solidFill>
                  <a:schemeClr val="accent2">
                    <a:lumMod val="75000"/>
                  </a:schemeClr>
                </a:solidFill>
                <a:latin typeface="NikoshBAN" panose="02000000000000000000" pitchFamily="2" charset="0"/>
                <a:cs typeface="NikoshBAN" panose="02000000000000000000" pitchFamily="2" charset="0"/>
              </a:rPr>
              <a:t>য়</a:t>
            </a:r>
            <a:r>
              <a:rPr lang="bn-IN" sz="2400" dirty="0" smtClean="0">
                <a:solidFill>
                  <a:schemeClr val="accent2">
                    <a:lumMod val="75000"/>
                  </a:schemeClr>
                </a:solidFill>
                <a:latin typeface="NikoshBAN" panose="02000000000000000000" pitchFamily="2" charset="0"/>
                <a:cs typeface="NikoshBAN" panose="02000000000000000000" pitchFamily="2" charset="0"/>
              </a:rPr>
              <a:t>-চতুর্থ</a:t>
            </a:r>
            <a:r>
              <a:rPr lang="en-SG" sz="2400" dirty="0" smtClean="0">
                <a:solidFill>
                  <a:schemeClr val="accent2">
                    <a:lumMod val="75000"/>
                  </a:schemeClr>
                </a:solidFill>
                <a:latin typeface="NikoshBAN" panose="02000000000000000000" pitchFamily="2" charset="0"/>
                <a:cs typeface="NikoshBAN" panose="02000000000000000000" pitchFamily="2" charset="0"/>
              </a:rPr>
              <a:t>,</a:t>
            </a:r>
            <a:endParaRPr lang="bn-IN" sz="2400" dirty="0" smtClean="0">
              <a:solidFill>
                <a:schemeClr val="accent2">
                  <a:lumMod val="75000"/>
                </a:schemeClr>
              </a:solidFill>
              <a:latin typeface="NikoshBAN" panose="02000000000000000000" pitchFamily="2" charset="0"/>
              <a:cs typeface="NikoshBAN" panose="02000000000000000000" pitchFamily="2" charset="0"/>
            </a:endParaRPr>
          </a:p>
          <a:p>
            <a:r>
              <a:rPr lang="bn-IN" sz="2000" dirty="0" smtClean="0">
                <a:solidFill>
                  <a:schemeClr val="accent2">
                    <a:lumMod val="75000"/>
                  </a:schemeClr>
                </a:solidFill>
                <a:latin typeface="NikoshBAN" panose="02000000000000000000" pitchFamily="2" charset="0"/>
                <a:cs typeface="NikoshBAN" panose="02000000000000000000" pitchFamily="2" charset="0"/>
              </a:rPr>
              <a:t>বাংলাদেশ ও দক্ষিণ এশিয়ার ইতিহাস ১৭৫৭-১৯৭১,</a:t>
            </a:r>
          </a:p>
          <a:p>
            <a:r>
              <a:rPr lang="bn-IN" dirty="0" smtClean="0">
                <a:solidFill>
                  <a:schemeClr val="accent2">
                    <a:lumMod val="75000"/>
                  </a:schemeClr>
                </a:solidFill>
                <a:latin typeface="NikoshBAN" panose="02000000000000000000" pitchFamily="2" charset="0"/>
                <a:cs typeface="NikoshBAN" panose="02000000000000000000" pitchFamily="2" charset="0"/>
              </a:rPr>
              <a:t>পাকিস্তান আমলে বাংলা ভাষা আন্দোলন ও এর গতি-প্রকৃতি</a:t>
            </a:r>
          </a:p>
          <a:p>
            <a:r>
              <a:rPr lang="bn-IN" sz="2400" dirty="0" smtClean="0">
                <a:solidFill>
                  <a:schemeClr val="accent2">
                    <a:lumMod val="75000"/>
                  </a:schemeClr>
                </a:solidFill>
                <a:latin typeface="NikoshBAN" panose="02000000000000000000" pitchFamily="2" charset="0"/>
                <a:cs typeface="NikoshBAN" panose="02000000000000000000" pitchFamily="2" charset="0"/>
              </a:rPr>
              <a:t>টপিক-ভাষা আন্দোলন ১৯৫২, কোড-৩০৪, সোমবার,সময়- ১১টা।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lide(fromBottom)">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slide(fromBottom)">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7109639"/>
          </a:xfrm>
          <a:prstGeom prst="rect">
            <a:avLst/>
          </a:prstGeom>
          <a:solidFill>
            <a:schemeClr val="accent3">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6" name="TextBox 5"/>
          <p:cNvSpPr txBox="1"/>
          <p:nvPr/>
        </p:nvSpPr>
        <p:spPr>
          <a:xfrm>
            <a:off x="2971800" y="304800"/>
            <a:ext cx="2667000" cy="523220"/>
          </a:xfrm>
          <a:prstGeom prst="rect">
            <a:avLst/>
          </a:prstGeom>
          <a:solidFill>
            <a:schemeClr val="accent4">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উপসংহার</a:t>
            </a:r>
            <a:endParaRPr lang="en-US" sz="2800" dirty="0">
              <a:latin typeface="NikoshBAN" pitchFamily="2" charset="0"/>
              <a:cs typeface="NikoshBAN" pitchFamily="2" charset="0"/>
            </a:endParaRPr>
          </a:p>
        </p:txBody>
      </p:sp>
      <p:sp>
        <p:nvSpPr>
          <p:cNvPr id="7" name="Rectangle 6"/>
          <p:cNvSpPr/>
          <p:nvPr/>
        </p:nvSpPr>
        <p:spPr>
          <a:xfrm>
            <a:off x="304800" y="1219200"/>
            <a:ext cx="8382000" cy="2308324"/>
          </a:xfrm>
          <a:prstGeom prst="rect">
            <a:avLst/>
          </a:prstGeom>
          <a:solidFill>
            <a:schemeClr val="accent4">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err="1" smtClean="0">
                <a:latin typeface="SutonnyMJ" pitchFamily="2" charset="0"/>
                <a:cs typeface="SutonnyMJ" pitchFamily="2" charset="0"/>
              </a:rPr>
              <a:t>fvlv</a:t>
            </a:r>
            <a:r>
              <a:rPr lang="en-US" sz="2400" dirty="0" smtClean="0">
                <a:latin typeface="SutonnyMJ" pitchFamily="2" charset="0"/>
                <a:cs typeface="SutonnyMJ" pitchFamily="2" charset="0"/>
              </a:rPr>
              <a:t> Av‡›`</a:t>
            </a:r>
            <a:r>
              <a:rPr lang="en-US" sz="2400" dirty="0" err="1" smtClean="0">
                <a:latin typeface="SutonnyMJ" pitchFamily="2" charset="0"/>
                <a:cs typeface="SutonnyMJ" pitchFamily="2" charset="0"/>
              </a:rPr>
              <a:t>vj‡bi</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wk¶vB</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evOvwj</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RvwZ‡K</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vwaKvi</a:t>
            </a:r>
            <a:r>
              <a:rPr lang="en-US" sz="2400" dirty="0" smtClean="0">
                <a:latin typeface="SutonnyMJ" pitchFamily="2" charset="0"/>
                <a:cs typeface="SutonnyMJ" pitchFamily="2" charset="0"/>
              </a:rPr>
              <a:t> Av‡›`</a:t>
            </a:r>
            <a:r>
              <a:rPr lang="en-US" sz="2400" dirty="0" err="1" smtClean="0">
                <a:latin typeface="SutonnyMJ" pitchFamily="2" charset="0"/>
                <a:cs typeface="SutonnyMJ" pitchFamily="2" charset="0"/>
              </a:rPr>
              <a:t>vj‡b</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xw¶Z</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K‡i</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vaxb</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mve</a:t>
            </a:r>
            <a:r>
              <a:rPr lang="en-US" sz="2400" dirty="0" smtClean="0">
                <a:latin typeface="SutonnyMJ" pitchFamily="2" charset="0"/>
                <a:cs typeface="SutonnyMJ" pitchFamily="2" charset="0"/>
              </a:rPr>
              <a:t>©‡</a:t>
            </a:r>
            <a:r>
              <a:rPr lang="en-US" sz="2400" dirty="0" err="1" smtClean="0">
                <a:latin typeface="SutonnyMJ" pitchFamily="2" charset="0"/>
                <a:cs typeface="SutonnyMJ" pitchFamily="2" charset="0"/>
              </a:rPr>
              <a:t>fŠg</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evsjv‡`k</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cÖwZôvi</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mk</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msMÖv‡g</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cÖiYv</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hvMvq</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myZivs</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ejv</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hvq</a:t>
            </a:r>
            <a:r>
              <a:rPr lang="en-US" sz="2400" dirty="0" smtClean="0">
                <a:latin typeface="SutonnyMJ" pitchFamily="2" charset="0"/>
                <a:cs typeface="SutonnyMJ" pitchFamily="2" charset="0"/>
              </a:rPr>
              <a:t> †h, </a:t>
            </a:r>
            <a:r>
              <a:rPr lang="en-US" sz="2400" dirty="0" err="1" smtClean="0">
                <a:latin typeface="SutonnyMJ" pitchFamily="2" charset="0"/>
                <a:cs typeface="SutonnyMJ" pitchFamily="2" charset="0"/>
              </a:rPr>
              <a:t>fvlv</a:t>
            </a:r>
            <a:r>
              <a:rPr lang="en-US" sz="2400" dirty="0" smtClean="0">
                <a:latin typeface="SutonnyMJ" pitchFamily="2" charset="0"/>
                <a:cs typeface="SutonnyMJ" pitchFamily="2" charset="0"/>
              </a:rPr>
              <a:t> Av‡›`</a:t>
            </a:r>
            <a:r>
              <a:rPr lang="en-US" sz="2400" dirty="0" err="1" smtClean="0">
                <a:latin typeface="SutonnyMJ" pitchFamily="2" charset="0"/>
                <a:cs typeface="SutonnyMJ" pitchFamily="2" charset="0"/>
              </a:rPr>
              <a:t>vj‡bi</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d‡jB</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evOvwj</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RvZxqZvev‡`i</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weKvk</a:t>
            </a:r>
            <a:r>
              <a:rPr lang="en-US" sz="2400" dirty="0" smtClean="0">
                <a:latin typeface="SutonnyMJ" pitchFamily="2" charset="0"/>
                <a:cs typeface="SutonnyMJ" pitchFamily="2" charset="0"/>
              </a:rPr>
              <a:t> N‡U, </a:t>
            </a:r>
            <a:r>
              <a:rPr lang="en-US" sz="2400" dirty="0" err="1" smtClean="0">
                <a:latin typeface="SutonnyMJ" pitchFamily="2" charset="0"/>
                <a:cs typeface="SutonnyMJ" pitchFamily="2" charset="0"/>
              </a:rPr>
              <a:t>cÖwZwôZ</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nq</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we‡k¦i</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gvbwP‡Î</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vaxb</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mve</a:t>
            </a:r>
            <a:r>
              <a:rPr lang="en-US" sz="2400" dirty="0" smtClean="0">
                <a:latin typeface="SutonnyMJ" pitchFamily="2" charset="0"/>
                <a:cs typeface="SutonnyMJ" pitchFamily="2" charset="0"/>
              </a:rPr>
              <a:t>©‡</a:t>
            </a:r>
            <a:r>
              <a:rPr lang="en-US" sz="2400" dirty="0" err="1" smtClean="0">
                <a:latin typeface="SutonnyMJ" pitchFamily="2" charset="0"/>
                <a:cs typeface="SutonnyMJ" pitchFamily="2" charset="0"/>
              </a:rPr>
              <a:t>fŠg</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evsjv‡`k</a:t>
            </a:r>
            <a:r>
              <a:rPr lang="en-US" sz="2400" dirty="0" smtClean="0">
                <a:latin typeface="SutonnyMJ" pitchFamily="2" charset="0"/>
                <a:cs typeface="SutonnyMJ" pitchFamily="2" charset="0"/>
              </a:rPr>
              <a:t>|</a:t>
            </a:r>
            <a:r>
              <a:rPr lang="bn-IN" sz="2400" dirty="0" smtClean="0">
                <a:latin typeface="SutonnyMJ" pitchFamily="2" charset="0"/>
                <a:cs typeface="SutonnyMJ" pitchFamily="2" charset="0"/>
              </a:rPr>
              <a:t> </a:t>
            </a:r>
            <a:r>
              <a:rPr lang="en-US" sz="2400" dirty="0" smtClean="0">
                <a:latin typeface="SutonnyMJ" pitchFamily="2" charset="0"/>
                <a:cs typeface="SutonnyMJ" pitchFamily="2" charset="0"/>
              </a:rPr>
              <a:t>G Av‡›`</a:t>
            </a:r>
            <a:r>
              <a:rPr lang="en-US" sz="2400" dirty="0" err="1" smtClean="0">
                <a:latin typeface="SutonnyMJ" pitchFamily="2" charset="0"/>
                <a:cs typeface="SutonnyMJ" pitchFamily="2" charset="0"/>
              </a:rPr>
              <a:t>vj‡bi</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wk¶vB</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Zv‡`i</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g‡a</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MYZvwš¿K</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Amv¤úª`vwqK</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fvlvwfwËK</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RvZxqZvev`x</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PZbvi</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D‡b¥l</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NUvq</a:t>
            </a:r>
            <a:r>
              <a:rPr lang="en-US" sz="2400" dirty="0" smtClean="0">
                <a:latin typeface="SutonnyMJ" pitchFamily="2" charset="0"/>
                <a:cs typeface="SutonnyMJ" pitchFamily="2" charset="0"/>
              </a:rPr>
              <a:t>|</a:t>
            </a:r>
            <a:r>
              <a:rPr lang="bn-IN" sz="2400" dirty="0" smtClean="0">
                <a:latin typeface="SutonnyMJ" pitchFamily="2" charset="0"/>
                <a:cs typeface="SutonnyMJ" pitchFamily="2" charset="0"/>
              </a:rPr>
              <a:t> </a:t>
            </a:r>
            <a:r>
              <a:rPr lang="en-US" sz="2400" dirty="0" err="1" smtClean="0">
                <a:latin typeface="SutonnyMJ" pitchFamily="2" charset="0"/>
                <a:cs typeface="SutonnyMJ" pitchFamily="2" charset="0"/>
              </a:rPr>
              <a:t>fvlv</a:t>
            </a:r>
            <a:r>
              <a:rPr lang="en-US" sz="2400" dirty="0" smtClean="0">
                <a:latin typeface="SutonnyMJ" pitchFamily="2" charset="0"/>
                <a:cs typeface="SutonnyMJ" pitchFamily="2" charset="0"/>
              </a:rPr>
              <a:t> Av‡›`</a:t>
            </a:r>
            <a:r>
              <a:rPr lang="en-US" sz="2400" dirty="0" err="1" smtClean="0">
                <a:latin typeface="SutonnyMJ" pitchFamily="2" charset="0"/>
                <a:cs typeface="SutonnyMJ" pitchFamily="2" charset="0"/>
              </a:rPr>
              <a:t>vjb‡K</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evOvwj</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RvZxqZvev‡`i</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cÖ_g</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mymsnZ</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ù~iY</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ejv</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nq</a:t>
            </a:r>
            <a:r>
              <a:rPr lang="en-US" sz="2400" dirty="0" smtClean="0">
                <a:latin typeface="SutonnyMJ" pitchFamily="2" charset="0"/>
                <a:cs typeface="SutonnyMJ" pitchFamily="2" charset="0"/>
              </a:rPr>
              <a:t>| </a:t>
            </a:r>
            <a:endParaRPr lang="en-US" sz="2400" dirty="0">
              <a:latin typeface="SutonnyMJ" pitchFamily="2" charset="0"/>
              <a:cs typeface="SutonnyMJ" pitchFamily="2" charset="0"/>
            </a:endParaRPr>
          </a:p>
        </p:txBody>
      </p:sp>
      <p:sp>
        <p:nvSpPr>
          <p:cNvPr id="8" name="TextBox 7"/>
          <p:cNvSpPr txBox="1"/>
          <p:nvPr/>
        </p:nvSpPr>
        <p:spPr>
          <a:xfrm>
            <a:off x="457200" y="4038600"/>
            <a:ext cx="8001000" cy="1569660"/>
          </a:xfrm>
          <a:prstGeom prst="rect">
            <a:avLst/>
          </a:prstGeom>
          <a:solidFill>
            <a:schemeClr val="accent5">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2400" dirty="0" smtClean="0">
                <a:latin typeface="NikoshBAN" pitchFamily="2" charset="0"/>
                <a:cs typeface="NikoshBAN" pitchFamily="2" charset="0"/>
              </a:rPr>
              <a:t>পৃথিবীতে কোনো জাতিকে মাতৃভাষাকে রাষ্টীয় ভাষায় প্রতিষ্ঠা করতে বাঙালিদের মতো রক্তপাত করতে হয়নি। একুশ মানে মাথা নত না করা</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একুশ মানে দৃপ্ত পথে এগিয়ে যাওয়া। একুশের চেতনায় আমরা এগিয়ে চলেছি</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একুশের পথ ধরেই এসেছে বাংলার স্বাধীনতা।</a:t>
            </a:r>
            <a:r>
              <a:rPr lang="en-US" sz="2400" dirty="0" smtClean="0">
                <a:latin typeface="NikoshBAN" pitchFamily="2" charset="0"/>
                <a:cs typeface="NikoshBAN" pitchFamily="2"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478970"/>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Google Shape;223;p14"/>
          <p:cNvSpPr/>
          <p:nvPr/>
        </p:nvSpPr>
        <p:spPr>
          <a:xfrm>
            <a:off x="1620075" y="290744"/>
            <a:ext cx="5903850" cy="1265225"/>
          </a:xfrm>
          <a:prstGeom prst="flowChartDecision">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900"/>
              <a:buFont typeface="Arial"/>
              <a:buNone/>
            </a:pPr>
            <a:r>
              <a:rPr lang="en-GB" sz="3900" b="1" i="0" u="none" strike="noStrike" cap="none">
                <a:solidFill>
                  <a:srgbClr val="0000FF"/>
                </a:solidFill>
                <a:latin typeface="Arial"/>
                <a:ea typeface="Arial"/>
                <a:cs typeface="Arial"/>
                <a:sym typeface="Arial"/>
              </a:rPr>
              <a:t>একক কাজ</a:t>
            </a:r>
            <a:endParaRPr sz="3900" b="1" i="0" u="none" strike="noStrike" cap="none">
              <a:solidFill>
                <a:srgbClr val="0000FF"/>
              </a:solidFill>
              <a:latin typeface="Arial"/>
              <a:ea typeface="Arial"/>
              <a:cs typeface="Arial"/>
              <a:sym typeface="Arial"/>
            </a:endParaRPr>
          </a:p>
        </p:txBody>
      </p:sp>
      <p:pic>
        <p:nvPicPr>
          <p:cNvPr id="4" name="Google Shape;224;p14"/>
          <p:cNvPicPr preferRelativeResize="0"/>
          <p:nvPr/>
        </p:nvPicPr>
        <p:blipFill rotWithShape="1">
          <a:blip r:embed="rId2">
            <a:alphaModFix/>
          </a:blip>
          <a:srcRect/>
          <a:stretch/>
        </p:blipFill>
        <p:spPr>
          <a:xfrm>
            <a:off x="228600" y="1828800"/>
            <a:ext cx="4267200" cy="3581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Google Shape;264;p18"/>
          <p:cNvPicPr preferRelativeResize="0"/>
          <p:nvPr/>
        </p:nvPicPr>
        <p:blipFill rotWithShape="1">
          <a:blip r:embed="rId3">
            <a:alphaModFix/>
          </a:blip>
          <a:srcRect/>
          <a:stretch/>
        </p:blipFill>
        <p:spPr>
          <a:xfrm>
            <a:off x="4876800" y="1981200"/>
            <a:ext cx="41148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Google Shape;225;p14"/>
          <p:cNvSpPr/>
          <p:nvPr/>
        </p:nvSpPr>
        <p:spPr>
          <a:xfrm>
            <a:off x="1524000" y="5638800"/>
            <a:ext cx="5347800" cy="1219200"/>
          </a:xfrm>
          <a:prstGeom prst="homePlate">
            <a:avLst>
              <a:gd name="adj"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100"/>
              <a:buFont typeface="Arial"/>
              <a:buNone/>
            </a:pPr>
            <a:r>
              <a:rPr lang="bn-IN" sz="3200" b="1" dirty="0" smtClean="0">
                <a:solidFill>
                  <a:srgbClr val="FFFF00"/>
                </a:solidFill>
                <a:latin typeface="NikoshBAN" pitchFamily="2" charset="0"/>
                <a:cs typeface="NikoshBAN" pitchFamily="2" charset="0"/>
              </a:rPr>
              <a:t>ভাষা আন্দোলন</a:t>
            </a:r>
            <a:r>
              <a:rPr lang="en-GB" sz="3200" b="1" dirty="0" smtClean="0">
                <a:solidFill>
                  <a:srgbClr val="FFFF00"/>
                </a:solidFill>
                <a:latin typeface="NikoshBAN" pitchFamily="2" charset="0"/>
                <a:cs typeface="NikoshBAN" pitchFamily="2" charset="0"/>
              </a:rPr>
              <a:t> </a:t>
            </a:r>
            <a:r>
              <a:rPr lang="en-GB" sz="3200" b="1" dirty="0" err="1">
                <a:solidFill>
                  <a:srgbClr val="FFFF00"/>
                </a:solidFill>
                <a:latin typeface="NikoshBAN" pitchFamily="2" charset="0"/>
                <a:cs typeface="NikoshBAN" pitchFamily="2" charset="0"/>
              </a:rPr>
              <a:t>বলতে</a:t>
            </a:r>
            <a:r>
              <a:rPr lang="en-GB" sz="3200" b="1" dirty="0">
                <a:solidFill>
                  <a:srgbClr val="FFFF00"/>
                </a:solidFill>
                <a:latin typeface="NikoshBAN" pitchFamily="2" charset="0"/>
                <a:cs typeface="NikoshBAN" pitchFamily="2" charset="0"/>
              </a:rPr>
              <a:t> </a:t>
            </a:r>
            <a:r>
              <a:rPr lang="en-GB" sz="3200" b="1" dirty="0" err="1" smtClean="0">
                <a:solidFill>
                  <a:srgbClr val="FFFF00"/>
                </a:solidFill>
                <a:latin typeface="NikoshBAN" pitchFamily="2" charset="0"/>
                <a:cs typeface="NikoshBAN" pitchFamily="2" charset="0"/>
              </a:rPr>
              <a:t>কি</a:t>
            </a:r>
            <a:r>
              <a:rPr lang="bn-IN" sz="3200" b="1" dirty="0" smtClean="0">
                <a:solidFill>
                  <a:srgbClr val="FFFF00"/>
                </a:solidFill>
                <a:latin typeface="NikoshBAN" pitchFamily="2" charset="0"/>
                <a:cs typeface="NikoshBAN" pitchFamily="2" charset="0"/>
              </a:rPr>
              <a:t> বুঝ</a:t>
            </a:r>
            <a:r>
              <a:rPr lang="en-GB" sz="3200" b="1" dirty="0" smtClean="0">
                <a:solidFill>
                  <a:srgbClr val="FFFF00"/>
                </a:solidFill>
                <a:latin typeface="NikoshBAN" pitchFamily="2" charset="0"/>
                <a:cs typeface="NikoshBAN" pitchFamily="2" charset="0"/>
              </a:rPr>
              <a:t>?</a:t>
            </a:r>
            <a:r>
              <a:rPr lang="bn-IN" sz="3200" b="1" dirty="0" smtClean="0">
                <a:solidFill>
                  <a:srgbClr val="FFFF00"/>
                </a:solidFill>
                <a:latin typeface="NikoshBAN" pitchFamily="2" charset="0"/>
                <a:cs typeface="NikoshBAN" pitchFamily="2" charset="0"/>
              </a:rPr>
              <a:t> </a:t>
            </a:r>
            <a:endParaRPr sz="3200" b="1" i="0" u="none" strike="noStrike" cap="none">
              <a:solidFill>
                <a:srgbClr val="FFFF00"/>
              </a:solidFill>
              <a:latin typeface="NikoshBAN" pitchFamily="2" charset="0"/>
              <a:ea typeface="Arial"/>
              <a:cs typeface="NikoshBAN" pitchFamily="2"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1" nodeType="clickEffect">
                                  <p:stCondLst>
                                    <p:cond delay="0"/>
                                  </p:stCondLst>
                                  <p:childTnLst>
                                    <p:animRot by="21600000">
                                      <p:cBhvr>
                                        <p:cTn id="10" dur="2000" fill="hold"/>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amond(in)">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lide(fromBottom)">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5">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Google Shape;123;p10"/>
          <p:cNvSpPr/>
          <p:nvPr/>
        </p:nvSpPr>
        <p:spPr>
          <a:xfrm>
            <a:off x="2133600" y="0"/>
            <a:ext cx="4495800" cy="807408"/>
          </a:xfrm>
          <a:prstGeom prst="flowChartTerminator">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bn-IN" sz="2800" b="1" dirty="0" smtClean="0">
                <a:solidFill>
                  <a:srgbClr val="00FF00"/>
                </a:solidFill>
                <a:latin typeface="NikoshBAN" pitchFamily="2" charset="0"/>
                <a:cs typeface="NikoshBAN" pitchFamily="2" charset="0"/>
              </a:rPr>
              <a:t>জোড়ায় কাজ</a:t>
            </a:r>
            <a:r>
              <a:rPr lang="en-GB" sz="2800" b="1" dirty="0" smtClean="0">
                <a:solidFill>
                  <a:srgbClr val="00FF00"/>
                </a:solidFill>
                <a:latin typeface="NikoshBAN" pitchFamily="2" charset="0"/>
                <a:cs typeface="NikoshBAN" pitchFamily="2" charset="0"/>
              </a:rPr>
              <a:t> </a:t>
            </a:r>
            <a:r>
              <a:rPr lang="bn-IN" sz="2800" b="1" dirty="0" smtClean="0">
                <a:solidFill>
                  <a:srgbClr val="00FF00"/>
                </a:solidFill>
                <a:latin typeface="NikoshBAN" pitchFamily="2" charset="0"/>
                <a:cs typeface="NikoshBAN" pitchFamily="2" charset="0"/>
              </a:rPr>
              <a:t> </a:t>
            </a:r>
            <a:endParaRPr sz="2800" b="1" i="0" u="none" strike="noStrike" cap="none">
              <a:solidFill>
                <a:srgbClr val="00FF00"/>
              </a:solidFill>
              <a:latin typeface="NikoshBAN" pitchFamily="2" charset="0"/>
              <a:ea typeface="Arial"/>
              <a:cs typeface="NikoshBAN" pitchFamily="2" charset="0"/>
              <a:sym typeface="Aria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1066799"/>
            <a:ext cx="8686800" cy="46482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Google Shape;225;p14"/>
          <p:cNvSpPr/>
          <p:nvPr/>
        </p:nvSpPr>
        <p:spPr>
          <a:xfrm>
            <a:off x="1524000" y="5867400"/>
            <a:ext cx="5347800" cy="1219200"/>
          </a:xfrm>
          <a:prstGeom prst="homePlate">
            <a:avLst>
              <a:gd name="adj"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100"/>
              <a:buFont typeface="Arial"/>
              <a:buNone/>
            </a:pPr>
            <a:r>
              <a:rPr lang="bn-IN" sz="3200" b="1" dirty="0" smtClean="0">
                <a:solidFill>
                  <a:srgbClr val="FFFF00"/>
                </a:solidFill>
                <a:latin typeface="NikoshBAN" pitchFamily="2" charset="0"/>
                <a:cs typeface="NikoshBAN" pitchFamily="2" charset="0"/>
              </a:rPr>
              <a:t>আন্তর্জাতিক মাতৃভাষা দিবস</a:t>
            </a:r>
            <a:r>
              <a:rPr lang="en-GB" sz="3200" b="1" dirty="0" smtClean="0">
                <a:solidFill>
                  <a:srgbClr val="FFFF00"/>
                </a:solidFill>
                <a:latin typeface="NikoshBAN" pitchFamily="2" charset="0"/>
                <a:cs typeface="NikoshBAN" pitchFamily="2" charset="0"/>
              </a:rPr>
              <a:t> </a:t>
            </a:r>
            <a:r>
              <a:rPr lang="en-GB" sz="3200" b="1" dirty="0" err="1" smtClean="0">
                <a:solidFill>
                  <a:srgbClr val="FFFF00"/>
                </a:solidFill>
                <a:latin typeface="NikoshBAN" pitchFamily="2" charset="0"/>
                <a:cs typeface="NikoshBAN" pitchFamily="2" charset="0"/>
              </a:rPr>
              <a:t>কি</a:t>
            </a:r>
            <a:r>
              <a:rPr lang="bn-IN" sz="3200" b="1" dirty="0" smtClean="0">
                <a:solidFill>
                  <a:srgbClr val="FFFF00"/>
                </a:solidFill>
                <a:latin typeface="NikoshBAN" pitchFamily="2" charset="0"/>
                <a:cs typeface="NikoshBAN" pitchFamily="2" charset="0"/>
              </a:rPr>
              <a:t>?  </a:t>
            </a:r>
            <a:endParaRPr sz="3200" b="1" i="0" u="none" strike="noStrike" cap="none">
              <a:solidFill>
                <a:srgbClr val="FFFF00"/>
              </a:solidFill>
              <a:latin typeface="NikoshBAN" pitchFamily="2" charset="0"/>
              <a:ea typeface="Arial"/>
              <a:cs typeface="NikoshBAN" pitchFamily="2"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lide(fromBottom)">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Google Shape;255;p17"/>
          <p:cNvSpPr/>
          <p:nvPr/>
        </p:nvSpPr>
        <p:spPr>
          <a:xfrm>
            <a:off x="1676400" y="228600"/>
            <a:ext cx="5737824" cy="990600"/>
          </a:xfrm>
          <a:prstGeom prst="flowChartTerminator">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100"/>
              <a:buFont typeface="Arial"/>
              <a:buNone/>
            </a:pPr>
            <a:r>
              <a:rPr lang="en-GB" sz="3600" b="1" i="0" u="none" strike="noStrike" cap="none" dirty="0" err="1" smtClean="0">
                <a:solidFill>
                  <a:srgbClr val="FFFF00"/>
                </a:solidFill>
                <a:latin typeface="NikoshBAN" pitchFamily="2" charset="0"/>
                <a:ea typeface="Arial"/>
                <a:cs typeface="NikoshBAN" pitchFamily="2" charset="0"/>
                <a:sym typeface="Arial"/>
              </a:rPr>
              <a:t>দল</a:t>
            </a:r>
            <a:r>
              <a:rPr lang="bn-IN" sz="3600" b="1" i="0" u="none" strike="noStrike" cap="none" dirty="0" smtClean="0">
                <a:solidFill>
                  <a:srgbClr val="FFFF00"/>
                </a:solidFill>
                <a:latin typeface="NikoshBAN" pitchFamily="2" charset="0"/>
                <a:ea typeface="Arial"/>
                <a:cs typeface="NikoshBAN" pitchFamily="2" charset="0"/>
                <a:sym typeface="Arial"/>
              </a:rPr>
              <a:t>গত</a:t>
            </a:r>
            <a:r>
              <a:rPr lang="en-GB" sz="3600" b="1" i="0" u="none" strike="noStrike" cap="none" dirty="0" smtClean="0">
                <a:solidFill>
                  <a:srgbClr val="FFFF00"/>
                </a:solidFill>
                <a:latin typeface="NikoshBAN" pitchFamily="2" charset="0"/>
                <a:ea typeface="Arial"/>
                <a:cs typeface="NikoshBAN" pitchFamily="2" charset="0"/>
                <a:sym typeface="Arial"/>
              </a:rPr>
              <a:t> </a:t>
            </a:r>
            <a:r>
              <a:rPr lang="en-GB" sz="3600" b="1" i="0" u="none" strike="noStrike" cap="none" dirty="0" err="1" smtClean="0">
                <a:solidFill>
                  <a:srgbClr val="FFFF00"/>
                </a:solidFill>
                <a:latin typeface="NikoshBAN" pitchFamily="2" charset="0"/>
                <a:ea typeface="Arial"/>
                <a:cs typeface="NikoshBAN" pitchFamily="2" charset="0"/>
                <a:sym typeface="Arial"/>
              </a:rPr>
              <a:t>কাজ</a:t>
            </a:r>
            <a:r>
              <a:rPr lang="bn-IN" sz="3600" b="1" i="0" u="none" strike="noStrike" cap="none" dirty="0" smtClean="0">
                <a:solidFill>
                  <a:srgbClr val="FFFF00"/>
                </a:solidFill>
                <a:latin typeface="NikoshBAN" pitchFamily="2" charset="0"/>
                <a:ea typeface="Arial"/>
                <a:cs typeface="NikoshBAN" pitchFamily="2" charset="0"/>
                <a:sym typeface="Arial"/>
              </a:rPr>
              <a:t> </a:t>
            </a:r>
            <a:endParaRPr sz="3600" b="1" i="0" u="none" strike="noStrike" cap="none">
              <a:solidFill>
                <a:srgbClr val="FFFF00"/>
              </a:solidFill>
              <a:latin typeface="NikoshBAN" pitchFamily="2" charset="0"/>
              <a:ea typeface="Arial"/>
              <a:cs typeface="NikoshBAN" pitchFamily="2" charset="0"/>
              <a:sym typeface="Arial"/>
            </a:endParaRPr>
          </a:p>
        </p:txBody>
      </p:sp>
      <p:pic>
        <p:nvPicPr>
          <p:cNvPr id="4" name="Google Shape;256;p17"/>
          <p:cNvPicPr preferRelativeResize="0"/>
          <p:nvPr/>
        </p:nvPicPr>
        <p:blipFill rotWithShape="1">
          <a:blip r:embed="rId2">
            <a:alphaModFix/>
          </a:blip>
          <a:srcRect/>
          <a:stretch/>
        </p:blipFill>
        <p:spPr>
          <a:xfrm>
            <a:off x="228600" y="1143000"/>
            <a:ext cx="8686800" cy="434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Google Shape;257;p17"/>
          <p:cNvSpPr/>
          <p:nvPr/>
        </p:nvSpPr>
        <p:spPr>
          <a:xfrm>
            <a:off x="1752600" y="5638800"/>
            <a:ext cx="5562600" cy="1219200"/>
          </a:xfrm>
          <a:prstGeom prst="wedgeRoundRectCallout">
            <a:avLst>
              <a:gd name="adj1" fmla="val -53310"/>
              <a:gd name="adj2" fmla="val 76358"/>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bn-IN" sz="2800" b="1" dirty="0" smtClean="0">
                <a:latin typeface="NikoshBAN" pitchFamily="2" charset="0"/>
                <a:ea typeface="Proxima Nova"/>
                <a:cs typeface="NikoshBAN" pitchFamily="2" charset="0"/>
                <a:sym typeface="Proxima Nova"/>
              </a:rPr>
              <a:t>ভাষা আন্দোলনের তাৎপর্য</a:t>
            </a:r>
            <a:r>
              <a:rPr lang="en-GB" sz="2800" b="1" dirty="0" smtClean="0">
                <a:latin typeface="NikoshBAN" pitchFamily="2" charset="0"/>
                <a:ea typeface="Proxima Nova"/>
                <a:cs typeface="NikoshBAN" pitchFamily="2" charset="0"/>
                <a:sym typeface="Proxima Nova"/>
              </a:rPr>
              <a:t> </a:t>
            </a:r>
            <a:r>
              <a:rPr lang="en-GB" sz="2800" b="1" dirty="0" err="1">
                <a:latin typeface="NikoshBAN" pitchFamily="2" charset="0"/>
                <a:ea typeface="Proxima Nova"/>
                <a:cs typeface="NikoshBAN" pitchFamily="2" charset="0"/>
                <a:sym typeface="Proxima Nova"/>
              </a:rPr>
              <a:t>বিশ্লেষণ</a:t>
            </a:r>
            <a:r>
              <a:rPr lang="en-GB" sz="2800" b="1" dirty="0">
                <a:latin typeface="NikoshBAN" pitchFamily="2" charset="0"/>
                <a:ea typeface="Proxima Nova"/>
                <a:cs typeface="NikoshBAN" pitchFamily="2" charset="0"/>
                <a:sym typeface="Proxima Nova"/>
              </a:rPr>
              <a:t> </a:t>
            </a:r>
            <a:r>
              <a:rPr lang="en-GB" sz="2800" b="1" dirty="0" err="1">
                <a:latin typeface="NikoshBAN" pitchFamily="2" charset="0"/>
                <a:ea typeface="Proxima Nova"/>
                <a:cs typeface="NikoshBAN" pitchFamily="2" charset="0"/>
                <a:sym typeface="Proxima Nova"/>
              </a:rPr>
              <a:t>কর</a:t>
            </a:r>
            <a:r>
              <a:rPr lang="en-GB" sz="2800" b="1" dirty="0" smtClean="0">
                <a:latin typeface="NikoshBAN" pitchFamily="2" charset="0"/>
                <a:ea typeface="Proxima Nova"/>
                <a:cs typeface="NikoshBAN" pitchFamily="2" charset="0"/>
                <a:sym typeface="Proxima Nova"/>
              </a:rPr>
              <a:t>?</a:t>
            </a:r>
            <a:r>
              <a:rPr lang="bn-IN" sz="2800" b="1" dirty="0" smtClean="0">
                <a:latin typeface="NikoshBAN" pitchFamily="2" charset="0"/>
                <a:ea typeface="Proxima Nova"/>
                <a:cs typeface="NikoshBAN" pitchFamily="2" charset="0"/>
                <a:sym typeface="Proxima Nova"/>
              </a:rPr>
              <a:t> </a:t>
            </a:r>
            <a:endParaRPr sz="2800" b="1" i="0" u="none" strike="noStrike" cap="none">
              <a:solidFill>
                <a:srgbClr val="000000"/>
              </a:solidFill>
              <a:latin typeface="NikoshBAN" pitchFamily="2" charset="0"/>
              <a:ea typeface="Proxima Nova"/>
              <a:cs typeface="NikoshBAN" pitchFamily="2" charset="0"/>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amond(in)">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7109639"/>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6" name="TextBox 5"/>
          <p:cNvSpPr txBox="1"/>
          <p:nvPr/>
        </p:nvSpPr>
        <p:spPr>
          <a:xfrm>
            <a:off x="2971800" y="457200"/>
            <a:ext cx="1981200" cy="523220"/>
          </a:xfrm>
          <a:prstGeom prst="rect">
            <a:avLst/>
          </a:prstGeom>
          <a:solidFill>
            <a:schemeClr val="accent6"/>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মূল্যায়ন </a:t>
            </a:r>
            <a:endParaRPr lang="en-US" sz="2800" dirty="0">
              <a:latin typeface="NikoshBAN" pitchFamily="2" charset="0"/>
              <a:cs typeface="NikoshBAN" pitchFamily="2" charset="0"/>
            </a:endParaRPr>
          </a:p>
        </p:txBody>
      </p:sp>
      <p:sp>
        <p:nvSpPr>
          <p:cNvPr id="7" name="TextBox 6"/>
          <p:cNvSpPr txBox="1"/>
          <p:nvPr/>
        </p:nvSpPr>
        <p:spPr>
          <a:xfrm>
            <a:off x="1219200" y="1447800"/>
            <a:ext cx="7010400" cy="3046988"/>
          </a:xfrm>
          <a:prstGeom prst="rect">
            <a:avLst/>
          </a:prstGeom>
          <a:solidFill>
            <a:schemeClr val="accent6">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r>
              <a:rPr lang="bn-IN" sz="2400" dirty="0" smtClean="0">
                <a:latin typeface="NikoshBAN" pitchFamily="2" charset="0"/>
                <a:cs typeface="NikoshBAN" pitchFamily="2" charset="0"/>
              </a:rPr>
              <a:t>ক) আন্তর্জাতিক মাতৃভাষা কবে ঘোষণা করা হয়?</a:t>
            </a:r>
          </a:p>
          <a:p>
            <a:r>
              <a:rPr lang="bn-IN" sz="2400" dirty="0" smtClean="0">
                <a:latin typeface="NikoshBAN" pitchFamily="2" charset="0"/>
                <a:cs typeface="NikoshBAN" pitchFamily="2" charset="0"/>
              </a:rPr>
              <a:t>খ) তমুদ্দুন মজলিস গঠনের উদ্দেশ্য কি ছিল?</a:t>
            </a:r>
          </a:p>
          <a:p>
            <a:r>
              <a:rPr lang="bn-IN" sz="2400" dirty="0" smtClean="0">
                <a:latin typeface="NikoshBAN" pitchFamily="2" charset="0"/>
                <a:cs typeface="NikoshBAN" pitchFamily="2" charset="0"/>
              </a:rPr>
              <a:t>গ) ‘আমার ভাইয়ের রক্তে রাঙানো একুশে ফেব্রুয়ারি’- গানটির রচয়িতা ও সুরকার কে?</a:t>
            </a:r>
          </a:p>
          <a:p>
            <a:r>
              <a:rPr lang="bn-IN" sz="2400" dirty="0" smtClean="0">
                <a:latin typeface="NikoshBAN" pitchFamily="2" charset="0"/>
                <a:cs typeface="NikoshBAN" pitchFamily="2" charset="0"/>
              </a:rPr>
              <a:t>ঘ) </a:t>
            </a:r>
            <a:r>
              <a:rPr lang="en-US" sz="2400" dirty="0" smtClean="0">
                <a:solidFill>
                  <a:srgbClr val="333333"/>
                </a:solidFill>
                <a:latin typeface="NikoshBAN" pitchFamily="2" charset="0"/>
                <a:ea typeface="Times New Roman" pitchFamily="18" charset="0"/>
                <a:cs typeface="NikoshBAN" pitchFamily="2" charset="0"/>
              </a:rPr>
              <a:t>‘</a:t>
            </a:r>
            <a:r>
              <a:rPr lang="bn-IN" sz="2400" dirty="0" smtClean="0">
                <a:solidFill>
                  <a:srgbClr val="333333"/>
                </a:solidFill>
                <a:latin typeface="NikoshBAN" pitchFamily="2" charset="0"/>
                <a:ea typeface="Times New Roman" pitchFamily="18" charset="0"/>
                <a:cs typeface="NikoshBAN" pitchFamily="2" charset="0"/>
              </a:rPr>
              <a:t>কাঁদতে আসিনি</a:t>
            </a:r>
            <a:r>
              <a:rPr lang="en-US" sz="2400" dirty="0" smtClean="0">
                <a:solidFill>
                  <a:srgbClr val="333333"/>
                </a:solidFill>
                <a:latin typeface="NikoshBAN" pitchFamily="2" charset="0"/>
                <a:ea typeface="Times New Roman" pitchFamily="18" charset="0"/>
                <a:cs typeface="NikoshBAN" pitchFamily="2" charset="0"/>
              </a:rPr>
              <a:t>, </a:t>
            </a:r>
            <a:r>
              <a:rPr lang="bn-IN" sz="2400" dirty="0" smtClean="0">
                <a:solidFill>
                  <a:srgbClr val="333333"/>
                </a:solidFill>
                <a:latin typeface="NikoshBAN" pitchFamily="2" charset="0"/>
                <a:ea typeface="Times New Roman" pitchFamily="18" charset="0"/>
                <a:cs typeface="NikoshBAN" pitchFamily="2" charset="0"/>
              </a:rPr>
              <a:t>ফাঁসির দাবি নিয়ে এসেছি’- কবিতাটির লেখক কে?</a:t>
            </a:r>
          </a:p>
          <a:p>
            <a:r>
              <a:rPr lang="bn-IN" sz="2400" dirty="0" smtClean="0">
                <a:solidFill>
                  <a:srgbClr val="333333"/>
                </a:solidFill>
                <a:latin typeface="NikoshBAN" pitchFamily="2" charset="0"/>
                <a:ea typeface="Times New Roman" pitchFamily="18" charset="0"/>
                <a:cs typeface="NikoshBAN" pitchFamily="2" charset="0"/>
              </a:rPr>
              <a:t>ঙ) ২২ ফেব্রুয়ারী কে কে শহীদ হন? </a:t>
            </a:r>
          </a:p>
          <a:p>
            <a:r>
              <a:rPr lang="bn-IN" sz="2400" dirty="0" smtClean="0">
                <a:solidFill>
                  <a:srgbClr val="333333"/>
                </a:solidFill>
                <a:latin typeface="NikoshBAN" pitchFamily="2" charset="0"/>
                <a:ea typeface="Times New Roman" pitchFamily="18" charset="0"/>
                <a:cs typeface="NikoshBAN" pitchFamily="2" charset="0"/>
              </a:rPr>
              <a:t> </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109639"/>
          </a:xfrm>
          <a:prstGeom prst="rect">
            <a:avLst/>
          </a:prstGeom>
          <a:solidFill>
            <a:schemeClr val="accent3"/>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5" name="TextBox 4"/>
          <p:cNvSpPr txBox="1"/>
          <p:nvPr/>
        </p:nvSpPr>
        <p:spPr>
          <a:xfrm>
            <a:off x="2971800" y="152400"/>
            <a:ext cx="3048000" cy="523220"/>
          </a:xfrm>
          <a:prstGeom prst="rect">
            <a:avLst/>
          </a:prstGeo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বাড়ির কাজ </a:t>
            </a:r>
            <a:endParaRPr lang="en-US" sz="2800" dirty="0">
              <a:latin typeface="NikoshBAN" pitchFamily="2" charset="0"/>
              <a:cs typeface="NikoshBAN" pitchFamily="2" charset="0"/>
            </a:endParaRPr>
          </a:p>
        </p:txBody>
      </p:sp>
      <p:pic>
        <p:nvPicPr>
          <p:cNvPr id="6" name="Picture 2" descr="আধুনিক বাড়ির ডিজাইন এবং পরামর্শ। updated... - আধুনিক বাড়ির ডিজাইন এবং  পরামর্শ। | Facebook"/>
          <p:cNvPicPr>
            <a:picLocks noChangeAspect="1" noChangeArrowheads="1"/>
          </p:cNvPicPr>
          <p:nvPr/>
        </p:nvPicPr>
        <p:blipFill>
          <a:blip r:embed="rId2"/>
          <a:srcRect/>
          <a:stretch>
            <a:fillRect/>
          </a:stretch>
        </p:blipFill>
        <p:spPr bwMode="auto">
          <a:xfrm>
            <a:off x="457200" y="838200"/>
            <a:ext cx="8458200" cy="4038600"/>
          </a:xfrm>
          <a:prstGeom prst="rect">
            <a:avLst/>
          </a:prstGeom>
          <a:ln w="88900" cap="sq" cmpd="thickThin">
            <a:solidFill>
              <a:srgbClr val="000000"/>
            </a:solidFill>
            <a:prstDash val="solid"/>
            <a:miter lim="800000"/>
          </a:ln>
          <a:effectLst>
            <a:innerShdw blurRad="76200">
              <a:srgbClr val="000000"/>
            </a:innerShdw>
          </a:effectLst>
        </p:spPr>
      </p:pic>
      <p:sp>
        <p:nvSpPr>
          <p:cNvPr id="7" name="TextBox 6"/>
          <p:cNvSpPr txBox="1"/>
          <p:nvPr/>
        </p:nvSpPr>
        <p:spPr>
          <a:xfrm>
            <a:off x="381000" y="5181600"/>
            <a:ext cx="8305800" cy="1200329"/>
          </a:xfrm>
          <a:prstGeom prst="rect">
            <a:avLst/>
          </a:prstGeo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2400" dirty="0" smtClean="0">
                <a:latin typeface="NikoshBAN" pitchFamily="2" charset="0"/>
                <a:cs typeface="NikoshBAN" pitchFamily="2" charset="0"/>
              </a:rPr>
              <a:t>১। ভাষা আন্দোলনের পটভূমি, ঘটনাপ্রবাহ ও ফলাফল আলোচনা কর।</a:t>
            </a:r>
          </a:p>
          <a:p>
            <a:r>
              <a:rPr lang="bn-IN" sz="2400" dirty="0" smtClean="0">
                <a:latin typeface="NikoshBAN" pitchFamily="2" charset="0"/>
                <a:cs typeface="NikoshBAN" pitchFamily="2" charset="0"/>
              </a:rPr>
              <a:t>২। ‘ভাষা আন্দোলনের জাতীয়তাবাদী চেতনাই হলো স্বাধীন বাংলাদেশ’ উক্তিটি মূল্যায়ন কর। </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7109639"/>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pic>
        <p:nvPicPr>
          <p:cNvPr id="6" name="Picture 5" descr="PF_17_B104_MINIMUM_VA0052_W1_SQ.jpg"/>
          <p:cNvPicPr>
            <a:picLocks noChangeAspect="1"/>
          </p:cNvPicPr>
          <p:nvPr/>
        </p:nvPicPr>
        <p:blipFill>
          <a:blip r:embed="rId2"/>
          <a:stretch>
            <a:fillRect/>
          </a:stretch>
        </p:blipFill>
        <p:spPr>
          <a:xfrm>
            <a:off x="457200" y="457200"/>
            <a:ext cx="8229600" cy="5105400"/>
          </a:xfrm>
          <a:prstGeom prst="rect">
            <a:avLst/>
          </a:prstGeom>
          <a:ln w="228600" cap="sq" cmpd="thickThin">
            <a:solidFill>
              <a:srgbClr val="000000"/>
            </a:solidFill>
            <a:prstDash val="solid"/>
            <a:miter lim="800000"/>
          </a:ln>
          <a:effectLst>
            <a:innerShdw blurRad="76200">
              <a:srgbClr val="000000"/>
            </a:innerShdw>
          </a:effectLst>
        </p:spPr>
      </p:pic>
      <p:sp>
        <p:nvSpPr>
          <p:cNvPr id="7" name="Rectangle 6"/>
          <p:cNvSpPr/>
          <p:nvPr/>
        </p:nvSpPr>
        <p:spPr>
          <a:xfrm>
            <a:off x="685800" y="5842337"/>
            <a:ext cx="7772400" cy="1015663"/>
          </a:xfrm>
          <a:prstGeom prst="rect">
            <a:avLst/>
          </a:prstGeom>
          <a:solidFill>
            <a:srgbClr val="00B050"/>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bn-IN" sz="6000" dirty="0" smtClean="0">
                <a:solidFill>
                  <a:srgbClr val="FFFF00"/>
                </a:solidFill>
                <a:latin typeface="NikoshBAN" panose="02000000000000000000" pitchFamily="2" charset="0"/>
                <a:cs typeface="NikoshBAN" panose="02000000000000000000" pitchFamily="2" charset="0"/>
              </a:rPr>
              <a:t>ডিজিটাল ক্লাশ এখানেই সমাপ্ত।  </a:t>
            </a:r>
            <a:r>
              <a:rPr lang="en-US" sz="6000" dirty="0" smtClean="0">
                <a:solidFill>
                  <a:srgbClr val="FFFF00"/>
                </a:solidFill>
                <a:latin typeface="NikoshBAN" panose="02000000000000000000" pitchFamily="2" charset="0"/>
                <a:cs typeface="NikoshBAN" panose="02000000000000000000" pitchFamily="2" charset="0"/>
              </a:rPr>
              <a:t> </a:t>
            </a:r>
            <a:r>
              <a:rPr lang="bn-IN" sz="6000" dirty="0" smtClean="0">
                <a:solidFill>
                  <a:srgbClr val="FFFF00"/>
                </a:solidFill>
                <a:latin typeface="NikoshBAN" panose="02000000000000000000" pitchFamily="2" charset="0"/>
                <a:cs typeface="NikoshBAN" panose="02000000000000000000" pitchFamily="2" charset="0"/>
              </a:rPr>
              <a:t> </a:t>
            </a:r>
            <a:endParaRPr lang="en-US" sz="6000" dirty="0">
              <a:solidFill>
                <a:srgbClr val="FFFF00"/>
              </a:solidFill>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fmla="#ppt_w*sin(2.5*pi*$)">
                                          <p:val>
                                            <p:fltVal val="0"/>
                                          </p:val>
                                        </p:tav>
                                        <p:tav tm="100000">
                                          <p:val>
                                            <p:fltVal val="1"/>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Rectangle 2"/>
          <p:cNvSpPr/>
          <p:nvPr/>
        </p:nvSpPr>
        <p:spPr>
          <a:xfrm>
            <a:off x="2590800" y="228600"/>
            <a:ext cx="3834189" cy="584775"/>
          </a:xfrm>
          <a:prstGeom prst="rect">
            <a:avLst/>
          </a:prstGeom>
          <a:solidFill>
            <a:schemeClr val="accent5">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bn-IN"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চের চিত্রগুলো লক্ষ করি</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a:ext>
            </a:extLst>
          </a:blip>
          <a:stretch>
            <a:fillRect/>
          </a:stretch>
        </p:blipFill>
        <p:spPr>
          <a:xfrm>
            <a:off x="228600" y="1066800"/>
            <a:ext cx="4419600" cy="2438400"/>
          </a:xfrm>
          <a:prstGeom prst="rect">
            <a:avLst/>
          </a:prstGeom>
          <a:solidFill>
            <a:schemeClr val="accent5">
              <a:lumMod val="60000"/>
              <a:lumOff val="40000"/>
            </a:schemeClr>
          </a:solidFill>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6" descr="ভাষা আন্দোলন - বাংলাপিডিয়া"/>
          <p:cNvPicPr>
            <a:picLocks noChangeAspect="1" noChangeArrowheads="1"/>
          </p:cNvPicPr>
          <p:nvPr/>
        </p:nvPicPr>
        <p:blipFill>
          <a:blip r:embed="rId3"/>
          <a:srcRect/>
          <a:stretch>
            <a:fillRect/>
          </a:stretch>
        </p:blipFill>
        <p:spPr bwMode="auto">
          <a:xfrm>
            <a:off x="4876800" y="1066800"/>
            <a:ext cx="4038600"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ভাষা আন্দোলনের আদ্যেপান্ত"/>
          <p:cNvPicPr>
            <a:picLocks noChangeAspect="1" noChangeArrowheads="1"/>
          </p:cNvPicPr>
          <p:nvPr/>
        </p:nvPicPr>
        <p:blipFill>
          <a:blip r:embed="rId4"/>
          <a:srcRect/>
          <a:stretch>
            <a:fillRect/>
          </a:stretch>
        </p:blipFill>
        <p:spPr bwMode="auto">
          <a:xfrm>
            <a:off x="152401" y="4343400"/>
            <a:ext cx="449580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2667000" y="3657600"/>
            <a:ext cx="4423006" cy="523220"/>
          </a:xfrm>
          <a:prstGeom prst="rect">
            <a:avLst/>
          </a:prstGeom>
          <a:solidFill>
            <a:schemeClr val="accent5">
              <a:lumMod val="60000"/>
              <a:lumOff val="40000"/>
            </a:schemeClr>
          </a:solidFill>
        </p:spPr>
        <p:style>
          <a:lnRef idx="2">
            <a:schemeClr val="accent1"/>
          </a:lnRef>
          <a:fillRef idx="1">
            <a:schemeClr val="lt1"/>
          </a:fillRef>
          <a:effectRef idx="0">
            <a:schemeClr val="accent1"/>
          </a:effectRef>
          <a:fontRef idx="minor">
            <a:schemeClr val="dk1"/>
          </a:fontRef>
        </p:style>
        <p:txBody>
          <a:bodyPr wrap="none">
            <a:spAutoFit/>
          </a:bodyPr>
          <a:lstStyle/>
          <a:p>
            <a:pPr algn="ctr"/>
            <a:r>
              <a:rPr lang="bn-IN"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রাষ্ট্রভাষা বাংলার জন্য আন্দোলন করছে</a:t>
            </a:r>
            <a:endParaRPr lang="en-US"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028" name="Picture 4" descr="২১ ফেব্রুয়ারি ১৯৫২- ভাষা আন্দোলন - Posts | Facebook"/>
          <p:cNvPicPr>
            <a:picLocks noChangeAspect="1" noChangeArrowheads="1"/>
          </p:cNvPicPr>
          <p:nvPr/>
        </p:nvPicPr>
        <p:blipFill>
          <a:blip r:embed="rId5"/>
          <a:srcRect/>
          <a:stretch>
            <a:fillRect/>
          </a:stretch>
        </p:blipFill>
        <p:spPr bwMode="auto">
          <a:xfrm>
            <a:off x="4876800" y="4343400"/>
            <a:ext cx="403860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2000" fill="hold"/>
                                        <p:tgtEl>
                                          <p:spTgt spid="4"/>
                                        </p:tgtEl>
                                        <p:attrNameLst>
                                          <p:attrName>ppt_w</p:attrName>
                                        </p:attrNameLst>
                                      </p:cBhvr>
                                      <p:tavLst>
                                        <p:tav tm="0">
                                          <p:val>
                                            <p:fltVal val="0"/>
                                          </p:val>
                                        </p:tav>
                                        <p:tav tm="100000">
                                          <p:val>
                                            <p:strVal val="#ppt_w"/>
                                          </p:val>
                                        </p:tav>
                                      </p:tavLst>
                                    </p:anim>
                                    <p:anim calcmode="lin" valueType="num">
                                      <p:cBhvr>
                                        <p:cTn id="11" dur="2000" fill="hold"/>
                                        <p:tgtEl>
                                          <p:spTgt spid="4"/>
                                        </p:tgtEl>
                                        <p:attrNameLst>
                                          <p:attrName>ppt_h</p:attrName>
                                        </p:attrNameLst>
                                      </p:cBhvr>
                                      <p:tavLst>
                                        <p:tav tm="0">
                                          <p:val>
                                            <p:fltVal val="0"/>
                                          </p:val>
                                        </p:tav>
                                        <p:tav tm="100000">
                                          <p:val>
                                            <p:strVal val="#ppt_h"/>
                                          </p:val>
                                        </p:tav>
                                      </p:tavLst>
                                    </p:anim>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diamond(in)">
                                      <p:cBhvr>
                                        <p:cTn id="27" dur="20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checkerboard(across)">
                                      <p:cBhvr>
                                        <p:cTn id="3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5">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Rectangle 2"/>
          <p:cNvSpPr/>
          <p:nvPr/>
        </p:nvSpPr>
        <p:spPr>
          <a:xfrm>
            <a:off x="2590800" y="152400"/>
            <a:ext cx="3810000" cy="707886"/>
          </a:xfrm>
          <a:prstGeom prst="rect">
            <a:avLst/>
          </a:prstGeom>
          <a:solidFill>
            <a:schemeClr val="accent6">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bn-IN"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আজকের</a:t>
            </a: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পাঠ---</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a:off x="609600" y="1219200"/>
            <a:ext cx="8153400" cy="4495800"/>
          </a:xfrm>
          <a:prstGeom prst="rect">
            <a:avLst/>
          </a:prstGeom>
          <a:ln w="228600" cap="sq" cmpd="thickThin">
            <a:solidFill>
              <a:srgbClr val="000000"/>
            </a:solidFill>
            <a:prstDash val="solid"/>
            <a:miter lim="800000"/>
          </a:ln>
          <a:effectLst>
            <a:innerShdw blurRad="76200">
              <a:srgbClr val="000000"/>
            </a:innerShdw>
          </a:effectLst>
        </p:spPr>
      </p:pic>
      <p:sp>
        <p:nvSpPr>
          <p:cNvPr id="5" name="Rectangle 4"/>
          <p:cNvSpPr/>
          <p:nvPr/>
        </p:nvSpPr>
        <p:spPr>
          <a:xfrm>
            <a:off x="1371600" y="6211669"/>
            <a:ext cx="6477000" cy="646331"/>
          </a:xfrm>
          <a:prstGeom prst="rect">
            <a:avLst/>
          </a:prstGeom>
          <a:solidFill>
            <a:schemeClr val="accent6">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bn-IN"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ঐতিহাসিক রাষ্ট্রভাষা আন্দোলন ১৯৫২। </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2000" fill="hold"/>
                                        <p:tgtEl>
                                          <p:spTgt spid="4"/>
                                        </p:tgtEl>
                                        <p:attrNameLst>
                                          <p:attrName>ppt_w</p:attrName>
                                        </p:attrNameLst>
                                      </p:cBhvr>
                                      <p:tavLst>
                                        <p:tav tm="0">
                                          <p:val>
                                            <p:fltVal val="0"/>
                                          </p:val>
                                        </p:tav>
                                        <p:tav tm="100000">
                                          <p:val>
                                            <p:strVal val="#ppt_w"/>
                                          </p:val>
                                        </p:tav>
                                      </p:tavLst>
                                    </p:anim>
                                    <p:anim calcmode="lin" valueType="num">
                                      <p:cBhvr>
                                        <p:cTn id="11" dur="2000" fill="hold"/>
                                        <p:tgtEl>
                                          <p:spTgt spid="4"/>
                                        </p:tgtEl>
                                        <p:attrNameLst>
                                          <p:attrName>ppt_h</p:attrName>
                                        </p:attrNameLst>
                                      </p:cBhvr>
                                      <p:tavLst>
                                        <p:tav tm="0">
                                          <p:val>
                                            <p:fltVal val="0"/>
                                          </p:val>
                                        </p:tav>
                                        <p:tav tm="100000">
                                          <p:val>
                                            <p:strVal val="#ppt_h"/>
                                          </p:val>
                                        </p:tav>
                                      </p:tavLst>
                                    </p:anim>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7109639"/>
          </a:xfrm>
          <a:prstGeom prst="rect">
            <a:avLst/>
          </a:prstGeom>
          <a:solidFill>
            <a:schemeClr val="accent3">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6" name="Title 1"/>
          <p:cNvSpPr txBox="1">
            <a:spLocks/>
          </p:cNvSpPr>
          <p:nvPr/>
        </p:nvSpPr>
        <p:spPr>
          <a:xfrm>
            <a:off x="457200" y="274638"/>
            <a:ext cx="8229600" cy="792162"/>
          </a:xfrm>
          <a:prstGeom prst="rect">
            <a:avLst/>
          </a:prstGeom>
          <a:solidFill>
            <a:srgbClr val="00B050"/>
          </a:solidFill>
        </p:spPr>
        <p:style>
          <a:lnRef idx="2">
            <a:schemeClr val="accent2"/>
          </a:lnRef>
          <a:fillRef idx="1">
            <a:schemeClr val="lt1"/>
          </a:fillRef>
          <a:effectRef idx="0">
            <a:schemeClr val="accent2"/>
          </a:effectRef>
          <a:fontRef idx="minor">
            <a:schemeClr val="dk1"/>
          </a:fontRef>
        </p:style>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IN" sz="2800" b="1"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১৯৫২ সালের ভাষা আন্দোলন </a:t>
            </a:r>
            <a:endParaRPr kumimoji="0" lang="en-US" sz="2800" b="1" i="0" u="none" strike="noStrike" kern="1200" cap="none" spc="0" normalizeH="0" baseline="0" noProof="0" dirty="0">
              <a:ln>
                <a:noFill/>
              </a:ln>
              <a:solidFill>
                <a:schemeClr val="dk1"/>
              </a:solidFill>
              <a:effectLst/>
              <a:uLnTx/>
              <a:uFillTx/>
              <a:latin typeface="NikoshBAN" pitchFamily="2" charset="0"/>
              <a:ea typeface="+mn-ea"/>
              <a:cs typeface="NikoshBAN" pitchFamily="2" charset="0"/>
            </a:endParaRPr>
          </a:p>
        </p:txBody>
      </p:sp>
      <p:pic>
        <p:nvPicPr>
          <p:cNvPr id="7" name="1952 Language Movement.mp4">
            <a:hlinkClick r:id="" action="ppaction://media"/>
          </p:cNvPr>
          <p:cNvPicPr>
            <a:picLocks noRot="1" noChangeAspect="1"/>
          </p:cNvPicPr>
          <p:nvPr>
            <a:videoFile r:link="rId1"/>
          </p:nvPr>
        </p:nvPicPr>
        <p:blipFill>
          <a:blip r:embed="rId3"/>
          <a:stretch>
            <a:fillRect/>
          </a:stretch>
        </p:blipFill>
        <p:spPr>
          <a:xfrm>
            <a:off x="762000" y="1828800"/>
            <a:ext cx="7696200" cy="4366487"/>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7"/>
                                        </p:tgtEl>
                                      </p:cBhvr>
                                    </p:cmd>
                                  </p:childTnLst>
                                </p:cTn>
                              </p:par>
                            </p:childTnLst>
                          </p:cTn>
                        </p:par>
                      </p:childTnLst>
                    </p:cTn>
                  </p:par>
                </p:childTnLst>
              </p:cTn>
              <p:nextCondLst>
                <p:cond evt="onClick" delay="0">
                  <p:tgtEl>
                    <p:spTgt spid="7"/>
                  </p:tgtEl>
                </p:cond>
              </p:nextCondLst>
            </p:seq>
            <p:video>
              <p:cMediaNode>
                <p:cTn id="18" fill="hold" display="0">
                  <p:stCondLst>
                    <p:cond delay="indefinite"/>
                  </p:stCondLst>
                  <p:endCondLst>
                    <p:cond evt="onNext" delay="0">
                      <p:tgtEl>
                        <p:sldTgt/>
                      </p:tgtEl>
                    </p:cond>
                    <p:cond evt="onPrev" delay="0">
                      <p:tgtEl>
                        <p:sldTgt/>
                      </p:tgtEl>
                    </p:cond>
                  </p:endCondLst>
                </p:cTn>
                <p:tgtEl>
                  <p:spTgt spid="7"/>
                </p:tgtEl>
              </p:cMediaNode>
            </p:video>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Google Shape;102;p7"/>
          <p:cNvSpPr/>
          <p:nvPr/>
        </p:nvSpPr>
        <p:spPr>
          <a:xfrm>
            <a:off x="2008900" y="360226"/>
            <a:ext cx="5126200" cy="1310800"/>
          </a:xfrm>
          <a:prstGeom prst="flowChartMerg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100"/>
              <a:buFont typeface="Arial"/>
              <a:buNone/>
            </a:pPr>
            <a:r>
              <a:rPr lang="en-GB" sz="4000" i="0" u="none" strike="noStrike" cap="none" dirty="0" err="1" smtClean="0">
                <a:solidFill>
                  <a:srgbClr val="9900FF"/>
                </a:solidFill>
                <a:latin typeface="NikoshBAN" pitchFamily="2" charset="0"/>
                <a:ea typeface="Arial"/>
                <a:cs typeface="NikoshBAN" pitchFamily="2" charset="0"/>
                <a:sym typeface="Arial"/>
              </a:rPr>
              <a:t>শিখন</a:t>
            </a:r>
            <a:r>
              <a:rPr lang="en-GB" sz="4000" i="0" u="none" strike="noStrike" cap="none" dirty="0" smtClean="0">
                <a:solidFill>
                  <a:srgbClr val="9900FF"/>
                </a:solidFill>
                <a:latin typeface="NikoshBAN" pitchFamily="2" charset="0"/>
                <a:ea typeface="Arial"/>
                <a:cs typeface="NikoshBAN" pitchFamily="2" charset="0"/>
                <a:sym typeface="Arial"/>
              </a:rPr>
              <a:t> </a:t>
            </a:r>
            <a:r>
              <a:rPr lang="en-GB" sz="4000" i="0" u="none" strike="noStrike" cap="none" dirty="0" err="1">
                <a:solidFill>
                  <a:srgbClr val="9900FF"/>
                </a:solidFill>
                <a:latin typeface="NikoshBAN" pitchFamily="2" charset="0"/>
                <a:ea typeface="Arial"/>
                <a:cs typeface="NikoshBAN" pitchFamily="2" charset="0"/>
                <a:sym typeface="Arial"/>
              </a:rPr>
              <a:t>ফল</a:t>
            </a:r>
            <a:endParaRPr sz="4000" i="0" u="none" strike="noStrike" cap="none">
              <a:solidFill>
                <a:srgbClr val="9900FF"/>
              </a:solidFill>
              <a:latin typeface="NikoshBAN" pitchFamily="2" charset="0"/>
              <a:ea typeface="Arial"/>
              <a:cs typeface="NikoshBAN" pitchFamily="2" charset="0"/>
              <a:sym typeface="Arial"/>
            </a:endParaRPr>
          </a:p>
        </p:txBody>
      </p:sp>
      <p:sp>
        <p:nvSpPr>
          <p:cNvPr id="4" name="Rectangle 3"/>
          <p:cNvSpPr/>
          <p:nvPr/>
        </p:nvSpPr>
        <p:spPr>
          <a:xfrm>
            <a:off x="1752600" y="1905000"/>
            <a:ext cx="4343400" cy="584775"/>
          </a:xfrm>
          <a:prstGeom prst="rect">
            <a:avLst/>
          </a:prstGeom>
          <a:solidFill>
            <a:schemeClr val="tx2">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এই পাঠ শেষে শিক্ষার্থীরা--- </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Rectangle 4"/>
          <p:cNvSpPr/>
          <p:nvPr/>
        </p:nvSpPr>
        <p:spPr>
          <a:xfrm>
            <a:off x="1219200" y="2895600"/>
            <a:ext cx="6705600" cy="2308324"/>
          </a:xfrm>
          <a:prstGeom prst="rect">
            <a:avLst/>
          </a:prstGeom>
          <a:solidFill>
            <a:schemeClr val="accent3">
              <a:lumMod val="75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marL="571500" indent="-457200">
              <a:buFont typeface="Wingdings" panose="05000000000000000000" pitchFamily="2" charset="2"/>
              <a:buChar char="q"/>
            </a:pPr>
            <a:endParaRPr lang="bn-IN"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571500" indent="-457200">
              <a:buFont typeface="Wingdings" panose="05000000000000000000" pitchFamily="2" charset="2"/>
              <a:buChar char="q"/>
            </a:pP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ভাষা</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আন্দোলন</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a:t>
            </a:r>
            <a:r>
              <a:rPr lang="bn-IN"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a:p>
            <a:pPr marL="571500" indent="-457200">
              <a:buFont typeface="Wingdings" panose="05000000000000000000" pitchFamily="2" charset="2"/>
              <a:buChar char="q"/>
            </a:pPr>
            <a:r>
              <a:rPr lang="bn-IN"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ভাষা আন্দোলনের কারণ বর্ণনা করতে পারবে;</a:t>
            </a:r>
          </a:p>
          <a:p>
            <a:pPr marL="571500" indent="-457200">
              <a:buFont typeface="Wingdings" panose="05000000000000000000" pitchFamily="2" charset="2"/>
              <a:buChar char="q"/>
            </a:pPr>
            <a:r>
              <a:rPr lang="bn-IN"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ভাষা আন্দোলনের ঘটনা ব্যাখ্যা করতে পারবে;</a:t>
            </a:r>
          </a:p>
          <a:p>
            <a:pPr marL="571500" indent="-457200">
              <a:buFont typeface="Wingdings" panose="05000000000000000000" pitchFamily="2" charset="2"/>
              <a:buChar char="q"/>
            </a:pPr>
            <a:r>
              <a:rPr lang="bn-IN"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ভাষা আন্দোলনের তাৎপর্য বিশ্লেষণ করতে পারবে।</a:t>
            </a:r>
          </a:p>
          <a:p>
            <a:pPr marL="571500" indent="-457200"/>
            <a:endParaRPr lang="en-US"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TextBox 2"/>
          <p:cNvSpPr txBox="1"/>
          <p:nvPr/>
        </p:nvSpPr>
        <p:spPr>
          <a:xfrm>
            <a:off x="2743200" y="228600"/>
            <a:ext cx="3124200" cy="523220"/>
          </a:xfrm>
          <a:prstGeom prst="rect">
            <a:avLst/>
          </a:prstGeom>
          <a:solidFill>
            <a:schemeClr val="accent3">
              <a:lumMod val="7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ঐতিহাসিক প্রেক্ষাপট </a:t>
            </a:r>
            <a:endParaRPr lang="en-US" sz="2800" dirty="0">
              <a:latin typeface="NikoshBAN" pitchFamily="2" charset="0"/>
              <a:cs typeface="NikoshBAN" pitchFamily="2" charset="0"/>
            </a:endParaRPr>
          </a:p>
        </p:txBody>
      </p:sp>
      <p:sp>
        <p:nvSpPr>
          <p:cNvPr id="4" name="TextBox 3"/>
          <p:cNvSpPr txBox="1"/>
          <p:nvPr/>
        </p:nvSpPr>
        <p:spPr>
          <a:xfrm>
            <a:off x="228600" y="1524000"/>
            <a:ext cx="8763000" cy="1569660"/>
          </a:xfrm>
          <a:prstGeom prst="rect">
            <a:avLst/>
          </a:prstGeom>
          <a:solidFill>
            <a:schemeClr val="tx2">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IN" sz="2400" dirty="0" smtClean="0">
                <a:latin typeface="NikoshBAN" pitchFamily="2" charset="0"/>
                <a:cs typeface="NikoshBAN" pitchFamily="2" charset="0"/>
              </a:rPr>
              <a:t>১৯৪৭ সালে মোহাম্মদ আলী জিন্নাহর দ্বিজাতি তত্ত্বের ভিত্তিতে তথাকথিত পূর্ব ও পশ্চিম পাকি স্তান নিয়ে একটি স্বাধীন রাষ্ট্র গঠিত হয়। কিন্তু ধর্ম ব্যতিত তা ছিল ভিন্ন জনগোষ্ঠী অধ্যুষিত দুটি পৃথক দেশ যার ভৌগলিক অবস্থান, ভাষা, সাহিত্য ও সাংষ্কৃতিক আচার-অনুষ্ঠানের মধ্যে অনেক ব্যবধান। কোন রকম মিল ছিল না।                  </a:t>
            </a:r>
            <a:endParaRPr lang="en-US" sz="2400" dirty="0">
              <a:latin typeface="NikoshBAN" pitchFamily="2" charset="0"/>
              <a:cs typeface="NikoshBAN" pitchFamily="2" charset="0"/>
            </a:endParaRPr>
          </a:p>
        </p:txBody>
      </p:sp>
      <p:sp>
        <p:nvSpPr>
          <p:cNvPr id="5" name="TextBox 4"/>
          <p:cNvSpPr txBox="1"/>
          <p:nvPr/>
        </p:nvSpPr>
        <p:spPr>
          <a:xfrm>
            <a:off x="304800" y="3733800"/>
            <a:ext cx="8610600" cy="1569660"/>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IN" sz="2400" dirty="0" smtClean="0">
                <a:latin typeface="NikoshBAN" pitchFamily="2" charset="0"/>
                <a:cs typeface="NikoshBAN" pitchFamily="2" charset="0"/>
              </a:rPr>
              <a:t>পাকিস্তানের স্বাধীনতা লাভের পর থেকে শাসকশ্রেণির বাঙালি নির্যাতনের ইতিহাস নতুন কোন ঘটনা নয়। ১৯৪৭ থেকে ১৯৫২ সালের ইতিহাস বাঙালিদের চরম হতাশা এবং বঞ্চনারই ইতিহাস। শুরু থেকেই পাকিস্তানি শাসকচক্র বাঙালি জাতির ওপর শোষণ, নির্যাতন ও নিপীড়ন চালাতে থাকে। </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7109639"/>
          </a:xfrm>
          <a:prstGeom prst="rect">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6" name="TextBox 5"/>
          <p:cNvSpPr txBox="1"/>
          <p:nvPr/>
        </p:nvSpPr>
        <p:spPr>
          <a:xfrm>
            <a:off x="2895600" y="304800"/>
            <a:ext cx="3886200" cy="523220"/>
          </a:xfrm>
          <a:prstGeom prst="rect">
            <a:avLst/>
          </a:prstGeom>
          <a:solidFill>
            <a:schemeClr val="accent2">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উর্দুই একমাত্র রাষ্ট্রভাষা ঘোষণা </a:t>
            </a:r>
            <a:endParaRPr lang="en-US" sz="2800" dirty="0">
              <a:latin typeface="NikoshBAN" pitchFamily="2" charset="0"/>
              <a:cs typeface="NikoshBAN" pitchFamily="2" charset="0"/>
            </a:endParaRPr>
          </a:p>
        </p:txBody>
      </p:sp>
      <p:sp>
        <p:nvSpPr>
          <p:cNvPr id="7" name="TextBox 6"/>
          <p:cNvSpPr txBox="1"/>
          <p:nvPr/>
        </p:nvSpPr>
        <p:spPr>
          <a:xfrm>
            <a:off x="304800" y="1219200"/>
            <a:ext cx="8534400" cy="1569660"/>
          </a:xfrm>
          <a:prstGeom prst="rect">
            <a:avLst/>
          </a:prstGeom>
          <a:solidFill>
            <a:schemeClr val="accent2">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2400" dirty="0" smtClean="0">
                <a:latin typeface="NikoshBAN" pitchFamily="2" charset="0"/>
                <a:cs typeface="NikoshBAN" pitchFamily="2" charset="0"/>
              </a:rPr>
              <a:t>পাকিস্তানি শাসকগোষ্ঠী সমগ্র পাকিস্তানের শতকরা ৫৬ জন লোকের ভাষা বাংলার পরিবর্তে শতকরা ৩.২৭ জন লোকের মুখের ভাষা উর্দূকে রাষ্ট্রভাষা করার সিদ্ধান্ত গ্রহণ করলে বাঙালি জনগণ বিক্ষুব্ধ হয়ে উঠে। করাচিতে জাতীয় শিক্ষা সম্মেলনে শুধুমাত্র উর্দুকে রাষ্ট্রভাষা করার প্রস্তাব করা হয়। </a:t>
            </a:r>
            <a:endParaRPr lang="en-US" sz="2400" dirty="0">
              <a:latin typeface="NikoshBAN" pitchFamily="2" charset="0"/>
              <a:cs typeface="NikoshBAN" pitchFamily="2" charset="0"/>
            </a:endParaRPr>
          </a:p>
        </p:txBody>
      </p:sp>
      <p:sp>
        <p:nvSpPr>
          <p:cNvPr id="8" name="Rectangle 7"/>
          <p:cNvSpPr/>
          <p:nvPr/>
        </p:nvSpPr>
        <p:spPr>
          <a:xfrm>
            <a:off x="304800" y="3200400"/>
            <a:ext cx="8610600" cy="2677656"/>
          </a:xfrm>
          <a:prstGeom prst="rect">
            <a:avLst/>
          </a:prstGeo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bn-IN" sz="2400" dirty="0" smtClean="0">
                <a:latin typeface="NikoshBAN" pitchFamily="2" charset="0"/>
                <a:cs typeface="NikoshBAN" pitchFamily="2" charset="0"/>
              </a:rPr>
              <a:t>১৯৪৮ সালে পাকিস্তান সরকার ঘোষণা করে যে, উর্দুই হবে পাকিস্তানের একমাত্র রাষ্ট্রভাষা। এ ঘোষণার প্রেক্ষাপটে পূর্ব বাংলায় অবস্থানকারী বাংলাভাষী সাধারণ জনগণের মধ্যে গভীর ক্ষোভের জন্ম হয় ও বিরূপ প্রতিক্রিয়ার সৃষ্টি করে। কার্যতঃ পূর্ব বাংলার বাংলাভাষী মানুষ আকস্মিক ও অন্যায্য এ সিদ্ধান্তকে মেনে নিতে পারেনি এবং মানসিকভাবে মোটেও প্রস্তুত ছিল না। ফলস্বরূপ বাংলাভাষার সম-মর্যাদার দাবিতে পূর্ব বাংলায় আন্দোলন দ্রুত দানা বেঁধে ওঠে। আন্দোলন দমনে পুলিশ ১৪৪ ধারা জারি করে ঢাকা শহরে মিছিল, সমাবেশ ইত্যাদি বেআইনি ও নিষিদ্ধ ঘোষণা করে। </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7109639"/>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7" name="TextBox 6"/>
          <p:cNvSpPr txBox="1"/>
          <p:nvPr/>
        </p:nvSpPr>
        <p:spPr>
          <a:xfrm>
            <a:off x="2743200" y="152400"/>
            <a:ext cx="3733800" cy="523220"/>
          </a:xfrm>
          <a:prstGeom prst="rect">
            <a:avLst/>
          </a:prstGeom>
          <a:solidFill>
            <a:schemeClr val="bg2">
              <a:lumMod val="75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বাংলা ভাষার জন্য আন্দোলন শুরু </a:t>
            </a:r>
            <a:endParaRPr lang="en-US" sz="2800" dirty="0">
              <a:latin typeface="NikoshBAN" pitchFamily="2" charset="0"/>
              <a:cs typeface="NikoshBAN" pitchFamily="2" charset="0"/>
            </a:endParaRPr>
          </a:p>
        </p:txBody>
      </p:sp>
      <p:sp>
        <p:nvSpPr>
          <p:cNvPr id="8" name="Rectangle 1"/>
          <p:cNvSpPr>
            <a:spLocks noChangeArrowheads="1"/>
          </p:cNvSpPr>
          <p:nvPr/>
        </p:nvSpPr>
        <p:spPr bwMode="auto">
          <a:xfrm>
            <a:off x="228600" y="838200"/>
            <a:ext cx="8763000" cy="2308324"/>
          </a:xfrm>
          <a:prstGeom prst="rect">
            <a:avLst/>
          </a:prstGeom>
          <a:solidFill>
            <a:schemeClr val="accent1">
              <a:lumMod val="60000"/>
              <a:lumOff val="40000"/>
            </a:schemeClr>
          </a:solidFill>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n-IN" sz="24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সরকারী পর্যা</a:t>
            </a:r>
            <a:r>
              <a:rPr lang="bn-IN" sz="2400" dirty="0" smtClean="0">
                <a:solidFill>
                  <a:srgbClr val="333333"/>
                </a:solidFill>
                <a:latin typeface="NikoshBAN" pitchFamily="2" charset="0"/>
                <a:ea typeface="Times New Roman" pitchFamily="18" charset="0"/>
                <a:cs typeface="NikoshBAN" pitchFamily="2" charset="0"/>
              </a:rPr>
              <a:t>য়ে</a:t>
            </a:r>
            <a:r>
              <a:rPr kumimoji="0" lang="bn-IN" sz="24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 পাকিস্তানের রাষ্ট্রভাষা হবে দুটি বাংলা ও উর্দু।</a:t>
            </a:r>
            <a:r>
              <a:rPr lang="en-US" sz="2400" dirty="0" smtClean="0">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ভাষাসংক্রান্ত এই দাবিকে সামনে রেখে সর্বপ্রথম আন্দোলন সংগঠিত করে </a:t>
            </a:r>
            <a:r>
              <a:rPr lang="en-US" sz="2400" dirty="0" smtClean="0">
                <a:solidFill>
                  <a:srgbClr val="333333"/>
                </a:solidFill>
                <a:latin typeface="NikoshBAN" pitchFamily="2" charset="0"/>
                <a:ea typeface="Times New Roman" pitchFamily="18" charset="0"/>
                <a:cs typeface="NikoshBAN" pitchFamily="2" charset="0"/>
              </a:rPr>
              <a:t>‘</a:t>
            </a:r>
            <a:r>
              <a:rPr kumimoji="0" lang="bn-IN" sz="24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তমদ্দুন মজলিস</a:t>
            </a:r>
            <a:r>
              <a:rPr kumimoji="0" lang="en-US" sz="24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a:t>
            </a:r>
            <a:r>
              <a:rPr kumimoji="0" lang="bn-IN" sz="24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 এর নেতৃত্বে ছিলেন ঢাকা</a:t>
            </a:r>
            <a:r>
              <a:rPr kumimoji="0" lang="bn-IN" sz="2400" b="0" i="0" u="none" strike="noStrike" cap="none" normalizeH="0" dirty="0" smtClean="0">
                <a:ln>
                  <a:noFill/>
                </a:ln>
                <a:solidFill>
                  <a:srgbClr val="333333"/>
                </a:solidFill>
                <a:effectLst/>
                <a:latin typeface="NikoshBAN" pitchFamily="2" charset="0"/>
                <a:ea typeface="Times New Roman" pitchFamily="18" charset="0"/>
                <a:cs typeface="NikoshBAN" pitchFamily="2" charset="0"/>
              </a:rPr>
              <a:t> বিশ্ববিদ্যালয়ের পদার্থ বিভাগের তরুণ</a:t>
            </a:r>
            <a:r>
              <a:rPr kumimoji="0" lang="bn-IN" sz="24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 অধ্যাপক আবুল কাসেম। ক্রমান্বয়ে অনেক অসাম্প্রদায়িক ও প্রগতিশীল সংগঠন এই আন্দোলনে যোগ দেয় এবং একসময় তা গণআন্দোলনে রূপ নেয়। ১৯৪৭ সালেই ড. মুহম্মদ</a:t>
            </a:r>
            <a:r>
              <a:rPr kumimoji="0" lang="bn-IN" sz="2400" b="0" i="0" u="none" strike="noStrike" cap="none" normalizeH="0" dirty="0" smtClean="0">
                <a:ln>
                  <a:noFill/>
                </a:ln>
                <a:solidFill>
                  <a:srgbClr val="333333"/>
                </a:solidFill>
                <a:effectLst/>
                <a:latin typeface="NikoshBAN" pitchFamily="2" charset="0"/>
                <a:ea typeface="Times New Roman" pitchFamily="18" charset="0"/>
                <a:cs typeface="NikoshBAN" pitchFamily="2" charset="0"/>
              </a:rPr>
              <a:t> শহীদুল্লাহ, আবুল কালাম শামসুদ্দিন, ড. এনামুল হক প্রমূখ বাংলাকে অন্যতম রাষ্ট্রভাষা করার জোরালো দাবি উত্থাপন করেন। </a:t>
            </a:r>
            <a:endParaRPr kumimoji="0" lang="bn-IN" sz="2400" b="0" i="0" u="none" strike="noStrike" cap="none" normalizeH="0" baseline="0" dirty="0" smtClean="0">
              <a:ln>
                <a:noFill/>
              </a:ln>
              <a:solidFill>
                <a:schemeClr val="tx1"/>
              </a:solidFill>
              <a:effectLst/>
              <a:latin typeface="NikoshBAN" pitchFamily="2" charset="0"/>
              <a:cs typeface="NikoshBAN" pitchFamily="2" charset="0"/>
            </a:endParaRPr>
          </a:p>
        </p:txBody>
      </p:sp>
      <p:sp>
        <p:nvSpPr>
          <p:cNvPr id="9" name="Rectangle 8"/>
          <p:cNvSpPr/>
          <p:nvPr/>
        </p:nvSpPr>
        <p:spPr>
          <a:xfrm>
            <a:off x="304800" y="3581400"/>
            <a:ext cx="8382000" cy="2677656"/>
          </a:xfrm>
          <a:prstGeom prst="rect">
            <a:avLst/>
          </a:prstGeom>
          <a:solidFill>
            <a:schemeClr val="accent3">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bn-IN" sz="2400" dirty="0" smtClean="0">
                <a:latin typeface="NikoshBAN" pitchFamily="2" charset="0"/>
                <a:cs typeface="NikoshBAN" pitchFamily="2" charset="0"/>
              </a:rPr>
              <a:t>১৯৪৮ সালের ২৩ ফেব্রুয়ারী কুমিল্লা থেকে নির্বাচিত গণপরিষদ সদস্য</a:t>
            </a:r>
            <a:r>
              <a:rPr lang="en-US" sz="2400" dirty="0" smtClean="0">
                <a:latin typeface="NikoshBAN" pitchFamily="2" charset="0"/>
                <a:cs typeface="NikoshBAN" pitchFamily="2" charset="0"/>
              </a:rPr>
              <a:t>  </a:t>
            </a:r>
            <a:r>
              <a:rPr lang="bn-IN" sz="2400" cap="small" dirty="0" smtClean="0">
                <a:latin typeface="NikoshBAN" pitchFamily="2" charset="0"/>
                <a:cs typeface="NikoshBAN" pitchFamily="2" charset="0"/>
              </a:rPr>
              <a:t>ধীরেন্দ্রনাথ দত্ত প্রথম উর্দুর সাথে বাংলাকেও গণপরিষদের ভাষা হিসেবে ব্যবহারের প্রস্তাব করেন। </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 প্রস্তাবে সংশোধনী এনে বাংলাকেও পরিষদের অন্যতম ভাষা করার দাবি জানান।কিন্তু প্রধানমন্ত্রী লিয়াকত আলী খানসহ কেন্দ্রীয় নেতৃবৃন্দ এবং পূর্ববাংলার মুখ্যমন্ত্রী</a:t>
            </a:r>
            <a:r>
              <a:rPr lang="en-US" sz="2400" dirty="0" smtClean="0">
                <a:latin typeface="NikoshBAN" pitchFamily="2" charset="0"/>
                <a:cs typeface="NikoshBAN" pitchFamily="2" charset="0"/>
              </a:rPr>
              <a:t>  </a:t>
            </a:r>
            <a:r>
              <a:rPr lang="bn-IN" sz="2400" cap="small" dirty="0" smtClean="0">
                <a:latin typeface="NikoshBAN" pitchFamily="2" charset="0"/>
                <a:cs typeface="NikoshBAN" pitchFamily="2" charset="0"/>
              </a:rPr>
              <a:t>খাজা নাজিমুদ্দীন</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বিরোধিতা করলে এ দাবি বাতিল হয়ে যায়। ফলে এর প্রতিবাদে ১৯৪৮ সালের ২৬ ও ২৯ ফেব্রুয়ারী ঢাকায় সকল শিক্ষা প্রতিষ্ঠানে এবং ১১ মার্চ সমগ্র বাংলাদেশে ধর্মঘট পালন করে।  </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0" fill="hold"/>
                                        <p:tgtEl>
                                          <p:spTgt spid="7"/>
                                        </p:tgtEl>
                                        <p:attrNameLst>
                                          <p:attrName>ppt_w</p:attrName>
                                        </p:attrNameLst>
                                      </p:cBhvr>
                                      <p:tavLst>
                                        <p:tav tm="0" fmla="#ppt_w*sin(2.5*pi*$)">
                                          <p:val>
                                            <p:fltVal val="0"/>
                                          </p:val>
                                        </p:tav>
                                        <p:tav tm="100000">
                                          <p:val>
                                            <p:fltVal val="1"/>
                                          </p:val>
                                        </p:tav>
                                      </p:tavLst>
                                    </p:anim>
                                    <p:anim calcmode="lin" valueType="num">
                                      <p:cBhvr>
                                        <p:cTn id="8" dur="5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934</TotalTime>
  <Words>1314</Words>
  <Application>Microsoft Office PowerPoint</Application>
  <PresentationFormat>On-screen Show (4:3)</PresentationFormat>
  <Paragraphs>536</Paragraphs>
  <Slides>26</Slides>
  <Notes>0</Notes>
  <HiddenSlides>0</HiddenSlides>
  <MMClips>1</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jahid</dc:creator>
  <cp:lastModifiedBy>jahid</cp:lastModifiedBy>
  <cp:revision>74</cp:revision>
  <dcterms:created xsi:type="dcterms:W3CDTF">2006-08-16T00:00:00Z</dcterms:created>
  <dcterms:modified xsi:type="dcterms:W3CDTF">2021-06-02T10:11:16Z</dcterms:modified>
</cp:coreProperties>
</file>