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84" r:id="rId3"/>
    <p:sldId id="280" r:id="rId4"/>
    <p:sldId id="259" r:id="rId5"/>
    <p:sldId id="270" r:id="rId6"/>
    <p:sldId id="281" r:id="rId7"/>
    <p:sldId id="272" r:id="rId8"/>
    <p:sldId id="273" r:id="rId9"/>
    <p:sldId id="274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82" r:id="rId18"/>
    <p:sldId id="276" r:id="rId19"/>
    <p:sldId id="277" r:id="rId20"/>
    <p:sldId id="278" r:id="rId21"/>
    <p:sldId id="283" r:id="rId22"/>
    <p:sldId id="268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BE50"/>
    <a:srgbClr val="02B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509" y="-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336A1-16CF-4601-BC63-A6BE8FF45B8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3FB4E-BCF6-4FDB-9D7D-1CF2A329B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আমার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পরিচয়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’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কবিতার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প্রথম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বার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লাইন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নিয়ে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কনটেন্ট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তৈরি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করা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হয়েছে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।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FB4E-BCF6-4FDB-9D7D-1CF2A329B8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55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মূলশব্দের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উচ্চারিত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FB4E-BCF6-4FDB-9D7D-1CF2A329B8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35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FB4E-BCF6-4FDB-9D7D-1CF2A329B8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81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FB4E-BCF6-4FDB-9D7D-1CF2A329B8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51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FB4E-BCF6-4FDB-9D7D-1CF2A329B8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72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FB4E-BCF6-4FDB-9D7D-1CF2A329B8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81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FB4E-BCF6-4FDB-9D7D-1CF2A329B8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4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ভিন্ন</a:t>
            </a:r>
            <a:r>
              <a:rPr lang="en-US" dirty="0" smtClean="0"/>
              <a:t>	</a:t>
            </a:r>
            <a:r>
              <a:rPr lang="en-US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শব্দগুলোর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অর্থসহ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FB4E-BCF6-4FDB-9D7D-1CF2A329B8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57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ভিন্ন</a:t>
            </a:r>
            <a:r>
              <a:rPr lang="en-US" dirty="0" smtClean="0"/>
              <a:t>	</a:t>
            </a:r>
            <a:r>
              <a:rPr lang="en-US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শব্দগুলোর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অর্থসহ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FB4E-BCF6-4FDB-9D7D-1CF2A329B8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62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ভিন্ন</a:t>
            </a:r>
            <a:r>
              <a:rPr lang="en-US" dirty="0" smtClean="0"/>
              <a:t>	</a:t>
            </a:r>
            <a:r>
              <a:rPr lang="en-US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শব্দগুলোর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অর্থসহ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FB4E-BCF6-4FDB-9D7D-1CF2A329B8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82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ভিন্ন</a:t>
            </a:r>
            <a:r>
              <a:rPr lang="en-US" dirty="0" smtClean="0"/>
              <a:t>	</a:t>
            </a:r>
            <a:r>
              <a:rPr lang="en-US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শব্দগুলোর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অর্থসহ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FB4E-BCF6-4FDB-9D7D-1CF2A329B8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07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ভিন্ন</a:t>
            </a:r>
            <a:r>
              <a:rPr lang="en-US" dirty="0" smtClean="0"/>
              <a:t>	</a:t>
            </a:r>
            <a:r>
              <a:rPr lang="en-US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শব্দগুলোর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অর্থসহ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FB4E-BCF6-4FDB-9D7D-1CF2A329B8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47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ভিন্ন</a:t>
            </a:r>
            <a:r>
              <a:rPr lang="en-US" dirty="0" smtClean="0"/>
              <a:t>	</a:t>
            </a:r>
            <a:r>
              <a:rPr lang="en-US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শব্দগুলোর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অর্থসহ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FB4E-BCF6-4FDB-9D7D-1CF2A329B8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95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উপর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ক্লিক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করলে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অর্থ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aseline="0" dirty="0" err="1" smtClean="0">
                <a:latin typeface="Shonar Bangla" pitchFamily="34" charset="0"/>
                <a:cs typeface="Shonar Bangla" pitchFamily="34" charset="0"/>
              </a:rPr>
              <a:t>আসবে</a:t>
            </a:r>
            <a:r>
              <a:rPr lang="en-US" baseline="0" dirty="0" smtClean="0">
                <a:latin typeface="Shonar Bangla" pitchFamily="34" charset="0"/>
                <a:cs typeface="Shonar Bangla" pitchFamily="34" charset="0"/>
              </a:rPr>
              <a:t> ।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FB4E-BCF6-4FDB-9D7D-1CF2A329B8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5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9.jp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3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32.png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8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32.pn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3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9.jpg"/><Relationship Id="rId7" Type="http://schemas.openxmlformats.org/officeDocument/2006/relationships/image" Target="../media/image3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5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45.jpg"/><Relationship Id="rId5" Type="http://schemas.openxmlformats.org/officeDocument/2006/relationships/image" Target="../media/image32.png"/><Relationship Id="rId10" Type="http://schemas.openxmlformats.org/officeDocument/2006/relationships/image" Target="../media/image44.jpg"/><Relationship Id="rId4" Type="http://schemas.openxmlformats.org/officeDocument/2006/relationships/image" Target="../media/image52.jpg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1.jpg"/><Relationship Id="rId7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55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56.jpeg"/><Relationship Id="rId5" Type="http://schemas.openxmlformats.org/officeDocument/2006/relationships/image" Target="../media/image3.jpeg"/><Relationship Id="rId10" Type="http://schemas.openxmlformats.org/officeDocument/2006/relationships/image" Target="../media/image37.jpg"/><Relationship Id="rId4" Type="http://schemas.openxmlformats.org/officeDocument/2006/relationships/image" Target="../media/image32.png"/><Relationship Id="rId9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5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4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B2EB70C-9E2B-4FAC-9B0E-8AB90B2BEC36}"/>
              </a:ext>
            </a:extLst>
          </p:cNvPr>
          <p:cNvSpPr/>
          <p:nvPr/>
        </p:nvSpPr>
        <p:spPr>
          <a:xfrm>
            <a:off x="1" y="402031"/>
            <a:ext cx="12192000" cy="16759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AFC4602-185B-4525-B0E5-EEBFE808EC83}"/>
              </a:ext>
            </a:extLst>
          </p:cNvPr>
          <p:cNvGrpSpPr/>
          <p:nvPr/>
        </p:nvGrpSpPr>
        <p:grpSpPr>
          <a:xfrm>
            <a:off x="714294" y="276658"/>
            <a:ext cx="1056242" cy="3060893"/>
            <a:chOff x="439132" y="385101"/>
            <a:chExt cx="1471037" cy="4245404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6842A10A-1E35-4692-87A5-6CBEF32C8EDB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6">
              <a:extLst>
                <a:ext uri="{FF2B5EF4-FFF2-40B4-BE49-F238E27FC236}">
                  <a16:creationId xmlns="" xmlns:a16="http://schemas.microsoft.com/office/drawing/2014/main" id="{CE2CBAF0-ADD1-4763-8EFB-AFBBEE57D2E4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4">
              <a:extLst>
                <a:ext uri="{FF2B5EF4-FFF2-40B4-BE49-F238E27FC236}">
                  <a16:creationId xmlns="" xmlns:a16="http://schemas.microsoft.com/office/drawing/2014/main" id="{15C8613A-8C15-4247-B84E-1218A9F35F6B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53BE5100-60E1-48C0-B707-F22A28562325}"/>
                </a:ext>
              </a:extLst>
            </p:cNvPr>
            <p:cNvSpPr txBox="1"/>
            <p:nvPr/>
          </p:nvSpPr>
          <p:spPr>
            <a:xfrm>
              <a:off x="571791" y="3429000"/>
              <a:ext cx="1085851" cy="118563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en-US" sz="3200" b="1" dirty="0" err="1">
                  <a:ln w="0"/>
                  <a:solidFill>
                    <a:schemeClr val="accent3">
                      <a:lumMod val="50000"/>
                    </a:schemeClr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স্বা</a:t>
              </a:r>
              <a:r>
                <a:rPr lang="en-US" sz="3200" b="1" dirty="0">
                  <a:ln w="0"/>
                  <a:solidFill>
                    <a:schemeClr val="accent3">
                      <a:lumMod val="50000"/>
                    </a:schemeClr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schemeClr val="accent3">
                      <a:lumMod val="50000"/>
                    </a:schemeClr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schemeClr val="accent3">
                      <a:lumMod val="50000"/>
                    </a:schemeClr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D883623D-A749-4539-9659-987826EF0D0D}"/>
              </a:ext>
            </a:extLst>
          </p:cNvPr>
          <p:cNvGrpSpPr/>
          <p:nvPr/>
        </p:nvGrpSpPr>
        <p:grpSpPr>
          <a:xfrm>
            <a:off x="2667000" y="292319"/>
            <a:ext cx="1102456" cy="3067073"/>
            <a:chOff x="439132" y="385101"/>
            <a:chExt cx="1471037" cy="4245404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F80D2468-F328-48FF-9376-19188ABA6077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1">
              <a:extLst>
                <a:ext uri="{FF2B5EF4-FFF2-40B4-BE49-F238E27FC236}">
                  <a16:creationId xmlns="" xmlns:a16="http://schemas.microsoft.com/office/drawing/2014/main" id="{29E88F32-194D-46EE-90E4-CBFFEF16E48D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2">
              <a:extLst>
                <a:ext uri="{FF2B5EF4-FFF2-40B4-BE49-F238E27FC236}">
                  <a16:creationId xmlns="" xmlns:a16="http://schemas.microsoft.com/office/drawing/2014/main" id="{09E41EE4-51BE-4BA6-A24B-A21E78723AEB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84E79C6E-38D6-41B6-93A8-75A6DE24E68B}"/>
                </a:ext>
              </a:extLst>
            </p:cNvPr>
            <p:cNvSpPr txBox="1"/>
            <p:nvPr/>
          </p:nvSpPr>
          <p:spPr>
            <a:xfrm>
              <a:off x="638757" y="3429000"/>
              <a:ext cx="1015513" cy="103045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bn-IN" sz="3200" b="1" dirty="0">
                  <a:ln w="0"/>
                  <a:blipFill>
                    <a:blip r:embed="rId4"/>
                    <a:tile tx="0" ty="0" sx="100000" sy="100000" flip="none" algn="tl"/>
                  </a:blipFill>
                  <a:latin typeface="Kalpurush" panose="02000600000000000000" pitchFamily="2" charset="0"/>
                  <a:cs typeface="Kalpurush" panose="02000600000000000000" pitchFamily="2" charset="0"/>
                </a:rPr>
                <a:t>গ </a:t>
              </a:r>
              <a:r>
                <a:rPr lang="en-US" sz="3200" b="1" dirty="0">
                  <a:ln w="0"/>
                  <a:blipFill>
                    <a:blip r:embed="rId4"/>
                    <a:tile tx="0" ty="0" sx="100000" sy="100000" flip="none" algn="tl"/>
                  </a:blip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blipFill>
                    <a:blip r:embed="rId4"/>
                    <a:tile tx="0" ty="0" sx="100000" sy="100000" flip="none" algn="tl"/>
                  </a:blip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blipFill>
                    <a:blip r:embed="rId4"/>
                    <a:tile tx="0" ty="0" sx="100000" sy="100000" flip="none" algn="tl"/>
                  </a:blip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19130" y="300487"/>
            <a:ext cx="1172070" cy="3207165"/>
            <a:chOff x="4619130" y="300487"/>
            <a:chExt cx="1172070" cy="3207165"/>
          </a:xfrm>
        </p:grpSpPr>
        <p:grpSp>
          <p:nvGrpSpPr>
            <p:cNvPr id="6" name="Group 5"/>
            <p:cNvGrpSpPr/>
            <p:nvPr/>
          </p:nvGrpSpPr>
          <p:grpSpPr>
            <a:xfrm>
              <a:off x="4619130" y="300487"/>
              <a:ext cx="1172070" cy="3207165"/>
              <a:chOff x="4619130" y="300487"/>
              <a:chExt cx="1172070" cy="3207165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7C03A47B-9E0C-4A51-97E2-2F38D4B5AB95}"/>
                  </a:ext>
                </a:extLst>
              </p:cNvPr>
              <p:cNvSpPr/>
              <p:nvPr/>
            </p:nvSpPr>
            <p:spPr>
              <a:xfrm>
                <a:off x="5241496" y="640010"/>
                <a:ext cx="56043" cy="1721942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6">
                <a:extLst>
                  <a:ext uri="{FF2B5EF4-FFF2-40B4-BE49-F238E27FC236}">
                    <a16:creationId xmlns="" xmlns:a16="http://schemas.microsoft.com/office/drawing/2014/main" id="{1D23CEC5-5222-45FC-8EA5-E3FC981EC8AC}"/>
                  </a:ext>
                </a:extLst>
              </p:cNvPr>
              <p:cNvSpPr/>
              <p:nvPr/>
            </p:nvSpPr>
            <p:spPr>
              <a:xfrm rot="2962992">
                <a:off x="4640157" y="2356609"/>
                <a:ext cx="1130016" cy="1172070"/>
              </a:xfrm>
              <a:custGeom>
                <a:avLst/>
                <a:gdLst>
                  <a:gd name="connsiteX0" fmla="*/ 28808 w 1477097"/>
                  <a:gd name="connsiteY0" fmla="*/ 43441 h 1471037"/>
                  <a:gd name="connsiteX1" fmla="*/ 84394 w 1477097"/>
                  <a:gd name="connsiteY1" fmla="*/ 155977 h 1471037"/>
                  <a:gd name="connsiteX2" fmla="*/ 204087 w 1477097"/>
                  <a:gd name="connsiteY2" fmla="*/ 193763 h 1471037"/>
                  <a:gd name="connsiteX3" fmla="*/ 148501 w 1477097"/>
                  <a:gd name="connsiteY3" fmla="*/ 81227 h 1471037"/>
                  <a:gd name="connsiteX4" fmla="*/ 28808 w 1477097"/>
                  <a:gd name="connsiteY4" fmla="*/ 43441 h 1471037"/>
                  <a:gd name="connsiteX5" fmla="*/ 0 w 1477097"/>
                  <a:gd name="connsiteY5" fmla="*/ 0 h 1471037"/>
                  <a:gd name="connsiteX6" fmla="*/ 1477097 w 1477097"/>
                  <a:gd name="connsiteY6" fmla="*/ 0 h 1471037"/>
                  <a:gd name="connsiteX7" fmla="*/ 1477097 w 1477097"/>
                  <a:gd name="connsiteY7" fmla="*/ 1471037 h 1471037"/>
                  <a:gd name="connsiteX8" fmla="*/ 0 w 1477097"/>
                  <a:gd name="connsiteY8" fmla="*/ 1471037 h 1471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7097" h="1471037">
                    <a:moveTo>
                      <a:pt x="28808" y="43441"/>
                    </a:moveTo>
                    <a:cubicBezTo>
                      <a:pt x="11105" y="64083"/>
                      <a:pt x="35992" y="114467"/>
                      <a:pt x="84394" y="155977"/>
                    </a:cubicBezTo>
                    <a:cubicBezTo>
                      <a:pt x="132796" y="197487"/>
                      <a:pt x="186385" y="214404"/>
                      <a:pt x="204087" y="193763"/>
                    </a:cubicBezTo>
                    <a:cubicBezTo>
                      <a:pt x="221790" y="173121"/>
                      <a:pt x="196903" y="122737"/>
                      <a:pt x="148501" y="81227"/>
                    </a:cubicBezTo>
                    <a:cubicBezTo>
                      <a:pt x="100099" y="39717"/>
                      <a:pt x="46510" y="22799"/>
                      <a:pt x="28808" y="43441"/>
                    </a:cubicBezTo>
                    <a:close/>
                    <a:moveTo>
                      <a:pt x="0" y="0"/>
                    </a:moveTo>
                    <a:lnTo>
                      <a:pt x="1477097" y="0"/>
                    </a:lnTo>
                    <a:lnTo>
                      <a:pt x="1477097" y="1471037"/>
                    </a:lnTo>
                    <a:lnTo>
                      <a:pt x="0" y="1471037"/>
                    </a:lnTo>
                    <a:close/>
                  </a:path>
                </a:pathLst>
              </a:cu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7">
                <a:extLst>
                  <a:ext uri="{FF2B5EF4-FFF2-40B4-BE49-F238E27FC236}">
                    <a16:creationId xmlns="" xmlns:a16="http://schemas.microsoft.com/office/drawing/2014/main" id="{318DA8C1-A01A-4095-9318-B3205BC00154}"/>
                  </a:ext>
                </a:extLst>
              </p:cNvPr>
              <p:cNvSpPr/>
              <p:nvPr/>
            </p:nvSpPr>
            <p:spPr>
              <a:xfrm>
                <a:off x="5132867" y="300487"/>
                <a:ext cx="444611" cy="433177"/>
              </a:xfrm>
              <a:custGeom>
                <a:avLst/>
                <a:gdLst>
                  <a:gd name="connsiteX0" fmla="*/ 470318 w 925509"/>
                  <a:gd name="connsiteY0" fmla="*/ 0 h 939018"/>
                  <a:gd name="connsiteX1" fmla="*/ 903676 w 925509"/>
                  <a:gd name="connsiteY1" fmla="*/ 286755 h 939018"/>
                  <a:gd name="connsiteX2" fmla="*/ 925509 w 925509"/>
                  <a:gd name="connsiteY2" fmla="*/ 356966 h 939018"/>
                  <a:gd name="connsiteX3" fmla="*/ 726831 w 925509"/>
                  <a:gd name="connsiteY3" fmla="*/ 356966 h 939018"/>
                  <a:gd name="connsiteX4" fmla="*/ 668984 w 925509"/>
                  <a:gd name="connsiteY4" fmla="*/ 271415 h 939018"/>
                  <a:gd name="connsiteX5" fmla="*/ 470318 w 925509"/>
                  <a:gd name="connsiteY5" fmla="*/ 189362 h 939018"/>
                  <a:gd name="connsiteX6" fmla="*/ 189362 w 925509"/>
                  <a:gd name="connsiteY6" fmla="*/ 469509 h 939018"/>
                  <a:gd name="connsiteX7" fmla="*/ 470318 w 925509"/>
                  <a:gd name="connsiteY7" fmla="*/ 749656 h 939018"/>
                  <a:gd name="connsiteX8" fmla="*/ 668984 w 925509"/>
                  <a:gd name="connsiteY8" fmla="*/ 667603 h 939018"/>
                  <a:gd name="connsiteX9" fmla="*/ 688784 w 925509"/>
                  <a:gd name="connsiteY9" fmla="*/ 638320 h 939018"/>
                  <a:gd name="connsiteX10" fmla="*/ 908012 w 925509"/>
                  <a:gd name="connsiteY10" fmla="*/ 638320 h 939018"/>
                  <a:gd name="connsiteX11" fmla="*/ 903676 w 925509"/>
                  <a:gd name="connsiteY11" fmla="*/ 652263 h 939018"/>
                  <a:gd name="connsiteX12" fmla="*/ 470318 w 925509"/>
                  <a:gd name="connsiteY12" fmla="*/ 939018 h 939018"/>
                  <a:gd name="connsiteX13" fmla="*/ 0 w 925509"/>
                  <a:gd name="connsiteY13" fmla="*/ 469509 h 939018"/>
                  <a:gd name="connsiteX14" fmla="*/ 470318 w 925509"/>
                  <a:gd name="connsiteY14" fmla="*/ 0 h 93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25509" h="939018">
                    <a:moveTo>
                      <a:pt x="470318" y="0"/>
                    </a:moveTo>
                    <a:cubicBezTo>
                      <a:pt x="665130" y="0"/>
                      <a:pt x="832278" y="118241"/>
                      <a:pt x="903676" y="286755"/>
                    </a:cubicBezTo>
                    <a:lnTo>
                      <a:pt x="925509" y="356966"/>
                    </a:lnTo>
                    <a:lnTo>
                      <a:pt x="726831" y="356966"/>
                    </a:lnTo>
                    <a:lnTo>
                      <a:pt x="668984" y="271415"/>
                    </a:lnTo>
                    <a:cubicBezTo>
                      <a:pt x="618141" y="220719"/>
                      <a:pt x="547902" y="189362"/>
                      <a:pt x="470318" y="189362"/>
                    </a:cubicBezTo>
                    <a:cubicBezTo>
                      <a:pt x="315150" y="189362"/>
                      <a:pt x="189362" y="314788"/>
                      <a:pt x="189362" y="469509"/>
                    </a:cubicBezTo>
                    <a:cubicBezTo>
                      <a:pt x="189362" y="624230"/>
                      <a:pt x="315150" y="749656"/>
                      <a:pt x="470318" y="749656"/>
                    </a:cubicBezTo>
                    <a:cubicBezTo>
                      <a:pt x="547902" y="749656"/>
                      <a:pt x="618141" y="718300"/>
                      <a:pt x="668984" y="667603"/>
                    </a:cubicBezTo>
                    <a:lnTo>
                      <a:pt x="688784" y="638320"/>
                    </a:lnTo>
                    <a:lnTo>
                      <a:pt x="908012" y="638320"/>
                    </a:lnTo>
                    <a:lnTo>
                      <a:pt x="903676" y="652263"/>
                    </a:lnTo>
                    <a:cubicBezTo>
                      <a:pt x="832278" y="820777"/>
                      <a:pt x="665130" y="939018"/>
                      <a:pt x="470318" y="939018"/>
                    </a:cubicBezTo>
                    <a:cubicBezTo>
                      <a:pt x="210569" y="939018"/>
                      <a:pt x="0" y="728812"/>
                      <a:pt x="0" y="469509"/>
                    </a:cubicBezTo>
                    <a:cubicBezTo>
                      <a:pt x="0" y="210206"/>
                      <a:pt x="210569" y="0"/>
                      <a:pt x="470318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scene3d>
                <a:camera prst="isometricOffAxis2Righ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F5D11B2B-263F-48B2-9BEE-AE2ED9129B7B}"/>
                </a:ext>
              </a:extLst>
            </p:cNvPr>
            <p:cNvSpPr txBox="1"/>
            <p:nvPr/>
          </p:nvSpPr>
          <p:spPr>
            <a:xfrm>
              <a:off x="4824396" y="2642281"/>
              <a:ext cx="753082" cy="74527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bn-IN" sz="3200" b="1" dirty="0">
                  <a:ln w="0"/>
                  <a:solidFill>
                    <a:srgbClr val="00206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ত </a:t>
              </a:r>
              <a:r>
                <a:rPr lang="en-US" sz="3200" b="1" dirty="0">
                  <a:ln w="0"/>
                  <a:solidFill>
                    <a:srgbClr val="00206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srgbClr val="00206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srgbClr val="00206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F77B4158-2775-4131-923A-B7889D4C8D12}"/>
              </a:ext>
            </a:extLst>
          </p:cNvPr>
          <p:cNvGrpSpPr/>
          <p:nvPr/>
        </p:nvGrpSpPr>
        <p:grpSpPr>
          <a:xfrm>
            <a:off x="7010400" y="292319"/>
            <a:ext cx="1143000" cy="3280654"/>
            <a:chOff x="439132" y="385101"/>
            <a:chExt cx="1471037" cy="4245404"/>
          </a:xfrm>
        </p:grpSpPr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B2E0AAE1-FF13-4B29-AEF1-4075CF000F22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1">
              <a:extLst>
                <a:ext uri="{FF2B5EF4-FFF2-40B4-BE49-F238E27FC236}">
                  <a16:creationId xmlns="" xmlns:a16="http://schemas.microsoft.com/office/drawing/2014/main" id="{59B5EEEB-A304-4EF4-9BD2-B083722310A7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2">
              <a:extLst>
                <a:ext uri="{FF2B5EF4-FFF2-40B4-BE49-F238E27FC236}">
                  <a16:creationId xmlns="" xmlns:a16="http://schemas.microsoft.com/office/drawing/2014/main" id="{6140DFFD-5D50-4725-B43E-FD66B3DB30CB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blipFill>
              <a:blip r:embed="rId5"/>
              <a:tile tx="0" ty="0" sx="100000" sy="100000" flip="none" algn="tl"/>
            </a:blip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CC90CF4D-8A9B-472B-80C1-9FB6E6C6D852}"/>
                </a:ext>
              </a:extLst>
            </p:cNvPr>
            <p:cNvSpPr txBox="1"/>
            <p:nvPr/>
          </p:nvSpPr>
          <p:spPr>
            <a:xfrm>
              <a:off x="732279" y="3457135"/>
              <a:ext cx="855025" cy="100232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bn-IN" sz="3200" b="1" dirty="0">
                  <a:ln w="0"/>
                  <a:blipFill>
                    <a:blip r:embed="rId5"/>
                    <a:tile tx="0" ty="0" sx="100000" sy="100000" flip="none" algn="tl"/>
                  </a:blipFill>
                  <a:latin typeface="Kalpurush" panose="02000600000000000000" pitchFamily="2" charset="0"/>
                  <a:cs typeface="Kalpurush" panose="02000600000000000000" pitchFamily="2" charset="0"/>
                </a:rPr>
                <a:t>ম </a:t>
              </a:r>
              <a:r>
                <a:rPr lang="en-US" sz="3200" b="1" dirty="0">
                  <a:ln w="0"/>
                  <a:blipFill>
                    <a:blip r:embed="rId5"/>
                    <a:tile tx="0" ty="0" sx="100000" sy="100000" flip="none" algn="tl"/>
                  </a:blip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blipFill>
                    <a:blip r:embed="rId5"/>
                    <a:tile tx="0" ty="0" sx="100000" sy="100000" flip="none" algn="tl"/>
                  </a:blip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blipFill>
                    <a:blip r:embed="rId5"/>
                    <a:tile tx="0" ty="0" sx="100000" sy="100000" flip="none" algn="tl"/>
                  </a:blip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sp>
        <p:nvSpPr>
          <p:cNvPr id="36" name="Frame 3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83"/>
            </a:avLst>
          </a:prstGeom>
          <a:blipFill>
            <a:blip r:embed="rId6"/>
            <a:tile tx="0" ty="0" sx="100000" sy="100000" flip="none" algn="tl"/>
          </a:blipFill>
          <a:ln w="38100">
            <a:noFill/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19614" y="4052240"/>
            <a:ext cx="3419586" cy="2578525"/>
            <a:chOff x="5820052" y="4052240"/>
            <a:chExt cx="3019148" cy="25785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052" y="4052240"/>
              <a:ext cx="3019148" cy="257852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0" t="37154" r="8068" b="36798"/>
            <a:stretch/>
          </p:blipFill>
          <p:spPr>
            <a:xfrm>
              <a:off x="6480716" y="4643583"/>
              <a:ext cx="602411" cy="164684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3" y="3693969"/>
            <a:ext cx="2440858" cy="293679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B274FC6F-B1E7-48DD-9D32-88E7DCD0D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r="55833"/>
          <a:stretch/>
        </p:blipFill>
        <p:spPr bwMode="auto">
          <a:xfrm>
            <a:off x="249345" y="207520"/>
            <a:ext cx="4525209" cy="644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8BF01AD5-3B5A-4514-B511-829EA49F6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6" r="12093"/>
          <a:stretch/>
        </p:blipFill>
        <p:spPr bwMode="auto">
          <a:xfrm>
            <a:off x="4459232" y="207520"/>
            <a:ext cx="4476914" cy="644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32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2800" y="476648"/>
            <a:ext cx="5361392" cy="2266552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Wave1">
              <a:avLst>
                <a:gd name="adj1" fmla="val 12500"/>
                <a:gd name="adj2" fmla="val -1452"/>
              </a:avLst>
            </a:prstTxWarp>
            <a:spAutoFit/>
          </a:bodyPr>
          <a:lstStyle/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জন্মেছি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বাংলায়,আমি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বাংলায়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কথা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বলি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বাংলার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আলপথ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দিয়ে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হাজার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বছর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চলি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33398" y="3763090"/>
            <a:ext cx="8180794" cy="2637710"/>
            <a:chOff x="1143000" y="3763090"/>
            <a:chExt cx="6781800" cy="2409110"/>
          </a:xfrm>
        </p:grpSpPr>
        <p:grpSp>
          <p:nvGrpSpPr>
            <p:cNvPr id="17" name="Group 16"/>
            <p:cNvGrpSpPr/>
            <p:nvPr/>
          </p:nvGrpSpPr>
          <p:grpSpPr>
            <a:xfrm>
              <a:off x="1143000" y="3763090"/>
              <a:ext cx="6781800" cy="2409110"/>
              <a:chOff x="1143000" y="3763090"/>
              <a:chExt cx="6781800" cy="240911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000" y="3763090"/>
                <a:ext cx="1578784" cy="2381659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94" r="7699"/>
              <a:stretch/>
            </p:blipFill>
            <p:spPr>
              <a:xfrm>
                <a:off x="2729791" y="4157285"/>
                <a:ext cx="2696913" cy="201491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17" b="26149"/>
              <a:stretch/>
            </p:blipFill>
            <p:spPr>
              <a:xfrm>
                <a:off x="5426704" y="4157285"/>
                <a:ext cx="2498096" cy="201491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pic>
        </p:grpSp>
        <p:sp>
          <p:nvSpPr>
            <p:cNvPr id="16" name="TextBox 15"/>
            <p:cNvSpPr txBox="1"/>
            <p:nvPr/>
          </p:nvSpPr>
          <p:spPr>
            <a:xfrm>
              <a:off x="5670908" y="5701245"/>
              <a:ext cx="861156" cy="443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আলপথ</a:t>
              </a:r>
              <a:endParaRPr lang="en-US" sz="2400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116" y="0"/>
            <a:ext cx="9144000" cy="6858000"/>
            <a:chOff x="7116" y="0"/>
            <a:chExt cx="9144000" cy="6858000"/>
          </a:xfrm>
        </p:grpSpPr>
        <p:grpSp>
          <p:nvGrpSpPr>
            <p:cNvPr id="32" name="Group 31"/>
            <p:cNvGrpSpPr/>
            <p:nvPr/>
          </p:nvGrpSpPr>
          <p:grpSpPr>
            <a:xfrm>
              <a:off x="381001" y="316832"/>
              <a:ext cx="2521716" cy="2571722"/>
              <a:chOff x="381001" y="316832"/>
              <a:chExt cx="2521716" cy="257172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001" y="316832"/>
                <a:ext cx="2521716" cy="257172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</p:pic>
          <p:sp>
            <p:nvSpPr>
              <p:cNvPr id="25" name="TextBox 24"/>
              <p:cNvSpPr txBox="1"/>
              <p:nvPr/>
            </p:nvSpPr>
            <p:spPr>
              <a:xfrm rot="21385721">
                <a:off x="541385" y="537378"/>
                <a:ext cx="1959784" cy="317511"/>
              </a:xfrm>
              <a:prstGeom prst="rect">
                <a:avLst/>
              </a:prstGeom>
              <a:noFill/>
              <a:scene3d>
                <a:camera prst="orthographicFront"/>
                <a:lightRig rig="soft" dir="tl">
                  <a:rot lat="0" lon="0" rev="0"/>
                </a:lightRig>
              </a:scene3d>
              <a:sp3d>
                <a:bevelT prst="slope"/>
              </a:sp3d>
            </p:spPr>
            <p:txBody>
              <a:bodyPr wrap="square" rtlCol="0">
                <a:prstTxWarp prst="textPlain">
                  <a:avLst>
                    <a:gd name="adj" fmla="val 46409"/>
                  </a:avLst>
                </a:prstTxWarp>
                <a:spAutoFit/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en-US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পাঠ</a:t>
                </a:r>
                <a:r>
                  <a:rPr lang="en-US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বিশ্লেষণ</a:t>
                </a:r>
                <a:endParaRPr lang="en-US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7116" y="0"/>
              <a:ext cx="9144000" cy="6858000"/>
              <a:chOff x="7116" y="0"/>
              <a:chExt cx="9144000" cy="6858000"/>
            </a:xfrm>
          </p:grpSpPr>
          <p:sp>
            <p:nvSpPr>
              <p:cNvPr id="34" name="Frame 33"/>
              <p:cNvSpPr/>
              <p:nvPr/>
            </p:nvSpPr>
            <p:spPr>
              <a:xfrm>
                <a:off x="7116" y="3200400"/>
                <a:ext cx="9144000" cy="3657600"/>
              </a:xfrm>
              <a:prstGeom prst="frame">
                <a:avLst>
                  <a:gd name="adj1" fmla="val 12444"/>
                </a:avLst>
              </a:prstGeom>
              <a:blipFill>
                <a:blip r:embed="rId7"/>
                <a:tile tx="0" ty="0" sx="100000" sy="100000" flip="none" algn="tl"/>
              </a:blipFill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7116" y="0"/>
                <a:ext cx="9136884" cy="3200400"/>
                <a:chOff x="7116" y="0"/>
                <a:chExt cx="9136884" cy="2819400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2902716" y="316832"/>
                  <a:ext cx="373884" cy="2227847"/>
                </a:xfrm>
                <a:prstGeom prst="rect">
                  <a:avLst/>
                </a:prstGeom>
                <a:blipFill>
                  <a:blip r:embed="rId8"/>
                  <a:tile tx="0" ty="0" sx="100000" sy="100000" flip="none" algn="tl"/>
                </a:blip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ame 36"/>
                <p:cNvSpPr/>
                <p:nvPr/>
              </p:nvSpPr>
              <p:spPr>
                <a:xfrm>
                  <a:off x="7116" y="0"/>
                  <a:ext cx="9136884" cy="2819400"/>
                </a:xfrm>
                <a:prstGeom prst="frame">
                  <a:avLst>
                    <a:gd name="adj1" fmla="val 12956"/>
                  </a:avLst>
                </a:prstGeom>
                <a:blipFill>
                  <a:blip r:embed="rId8"/>
                  <a:tile tx="0" ty="0" sx="100000" sy="100000" flip="none" algn="tl"/>
                </a:blipFill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028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85453" y="502596"/>
            <a:ext cx="5105400" cy="2133600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DeflateInflate">
              <a:avLst>
                <a:gd name="adj" fmla="val 63878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dirty="0" err="1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চলি</a:t>
            </a:r>
            <a:r>
              <a:rPr lang="en-US" sz="2000" b="1" cap="all" dirty="0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cap="all" dirty="0" err="1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পলিমাটি</a:t>
            </a:r>
            <a:r>
              <a:rPr lang="en-US" sz="2000" b="1" cap="all" dirty="0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cap="all" dirty="0" err="1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কোমলে</a:t>
            </a:r>
            <a:r>
              <a:rPr lang="en-US" sz="2000" b="1" cap="all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cap="all" dirty="0" err="1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আমার</a:t>
            </a:r>
            <a:r>
              <a:rPr lang="en-US" sz="2000" b="1" cap="all" dirty="0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cap="all" dirty="0" err="1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চলার</a:t>
            </a:r>
            <a:r>
              <a:rPr lang="en-US" sz="2000" b="1" cap="all" dirty="0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cap="all" dirty="0" err="1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চিহ্ন</a:t>
            </a:r>
            <a:r>
              <a:rPr lang="en-US" sz="2000" b="1" cap="all" dirty="0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cap="all" dirty="0" err="1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ফেলে</a:t>
            </a:r>
            <a:r>
              <a:rPr lang="en-US" sz="2000" b="1" cap="all" dirty="0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sz="2000" b="1" cap="all" dirty="0" err="1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তেরোশত</a:t>
            </a:r>
            <a:r>
              <a:rPr lang="en-US" sz="2000" b="1" cap="all" dirty="0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cap="all" dirty="0" err="1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নদী</a:t>
            </a:r>
            <a:r>
              <a:rPr lang="en-US" sz="2000" b="1" cap="all" dirty="0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cap="all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শুধায়</a:t>
            </a:r>
            <a:r>
              <a:rPr lang="en-US" sz="2000" b="1" cap="all" dirty="0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cap="all" dirty="0" err="1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আমাকে</a:t>
            </a:r>
            <a:r>
              <a:rPr lang="en-US" sz="2000" b="1" cap="all" dirty="0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, ‘</a:t>
            </a:r>
            <a:r>
              <a:rPr lang="en-US" sz="2000" b="1" cap="all" dirty="0" err="1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কোথা</a:t>
            </a:r>
            <a:r>
              <a:rPr lang="en-US" sz="2000" b="1" cap="all" dirty="0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cap="all" dirty="0" err="1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000" b="1" cap="all" dirty="0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cap="all" dirty="0" err="1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তুমি</a:t>
            </a:r>
            <a:r>
              <a:rPr lang="en-US" sz="2000" b="1" cap="all" dirty="0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cap="all" dirty="0" err="1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এলে</a:t>
            </a:r>
            <a:r>
              <a:rPr lang="en-US" sz="2000" b="1" cap="all" dirty="0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?’</a:t>
            </a:r>
            <a:endParaRPr lang="en-US" sz="2000" b="1" cap="all" dirty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2049" y="3733800"/>
            <a:ext cx="8153402" cy="2667000"/>
            <a:chOff x="1143001" y="4038601"/>
            <a:chExt cx="6934200" cy="2000309"/>
          </a:xfrm>
        </p:grpSpPr>
        <p:grpSp>
          <p:nvGrpSpPr>
            <p:cNvPr id="11" name="Group 10"/>
            <p:cNvGrpSpPr/>
            <p:nvPr/>
          </p:nvGrpSpPr>
          <p:grpSpPr>
            <a:xfrm>
              <a:off x="1143001" y="4038601"/>
              <a:ext cx="6934200" cy="2000309"/>
              <a:chOff x="609600" y="4038600"/>
              <a:chExt cx="7897717" cy="221488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4038600"/>
                <a:ext cx="2868517" cy="221488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89"/>
              <a:stretch/>
            </p:blipFill>
            <p:spPr>
              <a:xfrm>
                <a:off x="3370358" y="4038601"/>
                <a:ext cx="2428990" cy="221488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" y="4038600"/>
                <a:ext cx="2895600" cy="221488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pic>
        </p:grpSp>
        <p:sp>
          <p:nvSpPr>
            <p:cNvPr id="16" name="TextBox 15"/>
            <p:cNvSpPr txBox="1"/>
            <p:nvPr/>
          </p:nvSpPr>
          <p:spPr>
            <a:xfrm>
              <a:off x="1257300" y="56388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পলিমাটির</a:t>
              </a:r>
              <a:r>
                <a:rPr lang="en-US" sz="2000" b="1" dirty="0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স্তর</a:t>
              </a:r>
              <a:r>
                <a:rPr lang="en-US" sz="2000" b="1" dirty="0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0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16" y="0"/>
            <a:ext cx="9144000" cy="6858000"/>
            <a:chOff x="7116" y="0"/>
            <a:chExt cx="9144000" cy="6858000"/>
          </a:xfrm>
        </p:grpSpPr>
        <p:grpSp>
          <p:nvGrpSpPr>
            <p:cNvPr id="30" name="Group 29"/>
            <p:cNvGrpSpPr/>
            <p:nvPr/>
          </p:nvGrpSpPr>
          <p:grpSpPr>
            <a:xfrm>
              <a:off x="381001" y="316832"/>
              <a:ext cx="2521716" cy="2571722"/>
              <a:chOff x="381001" y="316832"/>
              <a:chExt cx="2521716" cy="2571722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001" y="316832"/>
                <a:ext cx="2521716" cy="257172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</p:pic>
          <p:sp>
            <p:nvSpPr>
              <p:cNvPr id="37" name="TextBox 36"/>
              <p:cNvSpPr txBox="1"/>
              <p:nvPr/>
            </p:nvSpPr>
            <p:spPr>
              <a:xfrm rot="21385721">
                <a:off x="541385" y="537378"/>
                <a:ext cx="1959784" cy="317511"/>
              </a:xfrm>
              <a:prstGeom prst="rect">
                <a:avLst/>
              </a:prstGeom>
              <a:noFill/>
              <a:scene3d>
                <a:camera prst="orthographicFront"/>
                <a:lightRig rig="soft" dir="tl">
                  <a:rot lat="0" lon="0" rev="0"/>
                </a:lightRig>
              </a:scene3d>
              <a:sp3d>
                <a:bevelT prst="slope"/>
              </a:sp3d>
            </p:spPr>
            <p:txBody>
              <a:bodyPr wrap="square" rtlCol="0">
                <a:prstTxWarp prst="textPlain">
                  <a:avLst>
                    <a:gd name="adj" fmla="val 46409"/>
                  </a:avLst>
                </a:prstTxWarp>
                <a:spAutoFit/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en-US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পাঠ</a:t>
                </a:r>
                <a:r>
                  <a:rPr lang="en-US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বিশ্লেষণ</a:t>
                </a:r>
                <a:endParaRPr lang="en-US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116" y="0"/>
              <a:ext cx="9144000" cy="6858000"/>
              <a:chOff x="7116" y="0"/>
              <a:chExt cx="9144000" cy="6858000"/>
            </a:xfrm>
          </p:grpSpPr>
          <p:sp>
            <p:nvSpPr>
              <p:cNvPr id="32" name="Frame 31"/>
              <p:cNvSpPr/>
              <p:nvPr/>
            </p:nvSpPr>
            <p:spPr>
              <a:xfrm>
                <a:off x="7116" y="3200400"/>
                <a:ext cx="9144000" cy="3657600"/>
              </a:xfrm>
              <a:prstGeom prst="frame">
                <a:avLst>
                  <a:gd name="adj1" fmla="val 12444"/>
                </a:avLst>
              </a:prstGeom>
              <a:blipFill>
                <a:blip r:embed="rId7"/>
                <a:tile tx="0" ty="0" sx="100000" sy="100000" flip="none" algn="tl"/>
              </a:blipFill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7116" y="0"/>
                <a:ext cx="9136884" cy="3200400"/>
                <a:chOff x="7116" y="0"/>
                <a:chExt cx="9136884" cy="28194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2902716" y="316832"/>
                  <a:ext cx="373884" cy="2227847"/>
                </a:xfrm>
                <a:prstGeom prst="rect">
                  <a:avLst/>
                </a:prstGeom>
                <a:blipFill>
                  <a:blip r:embed="rId8"/>
                  <a:tile tx="0" ty="0" sx="100000" sy="100000" flip="none" algn="tl"/>
                </a:blip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ame 34"/>
                <p:cNvSpPr/>
                <p:nvPr/>
              </p:nvSpPr>
              <p:spPr>
                <a:xfrm>
                  <a:off x="7116" y="0"/>
                  <a:ext cx="9136884" cy="2819400"/>
                </a:xfrm>
                <a:prstGeom prst="frame">
                  <a:avLst>
                    <a:gd name="adj1" fmla="val 12956"/>
                  </a:avLst>
                </a:prstGeom>
                <a:blipFill>
                  <a:blip r:embed="rId8"/>
                  <a:tile tx="0" ty="0" sx="100000" sy="100000" flip="none" algn="tl"/>
                </a:blipFill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651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70677" y="696133"/>
            <a:ext cx="5257800" cy="220980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DeflateInflateDeflate">
              <a:avLst>
                <a:gd name="adj" fmla="val 24498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তো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চর্যাপদের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অক্ষরগুলো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তো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সওদাগরের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ডিঙার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বহর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 ।</a:t>
            </a:r>
            <a:endParaRPr lang="en-US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3397" y="3670408"/>
            <a:ext cx="8153401" cy="2730391"/>
            <a:chOff x="1066801" y="3733800"/>
            <a:chExt cx="6781800" cy="2286000"/>
          </a:xfrm>
        </p:grpSpPr>
        <p:grpSp>
          <p:nvGrpSpPr>
            <p:cNvPr id="11" name="Group 10"/>
            <p:cNvGrpSpPr/>
            <p:nvPr/>
          </p:nvGrpSpPr>
          <p:grpSpPr>
            <a:xfrm>
              <a:off x="1066801" y="3733800"/>
              <a:ext cx="6781800" cy="2286000"/>
              <a:chOff x="688554" y="3954034"/>
              <a:chExt cx="7653693" cy="2297846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554" y="3954034"/>
                <a:ext cx="3731046" cy="2297845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9600" y="3954035"/>
                <a:ext cx="3922647" cy="2297845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</p:pic>
        </p:grpSp>
        <p:sp>
          <p:nvSpPr>
            <p:cNvPr id="13" name="TextBox 12"/>
            <p:cNvSpPr txBox="1"/>
            <p:nvPr/>
          </p:nvSpPr>
          <p:spPr>
            <a:xfrm>
              <a:off x="4800600" y="5491102"/>
              <a:ext cx="19425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সওদাগরের</a:t>
              </a:r>
              <a:r>
                <a:rPr lang="en-US" sz="2000" b="1" dirty="0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ডিঙ্গা</a:t>
              </a:r>
              <a:endParaRPr lang="en-US" sz="20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116" y="0"/>
            <a:ext cx="9144000" cy="6858000"/>
            <a:chOff x="7116" y="0"/>
            <a:chExt cx="9144000" cy="6858000"/>
          </a:xfrm>
        </p:grpSpPr>
        <p:grpSp>
          <p:nvGrpSpPr>
            <p:cNvPr id="22" name="Group 21"/>
            <p:cNvGrpSpPr/>
            <p:nvPr/>
          </p:nvGrpSpPr>
          <p:grpSpPr>
            <a:xfrm>
              <a:off x="381001" y="316832"/>
              <a:ext cx="2521716" cy="2571722"/>
              <a:chOff x="381001" y="316832"/>
              <a:chExt cx="2521716" cy="2571722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001" y="316832"/>
                <a:ext cx="2521716" cy="257172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</p:pic>
          <p:sp>
            <p:nvSpPr>
              <p:cNvPr id="29" name="TextBox 28"/>
              <p:cNvSpPr txBox="1"/>
              <p:nvPr/>
            </p:nvSpPr>
            <p:spPr>
              <a:xfrm rot="21385721">
                <a:off x="541385" y="537378"/>
                <a:ext cx="1959784" cy="317511"/>
              </a:xfrm>
              <a:prstGeom prst="rect">
                <a:avLst/>
              </a:prstGeom>
              <a:noFill/>
              <a:scene3d>
                <a:camera prst="orthographicFront"/>
                <a:lightRig rig="soft" dir="tl">
                  <a:rot lat="0" lon="0" rev="0"/>
                </a:lightRig>
              </a:scene3d>
              <a:sp3d>
                <a:bevelT prst="slope"/>
              </a:sp3d>
            </p:spPr>
            <p:txBody>
              <a:bodyPr wrap="square" rtlCol="0">
                <a:prstTxWarp prst="textPlain">
                  <a:avLst>
                    <a:gd name="adj" fmla="val 46409"/>
                  </a:avLst>
                </a:prstTxWarp>
                <a:spAutoFit/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en-US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পাঠ</a:t>
                </a:r>
                <a:r>
                  <a:rPr lang="en-US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বিশ্লেষণ</a:t>
                </a:r>
                <a:endParaRPr lang="en-US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116" y="0"/>
              <a:ext cx="9144000" cy="6858000"/>
              <a:chOff x="7116" y="0"/>
              <a:chExt cx="9144000" cy="6858000"/>
            </a:xfrm>
          </p:grpSpPr>
          <p:sp>
            <p:nvSpPr>
              <p:cNvPr id="24" name="Frame 23"/>
              <p:cNvSpPr/>
              <p:nvPr/>
            </p:nvSpPr>
            <p:spPr>
              <a:xfrm>
                <a:off x="7116" y="3200400"/>
                <a:ext cx="9144000" cy="3657600"/>
              </a:xfrm>
              <a:prstGeom prst="frame">
                <a:avLst>
                  <a:gd name="adj1" fmla="val 12444"/>
                </a:avLst>
              </a:prstGeom>
              <a:blipFill>
                <a:blip r:embed="rId6"/>
                <a:tile tx="0" ty="0" sx="100000" sy="100000" flip="none" algn="tl"/>
              </a:blipFill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7116" y="0"/>
                <a:ext cx="9136884" cy="3200400"/>
                <a:chOff x="7116" y="0"/>
                <a:chExt cx="9136884" cy="2819400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2902716" y="316832"/>
                  <a:ext cx="373884" cy="2227847"/>
                </a:xfrm>
                <a:prstGeom prst="rect">
                  <a:avLst/>
                </a:prstGeom>
                <a:blipFill>
                  <a:blip r:embed="rId7"/>
                  <a:tile tx="0" ty="0" sx="100000" sy="100000" flip="none" algn="tl"/>
                </a:blip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ame 26"/>
                <p:cNvSpPr/>
                <p:nvPr/>
              </p:nvSpPr>
              <p:spPr>
                <a:xfrm>
                  <a:off x="7116" y="0"/>
                  <a:ext cx="9136884" cy="2819400"/>
                </a:xfrm>
                <a:prstGeom prst="frame">
                  <a:avLst>
                    <a:gd name="adj1" fmla="val 12956"/>
                  </a:avLst>
                </a:prstGeom>
                <a:blipFill>
                  <a:blip r:embed="rId7"/>
                  <a:tile tx="0" ty="0" sx="100000" sy="100000" flip="none" algn="tl"/>
                </a:blipFill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0249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45399" y="696133"/>
            <a:ext cx="4953000" cy="1970867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DeflateBottom">
              <a:avLst>
                <a:gd name="adj" fmla="val 67275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sz="2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তো</a:t>
            </a:r>
            <a:r>
              <a:rPr lang="en-US" sz="2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2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কৈবর্তের</a:t>
            </a:r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বিদ্রোহী</a:t>
            </a:r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গ্রাম</a:t>
            </a:r>
            <a:r>
              <a:rPr lang="en-US" sz="2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sz="20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sz="2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তো</a:t>
            </a:r>
            <a:r>
              <a:rPr lang="en-US" sz="2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2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পালযুগ</a:t>
            </a:r>
            <a:r>
              <a:rPr lang="en-US" sz="2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নামে</a:t>
            </a:r>
            <a:r>
              <a:rPr lang="en-US" sz="2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চিত্রকলার</a:t>
            </a:r>
            <a:r>
              <a:rPr lang="en-US" sz="2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1001" y="3657600"/>
            <a:ext cx="8305799" cy="2743200"/>
            <a:chOff x="609600" y="4575338"/>
            <a:chExt cx="7843836" cy="163978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4575338"/>
              <a:ext cx="3025482" cy="1639788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2636" y="4575339"/>
              <a:ext cx="2590800" cy="1639787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556" y="4575338"/>
              <a:ext cx="2318043" cy="1639788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</p:grpSp>
      <p:grpSp>
        <p:nvGrpSpPr>
          <p:cNvPr id="20" name="Group 19"/>
          <p:cNvGrpSpPr/>
          <p:nvPr/>
        </p:nvGrpSpPr>
        <p:grpSpPr>
          <a:xfrm>
            <a:off x="7116" y="0"/>
            <a:ext cx="9144000" cy="6858000"/>
            <a:chOff x="7116" y="0"/>
            <a:chExt cx="9144000" cy="6858000"/>
          </a:xfrm>
        </p:grpSpPr>
        <p:grpSp>
          <p:nvGrpSpPr>
            <p:cNvPr id="21" name="Group 20"/>
            <p:cNvGrpSpPr/>
            <p:nvPr/>
          </p:nvGrpSpPr>
          <p:grpSpPr>
            <a:xfrm>
              <a:off x="381001" y="316832"/>
              <a:ext cx="2521716" cy="2571722"/>
              <a:chOff x="381001" y="316832"/>
              <a:chExt cx="2521716" cy="2571722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001" y="316832"/>
                <a:ext cx="2521716" cy="257172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</p:pic>
          <p:sp>
            <p:nvSpPr>
              <p:cNvPr id="28" name="TextBox 27"/>
              <p:cNvSpPr txBox="1"/>
              <p:nvPr/>
            </p:nvSpPr>
            <p:spPr>
              <a:xfrm rot="21385721">
                <a:off x="541385" y="537378"/>
                <a:ext cx="1959784" cy="317511"/>
              </a:xfrm>
              <a:prstGeom prst="rect">
                <a:avLst/>
              </a:prstGeom>
              <a:noFill/>
              <a:scene3d>
                <a:camera prst="orthographicFront"/>
                <a:lightRig rig="soft" dir="tl">
                  <a:rot lat="0" lon="0" rev="0"/>
                </a:lightRig>
              </a:scene3d>
              <a:sp3d>
                <a:bevelT prst="slope"/>
              </a:sp3d>
            </p:spPr>
            <p:txBody>
              <a:bodyPr wrap="square" rtlCol="0">
                <a:prstTxWarp prst="textPlain">
                  <a:avLst>
                    <a:gd name="adj" fmla="val 46409"/>
                  </a:avLst>
                </a:prstTxWarp>
                <a:spAutoFit/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en-US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পাঠ</a:t>
                </a:r>
                <a:r>
                  <a:rPr lang="en-US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বিশ্লেষণ</a:t>
                </a:r>
                <a:endParaRPr lang="en-US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116" y="0"/>
              <a:ext cx="9144000" cy="6858000"/>
              <a:chOff x="7116" y="0"/>
              <a:chExt cx="9144000" cy="6858000"/>
            </a:xfrm>
          </p:grpSpPr>
          <p:sp>
            <p:nvSpPr>
              <p:cNvPr id="23" name="Frame 22"/>
              <p:cNvSpPr/>
              <p:nvPr/>
            </p:nvSpPr>
            <p:spPr>
              <a:xfrm>
                <a:off x="7116" y="3200400"/>
                <a:ext cx="9144000" cy="3657600"/>
              </a:xfrm>
              <a:prstGeom prst="frame">
                <a:avLst>
                  <a:gd name="adj1" fmla="val 12444"/>
                </a:avLst>
              </a:prstGeom>
              <a:blipFill>
                <a:blip r:embed="rId7"/>
                <a:tile tx="0" ty="0" sx="100000" sy="100000" flip="none" algn="tl"/>
              </a:blipFill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7116" y="0"/>
                <a:ext cx="9136884" cy="3200400"/>
                <a:chOff x="7116" y="0"/>
                <a:chExt cx="9136884" cy="2819400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2902716" y="316832"/>
                  <a:ext cx="373884" cy="2227847"/>
                </a:xfrm>
                <a:prstGeom prst="rect">
                  <a:avLst/>
                </a:prstGeom>
                <a:blipFill>
                  <a:blip r:embed="rId8"/>
                  <a:tile tx="0" ty="0" sx="100000" sy="100000" flip="none" algn="tl"/>
                </a:blip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ame 25"/>
                <p:cNvSpPr/>
                <p:nvPr/>
              </p:nvSpPr>
              <p:spPr>
                <a:xfrm>
                  <a:off x="7116" y="0"/>
                  <a:ext cx="9136884" cy="2819400"/>
                </a:xfrm>
                <a:prstGeom prst="frame">
                  <a:avLst>
                    <a:gd name="adj1" fmla="val 12956"/>
                  </a:avLst>
                </a:prstGeom>
                <a:blipFill>
                  <a:blip r:embed="rId8"/>
                  <a:tile tx="0" ty="0" sx="100000" sy="100000" flip="none" algn="tl"/>
                </a:blipFill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693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48632" y="533400"/>
            <a:ext cx="5194394" cy="2057400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Wave1">
              <a:avLst>
                <a:gd name="adj1" fmla="val 20000"/>
                <a:gd name="adj2" fmla="val -5131"/>
              </a:avLst>
            </a:prstTxWarp>
            <a:spAutoFit/>
          </a:bodyPr>
          <a:lstStyle/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বাঙালি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পাহাড়পুরের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বৌদ্ধবিহার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বাঙালি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জোড়বাংলার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মন্দির-বেদি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।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1000" y="3611072"/>
            <a:ext cx="8381999" cy="2865927"/>
            <a:chOff x="1219200" y="3886200"/>
            <a:chExt cx="6858000" cy="2292714"/>
          </a:xfrm>
        </p:grpSpPr>
        <p:grpSp>
          <p:nvGrpSpPr>
            <p:cNvPr id="12" name="Group 11"/>
            <p:cNvGrpSpPr/>
            <p:nvPr/>
          </p:nvGrpSpPr>
          <p:grpSpPr>
            <a:xfrm>
              <a:off x="1219200" y="3886200"/>
              <a:ext cx="6858000" cy="2292714"/>
              <a:chOff x="685799" y="4191000"/>
              <a:chExt cx="7771544" cy="2016252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799" y="4191000"/>
                <a:ext cx="3886201" cy="2004335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4191000"/>
                <a:ext cx="3885343" cy="2016252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pic>
        </p:grpSp>
        <p:sp>
          <p:nvSpPr>
            <p:cNvPr id="13" name="TextBox 12"/>
            <p:cNvSpPr txBox="1"/>
            <p:nvPr/>
          </p:nvSpPr>
          <p:spPr>
            <a:xfrm>
              <a:off x="2350606" y="5712456"/>
              <a:ext cx="1378475" cy="38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বৌদ্ধবিহার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33387" y="5703345"/>
              <a:ext cx="772912" cy="38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70C0"/>
                  </a:solidFill>
                  <a:latin typeface="Shonar Bangla" pitchFamily="34" charset="0"/>
                  <a:cs typeface="Shonar Bangla" pitchFamily="34" charset="0"/>
                </a:rPr>
                <a:t>বেদি</a:t>
              </a:r>
              <a:endParaRPr lang="en-US" sz="20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16" y="0"/>
            <a:ext cx="9144000" cy="6858000"/>
            <a:chOff x="7116" y="0"/>
            <a:chExt cx="9144000" cy="6858000"/>
          </a:xfrm>
        </p:grpSpPr>
        <p:grpSp>
          <p:nvGrpSpPr>
            <p:cNvPr id="24" name="Group 23"/>
            <p:cNvGrpSpPr/>
            <p:nvPr/>
          </p:nvGrpSpPr>
          <p:grpSpPr>
            <a:xfrm>
              <a:off x="381001" y="316832"/>
              <a:ext cx="2521716" cy="2571722"/>
              <a:chOff x="381001" y="316832"/>
              <a:chExt cx="2521716" cy="2571722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001" y="316832"/>
                <a:ext cx="2521716" cy="257172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</p:pic>
          <p:sp>
            <p:nvSpPr>
              <p:cNvPr id="31" name="TextBox 30"/>
              <p:cNvSpPr txBox="1"/>
              <p:nvPr/>
            </p:nvSpPr>
            <p:spPr>
              <a:xfrm rot="21385721">
                <a:off x="541385" y="537378"/>
                <a:ext cx="1959784" cy="317511"/>
              </a:xfrm>
              <a:prstGeom prst="rect">
                <a:avLst/>
              </a:prstGeom>
              <a:noFill/>
              <a:scene3d>
                <a:camera prst="orthographicFront"/>
                <a:lightRig rig="soft" dir="tl">
                  <a:rot lat="0" lon="0" rev="0"/>
                </a:lightRig>
              </a:scene3d>
              <a:sp3d>
                <a:bevelT prst="slope"/>
              </a:sp3d>
            </p:spPr>
            <p:txBody>
              <a:bodyPr wrap="square" rtlCol="0">
                <a:prstTxWarp prst="textPlain">
                  <a:avLst>
                    <a:gd name="adj" fmla="val 46409"/>
                  </a:avLst>
                </a:prstTxWarp>
                <a:spAutoFit/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en-US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পাঠ</a:t>
                </a:r>
                <a:r>
                  <a:rPr lang="en-US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বিশ্লেষণ</a:t>
                </a:r>
                <a:endParaRPr lang="en-US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7116" y="0"/>
              <a:ext cx="9144000" cy="6858000"/>
              <a:chOff x="7116" y="0"/>
              <a:chExt cx="9144000" cy="6858000"/>
            </a:xfrm>
          </p:grpSpPr>
          <p:sp>
            <p:nvSpPr>
              <p:cNvPr id="26" name="Frame 25"/>
              <p:cNvSpPr/>
              <p:nvPr/>
            </p:nvSpPr>
            <p:spPr>
              <a:xfrm>
                <a:off x="7116" y="3200400"/>
                <a:ext cx="9144000" cy="3657600"/>
              </a:xfrm>
              <a:prstGeom prst="frame">
                <a:avLst>
                  <a:gd name="adj1" fmla="val 12444"/>
                </a:avLst>
              </a:prstGeom>
              <a:blipFill>
                <a:blip r:embed="rId6"/>
                <a:tile tx="0" ty="0" sx="100000" sy="100000" flip="none" algn="tl"/>
              </a:blipFill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7116" y="0"/>
                <a:ext cx="9136884" cy="3200400"/>
                <a:chOff x="7116" y="0"/>
                <a:chExt cx="9136884" cy="2819400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2902716" y="316832"/>
                  <a:ext cx="373884" cy="2227847"/>
                </a:xfrm>
                <a:prstGeom prst="rect">
                  <a:avLst/>
                </a:prstGeom>
                <a:blipFill>
                  <a:blip r:embed="rId7"/>
                  <a:tile tx="0" ty="0" sx="100000" sy="100000" flip="none" algn="tl"/>
                </a:blip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ame 28"/>
                <p:cNvSpPr/>
                <p:nvPr/>
              </p:nvSpPr>
              <p:spPr>
                <a:xfrm>
                  <a:off x="7116" y="0"/>
                  <a:ext cx="9136884" cy="2819400"/>
                </a:xfrm>
                <a:prstGeom prst="frame">
                  <a:avLst>
                    <a:gd name="adj1" fmla="val 12956"/>
                  </a:avLst>
                </a:prstGeom>
                <a:blipFill>
                  <a:blip r:embed="rId7"/>
                  <a:tile tx="0" ty="0" sx="100000" sy="100000" flip="none" algn="tl"/>
                </a:blipFill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1893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5200" y="609600"/>
            <a:ext cx="5105400" cy="2057399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বাঙালি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বরেন্দ্রভূমে</a:t>
            </a: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সোনা</a:t>
            </a: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মসজিদ</a:t>
            </a: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বাঙালি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আউল</a:t>
            </a:r>
            <a:r>
              <a:rPr lang="en-US" sz="2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–</a:t>
            </a:r>
            <a:r>
              <a:rPr lang="en-US" sz="20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বাউল</a:t>
            </a:r>
            <a:r>
              <a:rPr lang="en-US" sz="2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মাটির</a:t>
            </a:r>
            <a:r>
              <a:rPr lang="en-US" sz="20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দেউল</a:t>
            </a:r>
            <a:r>
              <a:rPr lang="en-US" sz="20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1984" y="3657600"/>
            <a:ext cx="8312915" cy="2743200"/>
            <a:chOff x="609599" y="3843337"/>
            <a:chExt cx="7938960" cy="241308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5211" y="3843337"/>
              <a:ext cx="2324559" cy="2413084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771" y="3843337"/>
              <a:ext cx="2438788" cy="2413084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" y="3843337"/>
              <a:ext cx="3175611" cy="2413084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</p:grpSp>
      <p:grpSp>
        <p:nvGrpSpPr>
          <p:cNvPr id="20" name="Group 19"/>
          <p:cNvGrpSpPr/>
          <p:nvPr/>
        </p:nvGrpSpPr>
        <p:grpSpPr>
          <a:xfrm>
            <a:off x="0" y="0"/>
            <a:ext cx="9144000" cy="6858000"/>
            <a:chOff x="7116" y="0"/>
            <a:chExt cx="9144000" cy="6858000"/>
          </a:xfrm>
        </p:grpSpPr>
        <p:grpSp>
          <p:nvGrpSpPr>
            <p:cNvPr id="21" name="Group 20"/>
            <p:cNvGrpSpPr/>
            <p:nvPr/>
          </p:nvGrpSpPr>
          <p:grpSpPr>
            <a:xfrm>
              <a:off x="381001" y="316832"/>
              <a:ext cx="2521716" cy="2571722"/>
              <a:chOff x="381001" y="316832"/>
              <a:chExt cx="2521716" cy="2571722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001" y="316832"/>
                <a:ext cx="2521716" cy="257172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</p:pic>
          <p:sp>
            <p:nvSpPr>
              <p:cNvPr id="28" name="TextBox 27"/>
              <p:cNvSpPr txBox="1"/>
              <p:nvPr/>
            </p:nvSpPr>
            <p:spPr>
              <a:xfrm rot="21385721">
                <a:off x="541385" y="537378"/>
                <a:ext cx="1959784" cy="317511"/>
              </a:xfrm>
              <a:prstGeom prst="rect">
                <a:avLst/>
              </a:prstGeom>
              <a:noFill/>
              <a:scene3d>
                <a:camera prst="orthographicFront"/>
                <a:lightRig rig="soft" dir="tl">
                  <a:rot lat="0" lon="0" rev="0"/>
                </a:lightRig>
              </a:scene3d>
              <a:sp3d>
                <a:bevelT prst="slope"/>
              </a:sp3d>
            </p:spPr>
            <p:txBody>
              <a:bodyPr wrap="square" rtlCol="0">
                <a:prstTxWarp prst="textPlain">
                  <a:avLst>
                    <a:gd name="adj" fmla="val 46409"/>
                  </a:avLst>
                </a:prstTxWarp>
                <a:spAutoFit/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en-US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পাঠ</a:t>
                </a:r>
                <a:r>
                  <a:rPr lang="en-US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বিশ্লেষণ</a:t>
                </a:r>
                <a:endParaRPr lang="en-US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116" y="0"/>
              <a:ext cx="9144000" cy="6858000"/>
              <a:chOff x="7116" y="0"/>
              <a:chExt cx="9144000" cy="6858000"/>
            </a:xfrm>
          </p:grpSpPr>
          <p:sp>
            <p:nvSpPr>
              <p:cNvPr id="23" name="Frame 22"/>
              <p:cNvSpPr/>
              <p:nvPr/>
            </p:nvSpPr>
            <p:spPr>
              <a:xfrm>
                <a:off x="7116" y="3200400"/>
                <a:ext cx="9144000" cy="3657600"/>
              </a:xfrm>
              <a:prstGeom prst="frame">
                <a:avLst>
                  <a:gd name="adj1" fmla="val 12444"/>
                </a:avLst>
              </a:prstGeom>
              <a:blipFill>
                <a:blip r:embed="rId7"/>
                <a:tile tx="0" ty="0" sx="100000" sy="100000" flip="none" algn="tl"/>
              </a:blipFill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7116" y="0"/>
                <a:ext cx="9136884" cy="3200400"/>
                <a:chOff x="7116" y="0"/>
                <a:chExt cx="9136884" cy="2819400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2902716" y="316832"/>
                  <a:ext cx="373884" cy="2227847"/>
                </a:xfrm>
                <a:prstGeom prst="rect">
                  <a:avLst/>
                </a:prstGeom>
                <a:blipFill>
                  <a:blip r:embed="rId8"/>
                  <a:tile tx="0" ty="0" sx="100000" sy="100000" flip="none" algn="tl"/>
                </a:blip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ame 25"/>
                <p:cNvSpPr/>
                <p:nvPr/>
              </p:nvSpPr>
              <p:spPr>
                <a:xfrm>
                  <a:off x="7116" y="0"/>
                  <a:ext cx="9136884" cy="2819400"/>
                </a:xfrm>
                <a:prstGeom prst="frame">
                  <a:avLst>
                    <a:gd name="adj1" fmla="val 12956"/>
                  </a:avLst>
                </a:prstGeom>
                <a:blipFill>
                  <a:blip r:embed="rId8"/>
                  <a:tile tx="0" ty="0" sx="100000" sy="100000" flip="none" algn="tl"/>
                </a:blipFill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6223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5456" y="5987557"/>
            <a:ext cx="7471158" cy="337044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8345"/>
              </a:avLst>
            </a:prstTxWarp>
            <a:spAutoFit/>
          </a:bodyPr>
          <a:lstStyle/>
          <a:p>
            <a:r>
              <a:rPr lang="en-US" sz="1600" b="1" dirty="0" smtClean="0"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১০)</a:t>
            </a:r>
            <a:r>
              <a:rPr lang="en-US" sz="1600" b="1" dirty="0" err="1" smtClean="0"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ধর্ম</a:t>
            </a:r>
            <a:r>
              <a:rPr lang="en-US" sz="1600" b="1" dirty="0" smtClean="0"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 smtClean="0"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1600" b="1" dirty="0" smtClean="0"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 smtClean="0"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সাধক</a:t>
            </a:r>
            <a:r>
              <a:rPr lang="en-US" sz="1600" b="1" dirty="0" smtClean="0"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 smtClean="0"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সম্প্রদায়বিশেষ,একটি</a:t>
            </a:r>
            <a:r>
              <a:rPr lang="en-US" sz="1600" b="1" dirty="0" smtClean="0"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 smtClean="0"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গায়ক</a:t>
            </a:r>
            <a:r>
              <a:rPr lang="en-US" sz="1600" b="1" dirty="0" smtClean="0"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 smtClean="0"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সম্প্রদায়</a:t>
            </a:r>
            <a:r>
              <a:rPr lang="en-US" sz="1600" b="1" dirty="0"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smtClean="0"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।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03508" y="1556734"/>
            <a:ext cx="146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blipFill>
                  <a:blip r:embed="rId4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৯</a:t>
            </a:r>
            <a:r>
              <a:rPr lang="en-US" sz="2800" b="1" dirty="0" smtClean="0">
                <a:blipFill>
                  <a:blip r:embed="rId4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)</a:t>
            </a:r>
            <a:r>
              <a:rPr lang="en-US" sz="2800" b="1" dirty="0" err="1" smtClean="0">
                <a:blipFill>
                  <a:blip r:embed="rId4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আলপথ</a:t>
            </a:r>
            <a:endParaRPr lang="en-US" sz="2800" dirty="0">
              <a:blipFill>
                <a:blip r:embed="rId4"/>
                <a:tile tx="0" ty="0" sx="100000" sy="100000" flip="none" algn="tl"/>
              </a:blip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523120"/>
            <a:ext cx="1292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১)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পরিচয়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5022005" y="507083"/>
            <a:ext cx="1418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২)</a:t>
            </a:r>
            <a:r>
              <a:rPr lang="en-US" sz="2800" b="1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জন্মেছি</a:t>
            </a:r>
            <a:r>
              <a:rPr lang="en-US" sz="2800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03968" y="507083"/>
            <a:ext cx="1560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৩)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পলিমাটি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27459" y="1093148"/>
            <a:ext cx="1324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৪)</a:t>
            </a:r>
            <a:r>
              <a:rPr lang="en-US" sz="2800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কোমল</a:t>
            </a:r>
            <a:r>
              <a:rPr lang="en-US" sz="28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50158" y="1046340"/>
            <a:ext cx="1390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৫)</a:t>
            </a:r>
            <a:r>
              <a:rPr lang="en-US" sz="2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চিত্রকলা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27459" y="1684321"/>
            <a:ext cx="1152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৭</a:t>
            </a:r>
            <a:r>
              <a:rPr lang="en-US" sz="28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)</a:t>
            </a:r>
            <a:r>
              <a:rPr lang="en-US" sz="28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মন্দির</a:t>
            </a:r>
            <a:r>
              <a:rPr lang="en-US" sz="28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03507" y="1030303"/>
            <a:ext cx="1080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৬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)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বেদি</a:t>
            </a:r>
            <a:r>
              <a:rPr lang="en-US" sz="2800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67987" y="2215926"/>
            <a:ext cx="2135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১০)</a:t>
            </a:r>
            <a:r>
              <a:rPr lang="en-US" sz="2800" b="1" dirty="0" err="1" smtClean="0"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আউল-বাউল</a:t>
            </a:r>
            <a:r>
              <a:rPr lang="en-US" sz="2800" b="1" dirty="0" smtClean="0">
                <a:blipFill>
                  <a:blip r:embed="rId3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 </a:t>
            </a:r>
            <a:endParaRPr lang="en-US" sz="2800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53101" y="1616368"/>
            <a:ext cx="1156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blipFill>
                  <a:blip r:embed="rId5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৮)</a:t>
            </a:r>
            <a:r>
              <a:rPr lang="en-US" sz="2800" b="1" dirty="0" err="1" smtClean="0">
                <a:blipFill>
                  <a:blip r:embed="rId5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দেউল</a:t>
            </a:r>
            <a:endParaRPr lang="en-US" sz="2800" dirty="0">
              <a:blipFill>
                <a:blip r:embed="rId5"/>
                <a:tile tx="0" ty="0" sx="100000" sy="100000" flip="none" algn="tl"/>
              </a:blip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6780" y="1828800"/>
            <a:ext cx="132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79740" y="330507"/>
            <a:ext cx="2521716" cy="2571722"/>
            <a:chOff x="379740" y="330507"/>
            <a:chExt cx="2521716" cy="257172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740" y="330507"/>
              <a:ext cx="2521716" cy="257172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 rot="21363191">
              <a:off x="718956" y="529322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prstTxWarp prst="textCanUp">
                <a:avLst/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b="1" spc="50" dirty="0" err="1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rPr>
                <a:t>নতুন</a:t>
              </a:r>
              <a:r>
                <a:rPr lang="en-US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b="1" spc="50" dirty="0" err="1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rPr>
                <a:t>শব্দের</a:t>
              </a:r>
              <a:r>
                <a:rPr lang="en-US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b="1" spc="50" dirty="0" err="1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rPr>
                <a:t>অর্থ</a:t>
              </a:r>
              <a:endPara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590" y="-2004"/>
            <a:ext cx="9144000" cy="6858000"/>
            <a:chOff x="7116" y="0"/>
            <a:chExt cx="9144000" cy="6858000"/>
          </a:xfrm>
        </p:grpSpPr>
        <p:sp>
          <p:nvSpPr>
            <p:cNvPr id="45" name="Frame 44"/>
            <p:cNvSpPr/>
            <p:nvPr/>
          </p:nvSpPr>
          <p:spPr>
            <a:xfrm>
              <a:off x="7116" y="3200400"/>
              <a:ext cx="9144000" cy="3657600"/>
            </a:xfrm>
            <a:prstGeom prst="frame">
              <a:avLst>
                <a:gd name="adj1" fmla="val 12444"/>
              </a:avLst>
            </a:prstGeom>
            <a:blipFill>
              <a:blip r:embed="rId4"/>
              <a:tile tx="0" ty="0" sx="100000" sy="100000" flip="none" algn="tl"/>
            </a:blip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7116" y="0"/>
              <a:ext cx="9136884" cy="3200400"/>
              <a:chOff x="7116" y="0"/>
              <a:chExt cx="9136884" cy="28194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2902716" y="316832"/>
                <a:ext cx="373884" cy="2227847"/>
              </a:xfrm>
              <a:prstGeom prst="rect">
                <a:avLst/>
              </a:prstGeom>
              <a:blipFill>
                <a:blip r:embed="rId7"/>
                <a:tile tx="0" ty="0" sx="100000" sy="100000" flip="none" algn="tl"/>
              </a:blipFill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ame 47"/>
              <p:cNvSpPr/>
              <p:nvPr/>
            </p:nvSpPr>
            <p:spPr>
              <a:xfrm>
                <a:off x="7116" y="0"/>
                <a:ext cx="9136884" cy="2819400"/>
              </a:xfrm>
              <a:prstGeom prst="frame">
                <a:avLst>
                  <a:gd name="adj1" fmla="val 12956"/>
                </a:avLst>
              </a:prstGeom>
              <a:blipFill>
                <a:blip r:embed="rId7"/>
                <a:tile tx="0" ty="0" sx="100000" sy="100000" flip="none" algn="tl"/>
              </a:blip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619185" y="3746849"/>
            <a:ext cx="4032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১)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নাম-ধাম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–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বংশাদির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বিবরণ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।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651861" y="3746849"/>
            <a:ext cx="38220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২)</a:t>
            </a:r>
            <a:r>
              <a:rPr lang="en-US" sz="28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ভূমিষ্ঠ</a:t>
            </a:r>
            <a:r>
              <a:rPr lang="en-US" sz="28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হয়েছি,সৃষ্টি</a:t>
            </a:r>
            <a:r>
              <a:rPr lang="en-US" sz="28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হয়েছি</a:t>
            </a:r>
            <a:r>
              <a:rPr lang="en-US" sz="28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580018" y="4191000"/>
            <a:ext cx="7995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৩)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বন্যা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নদীর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স্রোতে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আনীত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ঘোলা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জল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তিথিয়ে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পড়া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নরম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মাটির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স্তর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604763" y="4634538"/>
            <a:ext cx="4061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৪) </a:t>
            </a:r>
            <a:r>
              <a:rPr lang="en-US" sz="2800" b="1" dirty="0" err="1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নরম,কাঠিন্যশূন্য,সুকুমার,মৃদু</a:t>
            </a:r>
            <a:r>
              <a:rPr lang="en-US" sz="2800" b="1" dirty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085818" y="4634538"/>
            <a:ext cx="3457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৫)</a:t>
            </a:r>
            <a:r>
              <a:rPr lang="en-US" sz="2800" b="1" dirty="0" err="1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চিত্রাঙ্কনবিদ্যা,চিত্রশিল্প</a:t>
            </a:r>
            <a:r>
              <a:rPr lang="en-US" sz="2800" b="1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619185" y="5035438"/>
            <a:ext cx="7106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৬)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বসার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বক্তৃতা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দেওয়ার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নির্মিত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উচু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স্থান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631620" y="5464337"/>
            <a:ext cx="2643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৭)</a:t>
            </a:r>
            <a:r>
              <a:rPr lang="en-US" sz="2800" b="1" dirty="0" err="1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দেবালয়,পূজার</a:t>
            </a:r>
            <a:r>
              <a:rPr lang="en-US" sz="2800" b="1" dirty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ঘর</a:t>
            </a:r>
            <a:r>
              <a:rPr lang="en-US" sz="2800" b="1" dirty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3476978" y="5464337"/>
            <a:ext cx="2268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blipFill>
                  <a:blip r:embed="rId5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৮)</a:t>
            </a:r>
            <a:r>
              <a:rPr lang="en-US" sz="2800" b="1" dirty="0" err="1">
                <a:blipFill>
                  <a:blip r:embed="rId5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দেয়াল</a:t>
            </a:r>
            <a:r>
              <a:rPr lang="en-US" sz="2800" b="1" dirty="0">
                <a:blipFill>
                  <a:blip r:embed="rId5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sz="2800" b="1" dirty="0" err="1">
                <a:blipFill>
                  <a:blip r:embed="rId5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মন্দির</a:t>
            </a:r>
            <a:r>
              <a:rPr lang="en-US" sz="2800" b="1" dirty="0">
                <a:blipFill>
                  <a:blip r:embed="rId5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 । 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5882226" y="5541281"/>
            <a:ext cx="2728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blipFill>
                  <a:blip r:embed="rId4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৯)</a:t>
            </a:r>
            <a:r>
              <a:rPr lang="en-US" sz="2800" b="1" dirty="0" err="1">
                <a:blipFill>
                  <a:blip r:embed="rId4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জমির</a:t>
            </a:r>
            <a:r>
              <a:rPr lang="en-US" sz="2800" b="1" dirty="0">
                <a:blipFill>
                  <a:blip r:embed="rId4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blipFill>
                  <a:blip r:embed="rId4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সীমানার</a:t>
            </a:r>
            <a:r>
              <a:rPr lang="en-US" sz="2800" b="1" dirty="0">
                <a:blipFill>
                  <a:blip r:embed="rId4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blipFill>
                  <a:blip r:embed="rId4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পথ</a:t>
            </a:r>
            <a:r>
              <a:rPr lang="en-US" sz="2800" b="1" dirty="0">
                <a:blipFill>
                  <a:blip r:embed="rId4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25839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9740" y="330507"/>
            <a:ext cx="2521716" cy="2571722"/>
            <a:chOff x="379740" y="330507"/>
            <a:chExt cx="2521716" cy="257172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740" y="330507"/>
              <a:ext cx="2521716" cy="257172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21363191">
              <a:off x="543763" y="529091"/>
              <a:ext cx="1980018" cy="369332"/>
            </a:xfrm>
            <a:prstGeom prst="rect">
              <a:avLst/>
            </a:prstGeom>
            <a:noFill/>
          </p:spPr>
          <p:txBody>
            <a:bodyPr wrap="square" rtlCol="0">
              <a:prstTxWarp prst="textCanUp">
                <a:avLst/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b="1" spc="50" dirty="0" err="1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rPr>
                <a:t>কঠিণ</a:t>
              </a:r>
              <a:r>
                <a:rPr lang="en-US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b="1" spc="50" dirty="0" err="1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rPr>
                <a:t>শব্দের</a:t>
              </a:r>
              <a:r>
                <a:rPr lang="en-US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b="1" spc="50" dirty="0" err="1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rPr>
                <a:t>উচ্চারণ</a:t>
              </a:r>
              <a:endPara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7116" y="0"/>
            <a:chExt cx="9144000" cy="6858000"/>
          </a:xfrm>
        </p:grpSpPr>
        <p:sp>
          <p:nvSpPr>
            <p:cNvPr id="6" name="Frame 5"/>
            <p:cNvSpPr/>
            <p:nvPr/>
          </p:nvSpPr>
          <p:spPr>
            <a:xfrm>
              <a:off x="7116" y="3200400"/>
              <a:ext cx="9144000" cy="3657600"/>
            </a:xfrm>
            <a:prstGeom prst="frame">
              <a:avLst>
                <a:gd name="adj1" fmla="val 12444"/>
              </a:avLst>
            </a:prstGeom>
            <a:blipFill>
              <a:blip r:embed="rId4"/>
              <a:tile tx="0" ty="0" sx="100000" sy="100000" flip="none" algn="tl"/>
            </a:blip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116" y="0"/>
              <a:ext cx="9136884" cy="3200400"/>
              <a:chOff x="7116" y="0"/>
              <a:chExt cx="9136884" cy="28194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902716" y="316832"/>
                <a:ext cx="373884" cy="2227847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ame 8"/>
              <p:cNvSpPr/>
              <p:nvPr/>
            </p:nvSpPr>
            <p:spPr>
              <a:xfrm>
                <a:off x="7116" y="0"/>
                <a:ext cx="9136884" cy="2819400"/>
              </a:xfrm>
              <a:prstGeom prst="frame">
                <a:avLst>
                  <a:gd name="adj1" fmla="val 12956"/>
                </a:avLst>
              </a:prstGeom>
              <a:blipFill>
                <a:blip r:embed="rId5"/>
                <a:tile tx="0" ty="0" sx="100000" sy="100000" flip="none" algn="tl"/>
              </a:blip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3405897" y="1013502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১)</a:t>
            </a:r>
            <a:r>
              <a:rPr lang="en-US" sz="2800" b="1" cap="all" dirty="0" err="1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জন্ম</a:t>
            </a:r>
            <a:endParaRPr lang="en-US" sz="2800" b="1" cap="all" dirty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6318" y="98772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২)</a:t>
            </a:r>
            <a:r>
              <a:rPr lang="en-US" sz="2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চিহ্ন</a:t>
            </a:r>
            <a:endParaRPr lang="en-US" sz="2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8918" y="974445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৩)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অক্ষোর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1299" y="1607846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৪)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কৈবর্তের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4418" y="1540098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৫)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চর্যা</a:t>
            </a:r>
            <a:endParaRPr lang="en-US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88918" y="1526503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৬)</a:t>
            </a:r>
            <a:r>
              <a:rPr lang="en-US" sz="28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বিদ্রোহী</a:t>
            </a:r>
            <a:endParaRPr lang="en-US" sz="28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07518" y="2131066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৭)</a:t>
            </a:r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বৌদ্ধ</a:t>
            </a:r>
            <a:endParaRPr lang="en-US" sz="28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6318" y="2110972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৮)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বরেন্দ্র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4357407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১)</a:t>
            </a:r>
            <a:r>
              <a:rPr lang="en-US" sz="2800" b="1" cap="all" dirty="0" err="1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জন্</a:t>
            </a:r>
            <a:r>
              <a:rPr lang="en-US" sz="2800" b="1" cap="all" dirty="0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cap="all" dirty="0" err="1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মো</a:t>
            </a:r>
            <a:endParaRPr lang="en-US" sz="2800" b="1" cap="all" dirty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2781" y="4380105"/>
            <a:ext cx="179425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২)</a:t>
            </a:r>
            <a:r>
              <a:rPr lang="en-US" sz="2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চিন্</a:t>
            </a:r>
            <a:r>
              <a:rPr lang="en-US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হো</a:t>
            </a:r>
            <a:endParaRPr lang="en-US" sz="2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25233" y="4380105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৩)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অক্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খোর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7856" y="504320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৪)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কোইবর্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তের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42781" y="506590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৫)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চর্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জা</a:t>
            </a:r>
            <a:endParaRPr lang="en-US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25233" y="5036722"/>
            <a:ext cx="20955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৬)</a:t>
            </a:r>
            <a:r>
              <a:rPr lang="en-US" sz="28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বিদ্</a:t>
            </a:r>
            <a:r>
              <a:rPr lang="en-US" sz="2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দ্রোহী</a:t>
            </a:r>
            <a:endParaRPr lang="en-US" sz="28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7856" y="5729007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৭)</a:t>
            </a:r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বোউদ্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ধো</a:t>
            </a:r>
            <a:endParaRPr lang="en-US" sz="28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9000" y="5729007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৮)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বরেন্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দ্রো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88918" y="2129586"/>
            <a:ext cx="145793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৯)</a:t>
            </a:r>
            <a:r>
              <a:rPr lang="en-US" sz="2800" b="1" dirty="0" err="1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গ্রন্থ</a:t>
            </a:r>
            <a:endParaRPr lang="en-US" sz="2800" b="1" dirty="0">
              <a:ln w="11430"/>
              <a:blipFill>
                <a:blip r:embed="rId6"/>
                <a:tile tx="0" ty="0" sx="100000" sy="100000" flip="none" algn="tl"/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82383" y="5729007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৯)</a:t>
            </a:r>
            <a:r>
              <a:rPr lang="en-US" sz="2800" b="1" dirty="0" err="1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গ্রোন্</a:t>
            </a:r>
            <a:r>
              <a:rPr lang="en-US" sz="2800" b="1" dirty="0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থো</a:t>
            </a:r>
            <a:endParaRPr lang="en-US" sz="2800" b="1" dirty="0">
              <a:ln w="11430"/>
              <a:blipFill>
                <a:blip r:embed="rId6"/>
                <a:tile tx="0" ty="0" sx="100000" sy="100000" flip="none" algn="tl"/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42781" y="461387"/>
            <a:ext cx="4863019" cy="453014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20000"/>
                <a:gd name="adj2" fmla="val -560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u="heavy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মূলশব্দ</a:t>
            </a:r>
            <a:endParaRPr lang="en-US" b="1" u="heavy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19300" y="3657600"/>
            <a:ext cx="5105400" cy="52173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4916"/>
                <a:gd name="adj2" fmla="val 457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u="heavy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উচ্চারিত</a:t>
            </a:r>
            <a:r>
              <a:rPr lang="en-US" b="1" u="heavy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u="heavy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শব্দ</a:t>
            </a:r>
            <a:endParaRPr lang="en-US" b="1" u="heavy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25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5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69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95" decel="50000" autoRev="1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7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40328" y="3581400"/>
            <a:ext cx="8322672" cy="2895600"/>
            <a:chOff x="440328" y="3581400"/>
            <a:chExt cx="8322672" cy="2895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539"/>
            <a:stretch/>
          </p:blipFill>
          <p:spPr>
            <a:xfrm>
              <a:off x="440328" y="3581400"/>
              <a:ext cx="4131672" cy="28956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3" t="5267" r="12852" b="10606"/>
            <a:stretch/>
          </p:blipFill>
          <p:spPr>
            <a:xfrm>
              <a:off x="4572000" y="3581400"/>
              <a:ext cx="4191000" cy="289560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0989" y="-19950"/>
            <a:ext cx="9144000" cy="6858000"/>
            <a:chOff x="7116" y="0"/>
            <a:chExt cx="9144000" cy="68580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1" y="316832"/>
              <a:ext cx="2521716" cy="257172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grpSp>
          <p:nvGrpSpPr>
            <p:cNvPr id="30" name="Group 29"/>
            <p:cNvGrpSpPr/>
            <p:nvPr/>
          </p:nvGrpSpPr>
          <p:grpSpPr>
            <a:xfrm>
              <a:off x="7116" y="0"/>
              <a:ext cx="9144000" cy="6858000"/>
              <a:chOff x="7116" y="0"/>
              <a:chExt cx="9144000" cy="6858000"/>
            </a:xfrm>
          </p:grpSpPr>
          <p:sp>
            <p:nvSpPr>
              <p:cNvPr id="31" name="Frame 30"/>
              <p:cNvSpPr/>
              <p:nvPr/>
            </p:nvSpPr>
            <p:spPr>
              <a:xfrm>
                <a:off x="7116" y="3200400"/>
                <a:ext cx="9144000" cy="3657600"/>
              </a:xfrm>
              <a:prstGeom prst="frame">
                <a:avLst>
                  <a:gd name="adj1" fmla="val 12444"/>
                </a:avLst>
              </a:prstGeom>
              <a:blipFill>
                <a:blip r:embed="rId5"/>
                <a:tile tx="0" ty="0" sx="100000" sy="100000" flip="none" algn="tl"/>
              </a:blipFill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7116" y="0"/>
                <a:ext cx="9136884" cy="3200400"/>
                <a:chOff x="7116" y="0"/>
                <a:chExt cx="9136884" cy="2819400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2902716" y="316832"/>
                  <a:ext cx="373884" cy="2227847"/>
                </a:xfrm>
                <a:prstGeom prst="rect">
                  <a:avLst/>
                </a:prstGeom>
                <a:blipFill>
                  <a:blip r:embed="rId6"/>
                  <a:tile tx="0" ty="0" sx="100000" sy="100000" flip="none" algn="tl"/>
                </a:blip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ame 33"/>
                <p:cNvSpPr/>
                <p:nvPr/>
              </p:nvSpPr>
              <p:spPr>
                <a:xfrm>
                  <a:off x="7116" y="0"/>
                  <a:ext cx="9136884" cy="2819400"/>
                </a:xfrm>
                <a:prstGeom prst="frame">
                  <a:avLst>
                    <a:gd name="adj1" fmla="val 12956"/>
                  </a:avLst>
                </a:prstGeom>
                <a:blipFill>
                  <a:blip r:embed="rId6"/>
                  <a:tile tx="0" ty="0" sx="100000" sy="100000" flip="none" algn="tl"/>
                </a:blipFill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35" name="Rectangle 34"/>
          <p:cNvSpPr/>
          <p:nvPr/>
        </p:nvSpPr>
        <p:spPr>
          <a:xfrm rot="21394534">
            <a:off x="1139861" y="419466"/>
            <a:ext cx="1369832" cy="369332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prstTxWarp prst="textInflateTop">
              <a:avLst>
                <a:gd name="adj" fmla="val 2156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জোড়ায়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কাজ</a:t>
            </a:r>
            <a:endParaRPr lang="en-US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13023"/>
            <a:ext cx="1676400" cy="11922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12410"/>
            <a:ext cx="1922773" cy="11922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 rot="21092635">
            <a:off x="3440275" y="746999"/>
            <a:ext cx="5334000" cy="1719086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20000"/>
                <a:gd name="adj2" fmla="val -169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sz="2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</a:t>
            </a:r>
            <a:r>
              <a:rPr lang="en-US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চিত্রদ্বয়ে</a:t>
            </a:r>
            <a:r>
              <a:rPr lang="en-US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“</a:t>
            </a:r>
            <a:r>
              <a:rPr lang="en-US" sz="2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আমার</a:t>
            </a:r>
            <a:r>
              <a:rPr lang="en-US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পরিচয়</a:t>
            </a:r>
            <a:r>
              <a:rPr lang="en-US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“ </a:t>
            </a:r>
            <a:r>
              <a:rPr lang="en-US" sz="2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কবিতার</a:t>
            </a:r>
            <a:r>
              <a:rPr lang="en-US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বিষয়টি</a:t>
            </a:r>
            <a:r>
              <a:rPr lang="en-US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প্রতিফলিত</a:t>
            </a:r>
            <a:r>
              <a:rPr lang="en-US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হয়েছে?ব্যাখ্যা</a:t>
            </a:r>
            <a:r>
              <a:rPr lang="en-US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।</a:t>
            </a:r>
            <a:endParaRPr lang="en-US" sz="2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89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1" y="3505200"/>
            <a:ext cx="8458199" cy="2948941"/>
            <a:chOff x="381001" y="3505200"/>
            <a:chExt cx="8458199" cy="29489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3505200"/>
              <a:ext cx="4038600" cy="294894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6" t="4798" r="8178" b="12721"/>
            <a:stretch/>
          </p:blipFill>
          <p:spPr>
            <a:xfrm>
              <a:off x="381001" y="3505201"/>
              <a:ext cx="4419599" cy="294894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</p:grpSp>
      <p:grpSp>
        <p:nvGrpSpPr>
          <p:cNvPr id="15" name="Group 14"/>
          <p:cNvGrpSpPr/>
          <p:nvPr/>
        </p:nvGrpSpPr>
        <p:grpSpPr>
          <a:xfrm>
            <a:off x="7116" y="0"/>
            <a:ext cx="9144000" cy="6858000"/>
            <a:chOff x="7116" y="0"/>
            <a:chExt cx="9144000" cy="6858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1" y="316832"/>
              <a:ext cx="2521716" cy="257172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grpSp>
          <p:nvGrpSpPr>
            <p:cNvPr id="26" name="Group 25"/>
            <p:cNvGrpSpPr/>
            <p:nvPr/>
          </p:nvGrpSpPr>
          <p:grpSpPr>
            <a:xfrm>
              <a:off x="7116" y="0"/>
              <a:ext cx="9144000" cy="6858000"/>
              <a:chOff x="7116" y="0"/>
              <a:chExt cx="9144000" cy="6858000"/>
            </a:xfrm>
          </p:grpSpPr>
          <p:sp>
            <p:nvSpPr>
              <p:cNvPr id="27" name="Frame 26"/>
              <p:cNvSpPr/>
              <p:nvPr/>
            </p:nvSpPr>
            <p:spPr>
              <a:xfrm>
                <a:off x="7116" y="3200400"/>
                <a:ext cx="9144000" cy="3657600"/>
              </a:xfrm>
              <a:prstGeom prst="frame">
                <a:avLst>
                  <a:gd name="adj1" fmla="val 12444"/>
                </a:avLst>
              </a:prstGeom>
              <a:blipFill>
                <a:blip r:embed="rId6"/>
                <a:tile tx="0" ty="0" sx="100000" sy="100000" flip="none" algn="tl"/>
              </a:blipFill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7116" y="0"/>
                <a:ext cx="9136884" cy="3200400"/>
                <a:chOff x="7116" y="0"/>
                <a:chExt cx="9136884" cy="2819400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2902716" y="316832"/>
                  <a:ext cx="373884" cy="2227847"/>
                </a:xfrm>
                <a:prstGeom prst="rect">
                  <a:avLst/>
                </a:prstGeom>
                <a:blipFill>
                  <a:blip r:embed="rId7"/>
                  <a:tile tx="0" ty="0" sx="100000" sy="100000" flip="none" algn="tl"/>
                </a:blip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ame 29"/>
                <p:cNvSpPr/>
                <p:nvPr/>
              </p:nvSpPr>
              <p:spPr>
                <a:xfrm>
                  <a:off x="7116" y="0"/>
                  <a:ext cx="9136884" cy="2819400"/>
                </a:xfrm>
                <a:prstGeom prst="frame">
                  <a:avLst>
                    <a:gd name="adj1" fmla="val 12956"/>
                  </a:avLst>
                </a:prstGeom>
                <a:blipFill>
                  <a:blip r:embed="rId7"/>
                  <a:tile tx="0" ty="0" sx="100000" sy="100000" flip="none" algn="tl"/>
                </a:blipFill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31" name="Rectangle 30"/>
          <p:cNvSpPr/>
          <p:nvPr/>
        </p:nvSpPr>
        <p:spPr>
          <a:xfrm rot="21393072">
            <a:off x="1470644" y="489132"/>
            <a:ext cx="1072730" cy="369332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দলগত</a:t>
            </a: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কাজ</a:t>
            </a:r>
            <a:endParaRPr lang="en-US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80313" y="421191"/>
            <a:ext cx="5356691" cy="1214307"/>
            <a:chOff x="3380313" y="421191"/>
            <a:chExt cx="5356691" cy="1214307"/>
          </a:xfrm>
        </p:grpSpPr>
        <p:grpSp>
          <p:nvGrpSpPr>
            <p:cNvPr id="7" name="Group 6"/>
            <p:cNvGrpSpPr/>
            <p:nvPr/>
          </p:nvGrpSpPr>
          <p:grpSpPr>
            <a:xfrm>
              <a:off x="4884267" y="421191"/>
              <a:ext cx="2605839" cy="1202909"/>
              <a:chOff x="4884267" y="421191"/>
              <a:chExt cx="2605839" cy="1202909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4267" y="421191"/>
                <a:ext cx="1295399" cy="1200029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pic>
          <p:sp>
            <p:nvSpPr>
              <p:cNvPr id="20" name="TextBox 19"/>
              <p:cNvSpPr txBox="1"/>
              <p:nvPr/>
            </p:nvSpPr>
            <p:spPr>
              <a:xfrm>
                <a:off x="5048795" y="1212019"/>
                <a:ext cx="1130871" cy="334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বৌদ্ধবিহার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9666" y="468598"/>
                <a:ext cx="1310440" cy="115550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pic>
          <p:sp>
            <p:nvSpPr>
              <p:cNvPr id="21" name="TextBox 20"/>
              <p:cNvSpPr txBox="1"/>
              <p:nvPr/>
            </p:nvSpPr>
            <p:spPr>
              <a:xfrm>
                <a:off x="6415732" y="1265080"/>
                <a:ext cx="838307" cy="337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solidFill>
                      <a:sysClr val="windowText" lastClr="000000"/>
                    </a:solidFill>
                    <a:latin typeface="Shonar Bangla" pitchFamily="34" charset="0"/>
                    <a:cs typeface="Shonar Bangla" pitchFamily="34" charset="0"/>
                  </a:rPr>
                  <a:t>বেদি</a:t>
                </a:r>
                <a:endParaRPr lang="en-US" sz="2000" b="1" dirty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468598"/>
              <a:ext cx="1193204" cy="11669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0313" y="457200"/>
              <a:ext cx="1503954" cy="11669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</p:grpSp>
      <p:sp>
        <p:nvSpPr>
          <p:cNvPr id="5" name="TextBox 4"/>
          <p:cNvSpPr txBox="1"/>
          <p:nvPr/>
        </p:nvSpPr>
        <p:spPr>
          <a:xfrm>
            <a:off x="3380313" y="1635498"/>
            <a:ext cx="5230287" cy="118390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5060"/>
              </a:avLst>
            </a:prstTxWarp>
            <a:spAutoFit/>
          </a:bodyPr>
          <a:lstStyle/>
          <a:p>
            <a:r>
              <a:rPr lang="en-US" sz="2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: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উপরের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চিত্রগুলোতে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“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আমার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পরিচয়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“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কবিতার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বিশেষ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দিক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প্রকাশ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পেয়েছে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মাত্র,পুরো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বিষয়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নয়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–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বিশ্লেষণ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।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9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457200" y="3732647"/>
            <a:ext cx="3865500" cy="2535101"/>
            <a:chOff x="457200" y="3732647"/>
            <a:chExt cx="3865500" cy="2535101"/>
          </a:xfrm>
        </p:grpSpPr>
        <p:sp>
          <p:nvSpPr>
            <p:cNvPr id="17" name="Rectangle 16"/>
            <p:cNvSpPr/>
            <p:nvPr/>
          </p:nvSpPr>
          <p:spPr>
            <a:xfrm>
              <a:off x="457200" y="4419600"/>
              <a:ext cx="3865500" cy="1848148"/>
            </a:xfrm>
            <a:prstGeom prst="rect">
              <a:avLst/>
            </a:prstGeom>
          </p:spPr>
          <p:txBody>
            <a:bodyPr wrap="square">
              <a:prstTxWarp prst="textCanDown">
                <a:avLst>
                  <a:gd name="adj" fmla="val 11128"/>
                </a:avLst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8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আবু</a:t>
              </a:r>
              <a:r>
                <a:rPr lang="en-US" sz="4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8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আহসান</a:t>
              </a:r>
              <a:r>
                <a:rPr lang="en-US" sz="4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4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              </a:t>
              </a:r>
              <a:r>
                <a:rPr lang="en-US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বি.এস.এস;বি.এড</a:t>
              </a:r>
              <a:endPara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সিনিয়র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শিক্ষক</a:t>
              </a:r>
              <a:endPara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আলহাজ্ব</a:t>
              </a:r>
              <a:r>
                <a:rPr lang="en-US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দিদার</a:t>
              </a:r>
              <a:r>
                <a:rPr lang="en-US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বক্স</a:t>
              </a:r>
              <a:r>
                <a:rPr lang="en-US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ইসলামিয়া</a:t>
              </a:r>
              <a:r>
                <a:rPr lang="en-US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দাখিল</a:t>
              </a:r>
              <a:r>
                <a:rPr lang="en-US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মাদ্রাসা</a:t>
              </a:r>
              <a:r>
                <a:rPr lang="en-US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</a:p>
            <a:p>
              <a:pPr algn="ctr"/>
              <a:r>
                <a:rPr lang="en-US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ছয়গাঁও,ভেদরগঞ্জ,শরীয়তপুর</a:t>
              </a:r>
              <a:r>
                <a:rPr lang="en-US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।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3732647"/>
              <a:ext cx="3352800" cy="400110"/>
            </a:xfrm>
            <a:prstGeom prst="rect">
              <a:avLst/>
            </a:prstGeom>
          </p:spPr>
          <p:txBody>
            <a:bodyPr wrap="square">
              <a:prstTxWarp prst="textWave1">
                <a:avLst>
                  <a:gd name="adj1" fmla="val 12500"/>
                  <a:gd name="adj2" fmla="val -3482"/>
                </a:avLst>
              </a:prstTxWarp>
              <a:spAutoFit/>
            </a:bodyPr>
            <a:lstStyle/>
            <a:p>
              <a:pPr algn="ctr"/>
              <a:r>
                <a:rPr lang="en-US" sz="2000" b="1" u="dbl" dirty="0" err="1">
                  <a:uFill>
                    <a:solidFill>
                      <a:srgbClr val="002060"/>
                    </a:solidFill>
                  </a:uFill>
                  <a:latin typeface="Shonar Bangla" pitchFamily="34" charset="0"/>
                  <a:cs typeface="Shonar Bangla" pitchFamily="34" charset="0"/>
                </a:rPr>
                <a:t>শিক্ষক</a:t>
              </a:r>
              <a:r>
                <a:rPr lang="en-US" sz="2000" b="1" u="dbl" dirty="0">
                  <a:uFill>
                    <a:solidFill>
                      <a:srgbClr val="002060"/>
                    </a:solidFill>
                  </a:u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u="dbl" dirty="0" err="1">
                  <a:uFill>
                    <a:solidFill>
                      <a:srgbClr val="002060"/>
                    </a:solidFill>
                  </a:uFill>
                  <a:latin typeface="Shonar Bangla" pitchFamily="34" charset="0"/>
                  <a:cs typeface="Shonar Bangla" pitchFamily="34" charset="0"/>
                </a:rPr>
                <a:t>পরিচিতি</a:t>
              </a:r>
              <a:r>
                <a:rPr lang="en-US" sz="2000" b="1" u="dbl" dirty="0">
                  <a:uFill>
                    <a:solidFill>
                      <a:srgbClr val="002060"/>
                    </a:solidFill>
                  </a:uFill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b="1" u="dbl" dirty="0">
                <a:uFill>
                  <a:solidFill>
                    <a:srgbClr val="002060"/>
                  </a:solidFill>
                </a:uFill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873752" y="3755238"/>
            <a:ext cx="3657600" cy="2547912"/>
            <a:chOff x="4800600" y="3719836"/>
            <a:chExt cx="3810000" cy="2547912"/>
          </a:xfrm>
        </p:grpSpPr>
        <p:sp>
          <p:nvSpPr>
            <p:cNvPr id="18" name="Rectangle 17"/>
            <p:cNvSpPr/>
            <p:nvPr/>
          </p:nvSpPr>
          <p:spPr>
            <a:xfrm>
              <a:off x="4800600" y="4267200"/>
              <a:ext cx="3810000" cy="2000548"/>
            </a:xfrm>
            <a:prstGeom prst="rect">
              <a:avLst/>
            </a:prstGeom>
          </p:spPr>
          <p:txBody>
            <a:bodyPr wrap="square">
              <a:prstTxWarp prst="textCanDow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শ্রেণি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–</a:t>
              </a:r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দশম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</a:p>
            <a:p>
              <a:pPr algn="ctr"/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বাংলা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সাহিত্য</a:t>
              </a:r>
              <a:endParaRPr lang="en-US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পাঠের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কবিতা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</a:p>
            <a:p>
              <a:pPr algn="ctr"/>
              <a:r>
                <a:rPr lang="en-US" sz="1600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সময়</a:t>
              </a:r>
              <a:r>
                <a:rPr lang="en-US" sz="1600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– ৪৫মিনিট </a:t>
              </a:r>
            </a:p>
            <a:p>
              <a:pPr algn="ctr"/>
              <a:r>
                <a:rPr lang="en-US" sz="1400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তারিখ</a:t>
              </a:r>
              <a:r>
                <a:rPr lang="en-US" sz="1400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-   /৬/২০২১   </a:t>
              </a:r>
              <a:r>
                <a:rPr lang="en-US" sz="1400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খ্রি</a:t>
              </a:r>
              <a:r>
                <a:rPr lang="en-US" sz="1400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.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76800" y="3719836"/>
              <a:ext cx="3581400" cy="412921"/>
            </a:xfrm>
            <a:prstGeom prst="rect">
              <a:avLst/>
            </a:prstGeom>
          </p:spPr>
          <p:txBody>
            <a:bodyPr wrap="none">
              <a:prstTxWarp prst="textWave2">
                <a:avLst>
                  <a:gd name="adj1" fmla="val 12500"/>
                  <a:gd name="adj2" fmla="val -4074"/>
                </a:avLst>
              </a:prstTxWarp>
              <a:spAutoFit/>
            </a:bodyPr>
            <a:lstStyle/>
            <a:p>
              <a:pPr algn="ctr"/>
              <a:r>
                <a:rPr lang="en-US" b="1" u="dbl" dirty="0" err="1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b="1" u="dbl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u="dbl" dirty="0" err="1">
                  <a:latin typeface="Shonar Bangla" pitchFamily="34" charset="0"/>
                  <a:cs typeface="Shonar Bangla" pitchFamily="34" charset="0"/>
                </a:rPr>
                <a:t>পরিচিতি</a:t>
              </a:r>
              <a:r>
                <a:rPr lang="en-US" b="1" u="dbl" dirty="0"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03" y="1295400"/>
            <a:ext cx="1159247" cy="13352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" r="53064"/>
          <a:stretch/>
        </p:blipFill>
        <p:spPr>
          <a:xfrm>
            <a:off x="6830080" y="1266217"/>
            <a:ext cx="1176924" cy="13635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99" y="1269460"/>
            <a:ext cx="1676400" cy="1599041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0" name="Group 3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000" y="417526"/>
                <a:ext cx="2669457" cy="238864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3542" y="417526"/>
                <a:ext cx="2669457" cy="238864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</p:pic>
          <p:grpSp>
            <p:nvGrpSpPr>
              <p:cNvPr id="43" name="Group 42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0" y="3200400"/>
                  <a:ext cx="9144000" cy="3657600"/>
                  <a:chOff x="0" y="3200400"/>
                  <a:chExt cx="9144000" cy="3657600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4322700" y="3554952"/>
                    <a:ext cx="420199" cy="2971800"/>
                  </a:xfrm>
                  <a:prstGeom prst="rect">
                    <a:avLst/>
                  </a:prstGeom>
                  <a:blipFill dpi="0"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 prst="slope"/>
                  </a:sp3d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Frame 50"/>
                  <p:cNvSpPr/>
                  <p:nvPr/>
                </p:nvSpPr>
                <p:spPr>
                  <a:xfrm>
                    <a:off x="0" y="3200400"/>
                    <a:ext cx="9144000" cy="3657600"/>
                  </a:xfrm>
                  <a:prstGeom prst="frame">
                    <a:avLst>
                      <a:gd name="adj1" fmla="val 12444"/>
                    </a:avLst>
                  </a:prstGeom>
                  <a:blipFill>
                    <a:blip r:embed="rId7"/>
                    <a:tile tx="0" ty="0" sx="100000" sy="100000" flip="none" algn="tl"/>
                  </a:blipFill>
                  <a:ln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 prst="slope"/>
                  </a:sp3d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5" name="Group 44"/>
                <p:cNvGrpSpPr/>
                <p:nvPr/>
              </p:nvGrpSpPr>
              <p:grpSpPr>
                <a:xfrm>
                  <a:off x="0" y="0"/>
                  <a:ext cx="9136884" cy="3200400"/>
                  <a:chOff x="-39200" y="11652"/>
                  <a:chExt cx="9136884" cy="3200400"/>
                </a:xfrm>
              </p:grpSpPr>
              <p:sp>
                <p:nvSpPr>
                  <p:cNvPr id="46" name="Rectangle 45"/>
                  <p:cNvSpPr/>
                  <p:nvPr/>
                </p:nvSpPr>
                <p:spPr>
                  <a:xfrm>
                    <a:off x="5680458" y="351246"/>
                    <a:ext cx="373884" cy="2528907"/>
                  </a:xfrm>
                  <a:prstGeom prst="rect">
                    <a:avLst/>
                  </a:prstGeom>
                  <a:blipFill>
                    <a:blip r:embed="rId8"/>
                    <a:tile tx="0" ty="0" sx="100000" sy="100000" flip="none" algn="tl"/>
                  </a:blipFill>
                  <a:ln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 prst="slope"/>
                  </a:sp3d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-39200" y="11652"/>
                    <a:ext cx="9136884" cy="3200400"/>
                    <a:chOff x="7116" y="0"/>
                    <a:chExt cx="9136884" cy="2819400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3039739" y="306040"/>
                      <a:ext cx="373884" cy="2227847"/>
                    </a:xfrm>
                    <a:prstGeom prst="rect">
                      <a:avLst/>
                    </a:prstGeom>
                    <a:blipFill>
                      <a:blip r:embed="rId8"/>
                      <a:tile tx="0" ty="0" sx="100000" sy="100000" flip="none" algn="tl"/>
                    </a:blipFill>
                    <a:ln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 prst="slope"/>
                    </a:sp3d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Frame 48"/>
                    <p:cNvSpPr/>
                    <p:nvPr/>
                  </p:nvSpPr>
                  <p:spPr>
                    <a:xfrm>
                      <a:off x="7116" y="0"/>
                      <a:ext cx="9136884" cy="2819400"/>
                    </a:xfrm>
                    <a:prstGeom prst="frame">
                      <a:avLst>
                        <a:gd name="adj1" fmla="val 12956"/>
                      </a:avLst>
                    </a:prstGeom>
                    <a:blipFill>
                      <a:blip r:embed="rId8"/>
                      <a:tile tx="0" ty="0" sx="100000" sy="100000" flip="none" algn="tl"/>
                    </a:blipFill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 prst="slope"/>
                    </a:sp3d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52" name="TextBox 51"/>
            <p:cNvSpPr txBox="1"/>
            <p:nvPr/>
          </p:nvSpPr>
          <p:spPr>
            <a:xfrm rot="176008">
              <a:off x="3291691" y="527866"/>
              <a:ext cx="2452171" cy="2344122"/>
            </a:xfrm>
            <a:prstGeom prst="rect">
              <a:avLst/>
            </a:prstGeom>
            <a:noFill/>
            <a:scene3d>
              <a:camera prst="orthographicFront"/>
              <a:lightRig rig="soft" dir="tl">
                <a:rot lat="0" lon="0" rev="0"/>
              </a:lightRig>
            </a:scene3d>
            <a:sp3d>
              <a:bevelT prst="slope"/>
            </a:sp3d>
          </p:spPr>
          <p:txBody>
            <a:bodyPr wrap="square" rtlCol="0">
              <a:prstTxWarp prst="textArchUpPour">
                <a:avLst>
                  <a:gd name="adj1" fmla="val 11483454"/>
                  <a:gd name="adj2" fmla="val 51616"/>
                </a:avLst>
              </a:prstTxWarp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b="1" spc="50" dirty="0" err="1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rPr>
                <a:t>পরিচিতি</a:t>
              </a:r>
              <a:endPara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38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8" y="371299"/>
            <a:ext cx="2824059" cy="26433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7400" y="328485"/>
            <a:ext cx="2943720" cy="26433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grpSp>
        <p:nvGrpSpPr>
          <p:cNvPr id="6" name="Group 5"/>
          <p:cNvGrpSpPr/>
          <p:nvPr/>
        </p:nvGrpSpPr>
        <p:grpSpPr>
          <a:xfrm>
            <a:off x="3230284" y="349891"/>
            <a:ext cx="2484716" cy="2571722"/>
            <a:chOff x="3230284" y="349891"/>
            <a:chExt cx="2484716" cy="257172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284" y="349891"/>
              <a:ext cx="2484716" cy="257172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 rot="21406613">
              <a:off x="3538790" y="594063"/>
              <a:ext cx="1794085" cy="369332"/>
            </a:xfrm>
            <a:prstGeom prst="rect">
              <a:avLst/>
            </a:prstGeom>
          </p:spPr>
          <p:txBody>
            <a:bodyPr wrap="square">
              <a:prstTxWarp prst="textInflateTop">
                <a:avLst/>
              </a:prstTxWarp>
              <a:spAutoFit/>
            </a:bodyPr>
            <a:lstStyle/>
            <a:p>
              <a:pPr algn="ctr"/>
              <a:r>
                <a:rPr lang="en-US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মূল্যায়ন</a:t>
              </a:r>
              <a:endPara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-39200" y="11652"/>
            <a:chExt cx="9144000" cy="6858000"/>
          </a:xfrm>
        </p:grpSpPr>
        <p:sp>
          <p:nvSpPr>
            <p:cNvPr id="33" name="Frame 32"/>
            <p:cNvSpPr/>
            <p:nvPr/>
          </p:nvSpPr>
          <p:spPr>
            <a:xfrm>
              <a:off x="-39200" y="3212052"/>
              <a:ext cx="9144000" cy="3657600"/>
            </a:xfrm>
            <a:prstGeom prst="frame">
              <a:avLst>
                <a:gd name="adj1" fmla="val 12444"/>
              </a:avLst>
            </a:prstGeom>
            <a:blipFill>
              <a:blip r:embed="rId5"/>
              <a:tile tx="0" ty="0" sx="100000" sy="100000" flip="none" algn="tl"/>
            </a:blip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39200" y="11652"/>
              <a:ext cx="9136884" cy="3200400"/>
              <a:chOff x="-39200" y="11652"/>
              <a:chExt cx="9136884" cy="32004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680458" y="351246"/>
                <a:ext cx="373884" cy="2528907"/>
              </a:xfrm>
              <a:prstGeom prst="rect">
                <a:avLst/>
              </a:prstGeom>
              <a:blipFill>
                <a:blip r:embed="rId6"/>
                <a:tile tx="0" ty="0" sx="100000" sy="100000" flip="none" algn="tl"/>
              </a:blipFill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-39200" y="11652"/>
                <a:ext cx="9136884" cy="3200400"/>
                <a:chOff x="7116" y="0"/>
                <a:chExt cx="9136884" cy="28194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2902716" y="316832"/>
                  <a:ext cx="373884" cy="2227847"/>
                </a:xfrm>
                <a:prstGeom prst="rect">
                  <a:avLst/>
                </a:prstGeom>
                <a:blipFill>
                  <a:blip r:embed="rId6"/>
                  <a:tile tx="0" ty="0" sx="100000" sy="100000" flip="none" algn="tl"/>
                </a:blip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ame 35"/>
                <p:cNvSpPr/>
                <p:nvPr/>
              </p:nvSpPr>
              <p:spPr>
                <a:xfrm>
                  <a:off x="7116" y="0"/>
                  <a:ext cx="9136884" cy="2819400"/>
                </a:xfrm>
                <a:prstGeom prst="frame">
                  <a:avLst>
                    <a:gd name="adj1" fmla="val 12956"/>
                  </a:avLst>
                </a:prstGeom>
                <a:blipFill>
                  <a:blip r:embed="rId6"/>
                  <a:tile tx="0" ty="0" sx="100000" sy="100000" flip="none" algn="tl"/>
                </a:blipFill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" name="TextBox 1"/>
          <p:cNvSpPr txBox="1"/>
          <p:nvPr/>
        </p:nvSpPr>
        <p:spPr>
          <a:xfrm>
            <a:off x="5867400" y="3774543"/>
            <a:ext cx="2734628" cy="2641443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793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 - </a:t>
            </a:r>
            <a:r>
              <a:rPr lang="en-US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তেরশত</a:t>
            </a:r>
            <a:r>
              <a:rPr lang="en-US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(১৩০০)</a:t>
            </a:r>
          </a:p>
          <a:p>
            <a:r>
              <a:rPr lang="en-US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নেপাল</a:t>
            </a:r>
            <a:r>
              <a:rPr lang="en-US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চাঁপাইনবাবগেঞ্জে</a:t>
            </a:r>
            <a:r>
              <a:rPr lang="en-US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চর্যাপদ</a:t>
            </a:r>
            <a:r>
              <a:rPr lang="en-US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দিব্য</a:t>
            </a:r>
            <a:r>
              <a:rPr lang="en-US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বা</a:t>
            </a:r>
            <a:r>
              <a:rPr lang="en-US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দিব্বোক</a:t>
            </a:r>
            <a:r>
              <a:rPr lang="en-US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042" y="3774543"/>
            <a:ext cx="5129646" cy="52824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blipFill>
                  <a:blip r:embed="rId7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spc="50" dirty="0">
                <a:ln w="11430"/>
                <a:blipFill>
                  <a:blip r:embed="rId7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:-১)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আমার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পরিচয়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“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কবিতায়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উল্লেখিত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নদীর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সংখ্যা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কত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6074" y="4343400"/>
            <a:ext cx="5297000" cy="5334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blipFill>
                  <a:blip r:embed="rId7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spc="50" dirty="0">
                <a:ln w="11430"/>
                <a:blipFill>
                  <a:blip r:embed="rId7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:-২)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চর্যাপদের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পান্ডুলিপি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কোথা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উদ্ধার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হয়েছিল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?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8106" y="4936680"/>
            <a:ext cx="5134122" cy="53338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blipFill>
                  <a:blip r:embed="rId7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spc="50" dirty="0">
                <a:ln w="11430"/>
                <a:blipFill>
                  <a:blip r:embed="rId7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:-৩)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বরেন্দ্রভুমে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“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সোনামসজিদ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“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কোথায়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অবস্থিত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4042" y="5494127"/>
            <a:ext cx="5110057" cy="46166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2400" b="1" spc="50" dirty="0" err="1">
                <a:ln w="11430"/>
                <a:blipFill>
                  <a:blip r:embed="rId7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sz="2400" b="1" spc="50" dirty="0">
                <a:ln w="11430"/>
                <a:blipFill>
                  <a:blip r:embed="rId7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:-৪)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বাংলা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সাহিত্যের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আদি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নিদর্শন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কোনটি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28539" y="5892766"/>
            <a:ext cx="513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50" dirty="0" err="1">
                <a:ln w="11430"/>
                <a:blipFill>
                  <a:blip r:embed="rId7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sz="2800" b="1" spc="50" dirty="0">
                <a:ln w="11430"/>
                <a:blipFill>
                  <a:blip r:embed="rId7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:-৫) </a:t>
            </a:r>
            <a:r>
              <a:rPr lang="en-US" sz="2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কৈবর্ত</a:t>
            </a:r>
            <a:r>
              <a:rPr 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বিদ্রোহের</a:t>
            </a:r>
            <a:r>
              <a:rPr 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নেতা</a:t>
            </a:r>
            <a:r>
              <a:rPr 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কে</a:t>
            </a:r>
            <a:r>
              <a:rPr 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ছিলেন</a:t>
            </a:r>
            <a:r>
              <a:rPr 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954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8" y="371299"/>
            <a:ext cx="2824059" cy="26433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7400" y="328485"/>
            <a:ext cx="2943720" cy="26433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grpSp>
        <p:nvGrpSpPr>
          <p:cNvPr id="5" name="Group 4"/>
          <p:cNvGrpSpPr/>
          <p:nvPr/>
        </p:nvGrpSpPr>
        <p:grpSpPr>
          <a:xfrm>
            <a:off x="3230284" y="349891"/>
            <a:ext cx="2484716" cy="2571722"/>
            <a:chOff x="3230284" y="349891"/>
            <a:chExt cx="2484716" cy="257172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284" y="349891"/>
              <a:ext cx="2484716" cy="257172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rot="21406613">
              <a:off x="3538790" y="594063"/>
              <a:ext cx="1794085" cy="369332"/>
            </a:xfrm>
            <a:prstGeom prst="rect">
              <a:avLst/>
            </a:prstGeom>
          </p:spPr>
          <p:txBody>
            <a:bodyPr wrap="square">
              <a:prstTxWarp prst="textInflateTop">
                <a:avLst/>
              </a:prstTxWarp>
              <a:spAutoFit/>
            </a:bodyPr>
            <a:lstStyle/>
            <a:p>
              <a:pPr algn="ctr"/>
              <a:r>
                <a:rPr lang="en-US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মূল্যায়ন</a:t>
              </a:r>
              <a:endPara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0"/>
            <a:ext cx="9144000" cy="6858000"/>
            <a:chOff x="-39200" y="11652"/>
            <a:chExt cx="9144000" cy="6858000"/>
          </a:xfrm>
        </p:grpSpPr>
        <p:sp>
          <p:nvSpPr>
            <p:cNvPr id="7" name="Frame 6"/>
            <p:cNvSpPr/>
            <p:nvPr/>
          </p:nvSpPr>
          <p:spPr>
            <a:xfrm>
              <a:off x="-39200" y="3212052"/>
              <a:ext cx="9144000" cy="3657600"/>
            </a:xfrm>
            <a:prstGeom prst="frame">
              <a:avLst>
                <a:gd name="adj1" fmla="val 12444"/>
              </a:avLst>
            </a:prstGeom>
            <a:blipFill>
              <a:blip r:embed="rId5"/>
              <a:tile tx="0" ty="0" sx="100000" sy="100000" flip="none" algn="tl"/>
            </a:blip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39200" y="11652"/>
              <a:ext cx="9136884" cy="3200400"/>
              <a:chOff x="-39200" y="11652"/>
              <a:chExt cx="9136884" cy="32004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680458" y="351246"/>
                <a:ext cx="373884" cy="2528907"/>
              </a:xfrm>
              <a:prstGeom prst="rect">
                <a:avLst/>
              </a:prstGeom>
              <a:blipFill>
                <a:blip r:embed="rId6"/>
                <a:tile tx="0" ty="0" sx="100000" sy="100000" flip="none" algn="tl"/>
              </a:blipFill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-39200" y="11652"/>
                <a:ext cx="9136884" cy="3200400"/>
                <a:chOff x="7116" y="0"/>
                <a:chExt cx="9136884" cy="2819400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902716" y="316832"/>
                  <a:ext cx="373884" cy="2227847"/>
                </a:xfrm>
                <a:prstGeom prst="rect">
                  <a:avLst/>
                </a:prstGeom>
                <a:blipFill>
                  <a:blip r:embed="rId6"/>
                  <a:tile tx="0" ty="0" sx="100000" sy="100000" flip="none" algn="tl"/>
                </a:blip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ame 11"/>
                <p:cNvSpPr/>
                <p:nvPr/>
              </p:nvSpPr>
              <p:spPr>
                <a:xfrm>
                  <a:off x="7116" y="0"/>
                  <a:ext cx="9136884" cy="2819400"/>
                </a:xfrm>
                <a:prstGeom prst="frame">
                  <a:avLst>
                    <a:gd name="adj1" fmla="val 12956"/>
                  </a:avLst>
                </a:prstGeom>
                <a:blipFill>
                  <a:blip r:embed="rId6"/>
                  <a:tile tx="0" ty="0" sx="100000" sy="100000" flip="none" algn="tl"/>
                </a:blipFill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6" name="Rectangle 5"/>
          <p:cNvSpPr/>
          <p:nvPr/>
        </p:nvSpPr>
        <p:spPr>
          <a:xfrm>
            <a:off x="6170392" y="3733800"/>
            <a:ext cx="2440152" cy="4074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হরপ্রসাদ</a:t>
            </a:r>
            <a:r>
              <a:rPr lang="en-US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শাস্ত্রী</a:t>
            </a:r>
            <a:r>
              <a:rPr lang="en-US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31367" y="4179332"/>
            <a:ext cx="2379177" cy="51167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মহীপালের</a:t>
            </a:r>
            <a:r>
              <a:rPr lang="en-US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বিরুদ্ধে</a:t>
            </a:r>
            <a:r>
              <a:rPr lang="en-US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 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16878" y="4691011"/>
            <a:ext cx="2016899" cy="54471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শিশুতোষ</a:t>
            </a:r>
            <a:r>
              <a:rPr lang="en-US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রচনা</a:t>
            </a:r>
            <a:r>
              <a:rPr lang="en-US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31367" y="5235726"/>
            <a:ext cx="2215785" cy="5438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স্যার</a:t>
            </a: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কানিংহাম</a:t>
            </a:r>
            <a:r>
              <a:rPr lang="en-US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।</a:t>
            </a:r>
            <a:endParaRPr lang="en-US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80651" y="5779532"/>
            <a:ext cx="1981200" cy="5450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লোককাহিনি</a:t>
            </a: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।</a:t>
            </a:r>
            <a:endParaRPr lang="en-US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4663" y="3733800"/>
            <a:ext cx="5087936" cy="4455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:-৬)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চর্যপদ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আবিস্কার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করেন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?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6642" y="4179332"/>
            <a:ext cx="5248358" cy="51167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:-৭)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কৈবর্ত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বিদ্রোহ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কার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বিরুদ্ধে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হয়েছিল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6176" y="4691011"/>
            <a:ext cx="5470424" cy="52285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:-৮)  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“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সীমান্তের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সিংহাসন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“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কী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ধরণের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রচনা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4663" y="5235726"/>
            <a:ext cx="5844474" cy="54380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:-৯)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পাহাড়পুর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বৌদ্ধবিহার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আবিস্কার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করেন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        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0821" y="5779532"/>
            <a:ext cx="5632721" cy="5450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:-১০)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চাঁদ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সওদাগরের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বাণিজ্য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ধরণের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কাহিনি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      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9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6958" b="33758"/>
          <a:stretch/>
        </p:blipFill>
        <p:spPr>
          <a:xfrm>
            <a:off x="304800" y="371299"/>
            <a:ext cx="2623226" cy="250885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6958" b="33758"/>
          <a:stretch/>
        </p:blipFill>
        <p:spPr>
          <a:xfrm flipH="1">
            <a:off x="6052719" y="358075"/>
            <a:ext cx="2634079" cy="25635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55" y="304800"/>
            <a:ext cx="2484716" cy="2571722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0" y="-9539"/>
            <a:ext cx="9144000" cy="6858000"/>
            <a:chOff x="-39200" y="11652"/>
            <a:chExt cx="9144000" cy="6858000"/>
          </a:xfrm>
        </p:grpSpPr>
        <p:sp>
          <p:nvSpPr>
            <p:cNvPr id="39" name="Frame 38"/>
            <p:cNvSpPr/>
            <p:nvPr/>
          </p:nvSpPr>
          <p:spPr>
            <a:xfrm>
              <a:off x="-39200" y="3212052"/>
              <a:ext cx="9144000" cy="3657600"/>
            </a:xfrm>
            <a:prstGeom prst="frame">
              <a:avLst>
                <a:gd name="adj1" fmla="val 12444"/>
              </a:avLst>
            </a:prstGeom>
            <a:blipFill>
              <a:blip r:embed="rId5"/>
              <a:tile tx="0" ty="0" sx="100000" sy="100000" flip="none" algn="tl"/>
            </a:blip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-39200" y="11652"/>
              <a:ext cx="9136884" cy="3200400"/>
              <a:chOff x="-39200" y="11652"/>
              <a:chExt cx="9136884" cy="320040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680458" y="351246"/>
                <a:ext cx="373884" cy="2528907"/>
              </a:xfrm>
              <a:prstGeom prst="rect">
                <a:avLst/>
              </a:prstGeom>
              <a:blipFill>
                <a:blip r:embed="rId6"/>
                <a:tile tx="0" ty="0" sx="100000" sy="100000" flip="none" algn="tl"/>
              </a:blipFill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-39200" y="11652"/>
                <a:ext cx="9136884" cy="3200400"/>
                <a:chOff x="7116" y="0"/>
                <a:chExt cx="9136884" cy="2819400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2902716" y="316832"/>
                  <a:ext cx="373884" cy="2227847"/>
                </a:xfrm>
                <a:prstGeom prst="rect">
                  <a:avLst/>
                </a:prstGeom>
                <a:blipFill>
                  <a:blip r:embed="rId6"/>
                  <a:tile tx="0" ty="0" sx="100000" sy="100000" flip="none" algn="tl"/>
                </a:blip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rame 43"/>
                <p:cNvSpPr/>
                <p:nvPr/>
              </p:nvSpPr>
              <p:spPr>
                <a:xfrm>
                  <a:off x="7116" y="0"/>
                  <a:ext cx="9136884" cy="2819400"/>
                </a:xfrm>
                <a:prstGeom prst="frame">
                  <a:avLst>
                    <a:gd name="adj1" fmla="val 12956"/>
                  </a:avLst>
                </a:prstGeom>
                <a:blipFill>
                  <a:blip r:embed="rId6"/>
                  <a:tile tx="0" ty="0" sx="100000" sy="100000" flip="none" algn="tl"/>
                </a:blipFill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45" name="Rectangle 44"/>
          <p:cNvSpPr/>
          <p:nvPr/>
        </p:nvSpPr>
        <p:spPr>
          <a:xfrm rot="21342888">
            <a:off x="3976152" y="511701"/>
            <a:ext cx="1474638" cy="423241"/>
          </a:xfrm>
          <a:prstGeom prst="rect">
            <a:avLst/>
          </a:prstGeom>
        </p:spPr>
        <p:txBody>
          <a:bodyPr wrap="none">
            <a:prstTxWarp prst="textIn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বাড়ির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17" b="26819"/>
          <a:stretch/>
        </p:blipFill>
        <p:spPr>
          <a:xfrm>
            <a:off x="609600" y="3668671"/>
            <a:ext cx="1681128" cy="14417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16" y="3699238"/>
            <a:ext cx="1489421" cy="14112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9"/>
          <a:stretch/>
        </p:blipFill>
        <p:spPr>
          <a:xfrm>
            <a:off x="2290728" y="3699238"/>
            <a:ext cx="1519273" cy="14112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699238"/>
            <a:ext cx="1551852" cy="14112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699238"/>
            <a:ext cx="1612974" cy="14112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589548" y="5394158"/>
            <a:ext cx="8013774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8198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:- “ </a:t>
            </a:r>
            <a:r>
              <a:rPr lang="en-US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উল্লেখিত</a:t>
            </a:r>
            <a:r>
              <a:rPr lang="en-US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ছবিগুলো</a:t>
            </a:r>
            <a:r>
              <a:rPr lang="en-US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 </a:t>
            </a:r>
            <a:r>
              <a:rPr lang="en-US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আমার</a:t>
            </a:r>
            <a:r>
              <a:rPr lang="en-US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পরিচয়</a:t>
            </a:r>
            <a:r>
              <a:rPr lang="en-US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কবিতার</a:t>
            </a:r>
            <a:r>
              <a:rPr lang="en-US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আংশিক</a:t>
            </a:r>
            <a:r>
              <a:rPr lang="en-US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প্রতিফলণ</a:t>
            </a:r>
            <a:r>
              <a:rPr lang="en-US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মাত্র</a:t>
            </a:r>
            <a:r>
              <a:rPr lang="en-US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। “-</a:t>
            </a:r>
            <a:r>
              <a:rPr lang="en-US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মূল্যায়ন</a:t>
            </a:r>
            <a:r>
              <a:rPr lang="en-US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কর</a:t>
            </a:r>
            <a:r>
              <a:rPr lang="en-US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।</a:t>
            </a:r>
            <a:endParaRPr lang="en-US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42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2192"/>
            <a:ext cx="2667000" cy="24767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42" y="382192"/>
            <a:ext cx="2669458" cy="24767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84" y="437786"/>
            <a:ext cx="2450174" cy="2365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3609960"/>
            <a:ext cx="7924800" cy="2819401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0838"/>
              </a:avLst>
            </a:prstTxWarp>
            <a:spAutoFit/>
          </a:bodyPr>
          <a:lstStyle/>
          <a:p>
            <a:r>
              <a:rPr lang="en-US" sz="3200" dirty="0" err="1" smtClean="0">
                <a:ln w="76200">
                  <a:solidFill>
                    <a:srgbClr val="02BE50"/>
                  </a:solidFill>
                </a:ln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ধন্যবাদ</a:t>
            </a:r>
            <a:r>
              <a:rPr lang="en-US" sz="3200" dirty="0" smtClean="0">
                <a:ln w="76200">
                  <a:solidFill>
                    <a:srgbClr val="02BE50"/>
                  </a:solidFill>
                </a:ln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3200" dirty="0">
              <a:ln w="76200">
                <a:solidFill>
                  <a:srgbClr val="02BE50"/>
                </a:solidFill>
              </a:ln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-9539"/>
            <a:ext cx="9144000" cy="6858000"/>
            <a:chOff x="-39200" y="11652"/>
            <a:chExt cx="9144000" cy="6858000"/>
          </a:xfrm>
        </p:grpSpPr>
        <p:sp>
          <p:nvSpPr>
            <p:cNvPr id="14" name="Frame 13"/>
            <p:cNvSpPr/>
            <p:nvPr/>
          </p:nvSpPr>
          <p:spPr>
            <a:xfrm>
              <a:off x="-39200" y="3212052"/>
              <a:ext cx="9144000" cy="3657600"/>
            </a:xfrm>
            <a:prstGeom prst="frame">
              <a:avLst>
                <a:gd name="adj1" fmla="val 12444"/>
              </a:avLst>
            </a:prstGeom>
            <a:blipFill>
              <a:blip r:embed="rId5"/>
              <a:tile tx="0" ty="0" sx="100000" sy="100000" flip="none" algn="tl"/>
            </a:blip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-39200" y="11652"/>
              <a:ext cx="9136884" cy="3200400"/>
              <a:chOff x="-39200" y="11652"/>
              <a:chExt cx="9136884" cy="32004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680458" y="351246"/>
                <a:ext cx="373884" cy="2528907"/>
              </a:xfrm>
              <a:prstGeom prst="rect">
                <a:avLst/>
              </a:prstGeom>
              <a:blipFill>
                <a:blip r:embed="rId6"/>
                <a:tile tx="0" ty="0" sx="100000" sy="100000" flip="none" algn="tl"/>
              </a:blipFill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-39200" y="11652"/>
                <a:ext cx="9136884" cy="3200400"/>
                <a:chOff x="7116" y="0"/>
                <a:chExt cx="9136884" cy="2819400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2902716" y="316832"/>
                  <a:ext cx="373884" cy="2227847"/>
                </a:xfrm>
                <a:prstGeom prst="rect">
                  <a:avLst/>
                </a:prstGeom>
                <a:blipFill>
                  <a:blip r:embed="rId6"/>
                  <a:tile tx="0" ty="0" sx="100000" sy="100000" flip="none" algn="tl"/>
                </a:blip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ame 18"/>
                <p:cNvSpPr/>
                <p:nvPr/>
              </p:nvSpPr>
              <p:spPr>
                <a:xfrm>
                  <a:off x="7116" y="0"/>
                  <a:ext cx="9136884" cy="2819400"/>
                </a:xfrm>
                <a:prstGeom prst="frame">
                  <a:avLst>
                    <a:gd name="adj1" fmla="val 12956"/>
                  </a:avLst>
                </a:prstGeom>
                <a:blipFill>
                  <a:blip r:embed="rId6"/>
                  <a:tile tx="0" ty="0" sx="100000" sy="100000" flip="none" algn="tl"/>
                </a:blipFill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7848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2"/>
          <a:stretch/>
        </p:blipFill>
        <p:spPr>
          <a:xfrm>
            <a:off x="533400" y="1676400"/>
            <a:ext cx="8077200" cy="464819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8077200" cy="455171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8" r="11193"/>
          <a:stretch/>
        </p:blipFill>
        <p:spPr>
          <a:xfrm>
            <a:off x="547634" y="1750925"/>
            <a:ext cx="8062965" cy="455338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3" y="1752600"/>
            <a:ext cx="8062965" cy="455171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8" y="1716932"/>
            <a:ext cx="8045130" cy="460766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2"/>
          <a:stretch/>
        </p:blipFill>
        <p:spPr>
          <a:xfrm>
            <a:off x="565468" y="1710446"/>
            <a:ext cx="8045130" cy="45938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Group 1"/>
          <p:cNvGrpSpPr/>
          <p:nvPr/>
        </p:nvGrpSpPr>
        <p:grpSpPr>
          <a:xfrm>
            <a:off x="7116" y="0"/>
            <a:ext cx="9144000" cy="6858000"/>
            <a:chOff x="7116" y="0"/>
            <a:chExt cx="9144000" cy="6858000"/>
          </a:xfrm>
        </p:grpSpPr>
        <p:sp>
          <p:nvSpPr>
            <p:cNvPr id="9" name="Frame 8"/>
            <p:cNvSpPr/>
            <p:nvPr/>
          </p:nvSpPr>
          <p:spPr>
            <a:xfrm>
              <a:off x="7116" y="1247156"/>
              <a:ext cx="9144000" cy="5610844"/>
            </a:xfrm>
            <a:prstGeom prst="frame">
              <a:avLst>
                <a:gd name="adj1" fmla="val 10051"/>
              </a:avLst>
            </a:prstGeom>
            <a:blipFill>
              <a:blip r:embed="rId8"/>
              <a:tile tx="0" ty="0" sx="100000" sy="100000" flip="none" algn="tl"/>
            </a:blip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7116" y="0"/>
              <a:ext cx="9136884" cy="1247156"/>
            </a:xfrm>
            <a:prstGeom prst="frame">
              <a:avLst>
                <a:gd name="adj1" fmla="val 33560"/>
              </a:avLst>
            </a:prstGeom>
            <a:blipFill>
              <a:blip r:embed="rId9"/>
              <a:tile tx="0" ty="0" sx="100000" sy="100000" flip="none" algn="tl"/>
            </a:blip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0902" y="361968"/>
            <a:ext cx="83320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নিচের</a:t>
            </a:r>
            <a:r>
              <a:rPr lang="en-US" sz="3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ছবিগুলো</a:t>
            </a:r>
            <a:r>
              <a:rPr lang="en-US" sz="3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দেখে</a:t>
            </a:r>
            <a:r>
              <a:rPr lang="en-US" sz="3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ধারণা</a:t>
            </a:r>
            <a:r>
              <a:rPr lang="en-US" sz="3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করার</a:t>
            </a:r>
            <a:r>
              <a:rPr lang="en-US" sz="3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চেষ্ট</a:t>
            </a:r>
            <a:r>
              <a:rPr lang="en-US" sz="3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3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3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বুঝতে</a:t>
            </a:r>
            <a:r>
              <a:rPr lang="en-US" sz="3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পার</a:t>
            </a:r>
            <a:r>
              <a:rPr lang="en-US" sz="3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</a:t>
            </a:r>
            <a:endParaRPr lang="en-US" sz="32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98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5200" y="482241"/>
            <a:ext cx="1903498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u="heavy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2400" b="1" u="heavy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u="heavy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endParaRPr lang="en-US" sz="2400" b="1" u="heavy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1086534"/>
            <a:ext cx="3304592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600" b="1" cap="all" dirty="0" err="1" smtClean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আমার</a:t>
            </a:r>
            <a:r>
              <a:rPr lang="en-US" sz="3600" b="1" cap="all" dirty="0" smtClean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cap="all" dirty="0" err="1" smtClean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পরিচয়</a:t>
            </a:r>
            <a:r>
              <a:rPr lang="en-US" sz="3600" b="1" cap="all" dirty="0" smtClean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08921"/>
            <a:ext cx="1748929" cy="18015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76600"/>
            <a:ext cx="8229600" cy="31241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48400" y="1831032"/>
            <a:ext cx="22860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সৈয়দ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শামসুল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হক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116" y="0"/>
            <a:ext cx="9144000" cy="6858000"/>
            <a:chOff x="7116" y="0"/>
            <a:chExt cx="9144000" cy="6858000"/>
          </a:xfrm>
        </p:grpSpPr>
        <p:sp>
          <p:nvSpPr>
            <p:cNvPr id="7" name="Frame 6"/>
            <p:cNvSpPr/>
            <p:nvPr/>
          </p:nvSpPr>
          <p:spPr>
            <a:xfrm>
              <a:off x="7116" y="2819400"/>
              <a:ext cx="9144000" cy="4038600"/>
            </a:xfrm>
            <a:prstGeom prst="frame">
              <a:avLst>
                <a:gd name="adj1" fmla="val 11978"/>
              </a:avLst>
            </a:prstGeom>
            <a:blipFill>
              <a:blip r:embed="rId6"/>
              <a:tile tx="0" ty="0" sx="100000" sy="100000" flip="none" algn="tl"/>
            </a:blip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7116" y="0"/>
              <a:ext cx="9136884" cy="2819400"/>
            </a:xfrm>
            <a:prstGeom prst="frame">
              <a:avLst>
                <a:gd name="adj1" fmla="val 17204"/>
              </a:avLst>
            </a:prstGeom>
            <a:blipFill>
              <a:blip r:embed="rId7"/>
              <a:tile tx="0" ty="0" sx="100000" sy="100000" flip="none" algn="tl"/>
            </a:blip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24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116" y="0"/>
            <a:ext cx="9144000" cy="6858000"/>
            <a:chOff x="7116" y="0"/>
            <a:chExt cx="9144000" cy="6858000"/>
          </a:xfrm>
        </p:grpSpPr>
        <p:sp>
          <p:nvSpPr>
            <p:cNvPr id="12" name="Frame 11"/>
            <p:cNvSpPr/>
            <p:nvPr/>
          </p:nvSpPr>
          <p:spPr>
            <a:xfrm>
              <a:off x="7116" y="2057400"/>
              <a:ext cx="9144000" cy="4800600"/>
            </a:xfrm>
            <a:prstGeom prst="frame">
              <a:avLst>
                <a:gd name="adj1" fmla="val 10474"/>
              </a:avLst>
            </a:prstGeom>
            <a:blipFill>
              <a:blip r:embed="rId3"/>
              <a:tile tx="0" ty="0" sx="100000" sy="100000" flip="none" algn="tl"/>
            </a:blip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7116" y="0"/>
              <a:ext cx="9136884" cy="2057400"/>
            </a:xfrm>
            <a:prstGeom prst="frame">
              <a:avLst>
                <a:gd name="adj1" fmla="val 24222"/>
              </a:avLst>
            </a:prstGeom>
            <a:blipFill>
              <a:blip r:embed="rId4"/>
              <a:tile tx="0" ty="0" sx="100000" sy="100000" flip="none" algn="tl"/>
            </a:blip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7" name="Vertical Scroll 16"/>
          <p:cNvSpPr/>
          <p:nvPr/>
        </p:nvSpPr>
        <p:spPr>
          <a:xfrm>
            <a:off x="607595" y="479258"/>
            <a:ext cx="7772400" cy="1120942"/>
          </a:xfrm>
          <a:prstGeom prst="verticalScroll">
            <a:avLst>
              <a:gd name="adj" fmla="val 25000"/>
            </a:avLst>
          </a:prstGeom>
          <a:blipFill>
            <a:blip r:embed="rId5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54767"/>
              </a:avLst>
            </a:prstTxWarp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শিখণফল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Horizontal Scroll 17"/>
          <p:cNvSpPr/>
          <p:nvPr/>
        </p:nvSpPr>
        <p:spPr>
          <a:xfrm>
            <a:off x="512344" y="2548689"/>
            <a:ext cx="8098255" cy="3818021"/>
          </a:xfrm>
          <a:prstGeom prst="horizontalScroll">
            <a:avLst>
              <a:gd name="adj" fmla="val 12603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      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শেষে</a:t>
            </a: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শিক্ষার্থীরা</a:t>
            </a: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---</a:t>
            </a:r>
            <a:endParaRPr lang="en-US" sz="105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endParaRPr lang="en-US" sz="1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১। </a:t>
            </a:r>
            <a:r>
              <a:rPr lang="en-U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কবির</a:t>
            </a: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পরিচয়</a:t>
            </a: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en-U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পঠিতাংশের</a:t>
            </a: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বিভিন্ন</a:t>
            </a: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অর্থ</a:t>
            </a: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৩। </a:t>
            </a:r>
            <a:r>
              <a:rPr lang="en-U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পঠিতাংশের</a:t>
            </a: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বিভিন্ন</a:t>
            </a: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চরণের</a:t>
            </a: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ব্যাখ্যা</a:t>
            </a: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৪। </a:t>
            </a:r>
            <a:r>
              <a:rPr lang="en-U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পঠিতাংশের</a:t>
            </a: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মূলভাব</a:t>
            </a: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লিখতে</a:t>
            </a: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58516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710" y="3276600"/>
            <a:ext cx="8265696" cy="3124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85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কবি-পরিচিতি</a:t>
            </a:r>
            <a:r>
              <a:rPr 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সৈয়দ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শামসুল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হক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২৭শে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ডিসেম্বর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১৯৩৫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সালে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কুড়িগ্রাম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শহরে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জন্মগ্রহণ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করেন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।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তাঁর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পিতার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ডা.সৈয়দ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সিদ্দিক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হূসাইন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মাতার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হালিমা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খাতুন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।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তিনি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ঢাকা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কলেজিয়েট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স্কুল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ম্যাট্রিক,জগন্নাথ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কলেজ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ইন্টারমিডিয়েট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ও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ঢাকা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বিশ্ববিদ্যালয়ে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ভর্তি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হয়ে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কিছুদিন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পড়াশোনা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করেন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।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একসময়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পেশায়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সাংবাদিকতাকে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বেছে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নিলেও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পরবর্তী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সময়ে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তিনি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সার্বক্ষণিক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সাহিত্যকর্মে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নিমগ্ন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বৈচিত্রময়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সম্ভারে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বাংলা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সাহিত্যকে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সমৃদ্ধ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করেছেন।তিনি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কবিতা,গল্প,উপন্যাস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ও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নাটক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রচনা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করেছেন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।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তাঁর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শিশুতোষ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রচনাও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রয়েছে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।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বাংলা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ভাষা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ও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সাহিত্যে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অবদানের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তিনি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একুশে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পদক,বাংলা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একাডেমি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পুরুস্কারসহ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অনের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সাহিত্য-পুরুস্কার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লাভ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করেছেন।তাঁর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উল্লেখযোগ্য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গ্রন্থ:একদা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এক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রাজ্যে,বৈশাখে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রচিত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পঙক্তিমালা,অগ্নি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ও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জলের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কবিতা,রাজনৈতিক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কবিতা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;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গল্প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শীত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বিকেলে,রক্তগোলাপ,অনন্দের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মৃত্যু,জলেশ্বরীর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গল্পগুলো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;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উপন্যাস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বৃষ্টি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ও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বিদ্রোহীগণ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;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নাটক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পায়ের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আওয়াজ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পা্ওয়া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যায়,নূরলদীনের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সারাজীবন,ঈর্ষা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;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শিশুতোষ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গ্রন্থ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সীমান্তে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সিংহাসন।২৭শে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সেপ্টেম্বর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২০১৬সালে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তিনি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মৃত্যুবরণ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করেন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18096" r="5127" b="5058"/>
          <a:stretch/>
        </p:blipFill>
        <p:spPr>
          <a:xfrm>
            <a:off x="3272587" y="228600"/>
            <a:ext cx="5612781" cy="23160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15" name="Rectangle 14"/>
          <p:cNvSpPr/>
          <p:nvPr/>
        </p:nvSpPr>
        <p:spPr>
          <a:xfrm rot="18739783">
            <a:off x="619688" y="234921"/>
            <a:ext cx="2068611" cy="2257315"/>
          </a:xfrm>
          <a:prstGeom prst="rect">
            <a:avLst/>
          </a:prstGeom>
        </p:spPr>
        <p:txBody>
          <a:bodyPr wrap="none">
            <a:prstTxWarp prst="textWave1">
              <a:avLst>
                <a:gd name="adj1" fmla="val 12500"/>
                <a:gd name="adj2" fmla="val -2934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নিরব</a:t>
            </a: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116" y="0"/>
            <a:ext cx="9144000" cy="6858000"/>
            <a:chOff x="7116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7116" y="2819400"/>
              <a:ext cx="9144000" cy="4038600"/>
            </a:xfrm>
            <a:prstGeom prst="frame">
              <a:avLst>
                <a:gd name="adj1" fmla="val 8720"/>
              </a:avLst>
            </a:prstGeom>
            <a:blipFill>
              <a:blip r:embed="rId3"/>
              <a:tile tx="0" ty="0" sx="100000" sy="100000" flip="none" algn="tl"/>
            </a:blip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7116" y="0"/>
              <a:ext cx="9136884" cy="2819400"/>
              <a:chOff x="7116" y="0"/>
              <a:chExt cx="9136884" cy="28194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902716" y="316832"/>
                <a:ext cx="373884" cy="2227847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ame 17"/>
              <p:cNvSpPr/>
              <p:nvPr/>
            </p:nvSpPr>
            <p:spPr>
              <a:xfrm>
                <a:off x="7116" y="0"/>
                <a:ext cx="9136884" cy="2819400"/>
              </a:xfrm>
              <a:prstGeom prst="frame">
                <a:avLst>
                  <a:gd name="adj1" fmla="val 12956"/>
                </a:avLst>
              </a:prstGeom>
              <a:blipFill>
                <a:blip r:embed="rId4"/>
                <a:tile tx="0" ty="0" sx="100000" sy="100000" flip="none" algn="tl"/>
              </a:blip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504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733800" y="2037789"/>
            <a:ext cx="1775726" cy="185821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884274">
            <a:off x="6027799" y="4669331"/>
            <a:ext cx="2470720" cy="13750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একদা</a:t>
            </a:r>
            <a:r>
              <a:rPr lang="en-US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এক</a:t>
            </a:r>
            <a:r>
              <a:rPr lang="en-US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রাজ্যে</a:t>
            </a:r>
            <a:r>
              <a:rPr lang="en-US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বৈশাখে</a:t>
            </a:r>
            <a:r>
              <a:rPr lang="en-US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রচিত</a:t>
            </a:r>
            <a:r>
              <a:rPr lang="en-US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পঙক্তিমালা</a:t>
            </a:r>
            <a:r>
              <a:rPr lang="en-US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en-US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মৃত্যুশীত</a:t>
            </a:r>
            <a:r>
              <a:rPr lang="en-US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বিকেল,রক্তগোলাপ</a:t>
            </a:r>
            <a:r>
              <a:rPr lang="en-US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,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20021395">
            <a:off x="610245" y="4518993"/>
            <a:ext cx="2590800" cy="151297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সাংবাদিকতা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লেখালেখি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প্রযোজক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–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বাংলা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বিভাগ,বিবিসি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en-US" sz="20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 rot="547590">
            <a:off x="6721089" y="3514323"/>
            <a:ext cx="1731982" cy="990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সৈয়দা</a:t>
            </a:r>
            <a:r>
              <a:rPr lang="en-US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হালিমা</a:t>
            </a:r>
            <a:r>
              <a:rPr lang="en-US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খাতুন</a:t>
            </a:r>
            <a:r>
              <a:rPr lang="en-US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sp>
        <p:nvSpPr>
          <p:cNvPr id="14" name="Oval 13"/>
          <p:cNvSpPr/>
          <p:nvPr/>
        </p:nvSpPr>
        <p:spPr>
          <a:xfrm rot="21167820">
            <a:off x="717835" y="3302876"/>
            <a:ext cx="1447124" cy="106593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ডা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সৈয়দ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সিদ্দিক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হুসাইন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।</a:t>
            </a:r>
          </a:p>
        </p:txBody>
      </p:sp>
      <p:sp>
        <p:nvSpPr>
          <p:cNvPr id="15" name="Oval 14"/>
          <p:cNvSpPr/>
          <p:nvPr/>
        </p:nvSpPr>
        <p:spPr>
          <a:xfrm rot="823356">
            <a:off x="734983" y="2151681"/>
            <a:ext cx="1783902" cy="107177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১৯৩৫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খ্রি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 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২৭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শে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ডিসেম্বর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sp>
        <p:nvSpPr>
          <p:cNvPr id="16" name="Oval 15"/>
          <p:cNvSpPr/>
          <p:nvPr/>
        </p:nvSpPr>
        <p:spPr>
          <a:xfrm rot="20872411">
            <a:off x="6791875" y="2192881"/>
            <a:ext cx="1590413" cy="107177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কুড়িগ্রাম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শহর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।</a:t>
            </a:r>
          </a:p>
        </p:txBody>
      </p:sp>
      <p:sp>
        <p:nvSpPr>
          <p:cNvPr id="17" name="Oval 16"/>
          <p:cNvSpPr/>
          <p:nvPr/>
        </p:nvSpPr>
        <p:spPr>
          <a:xfrm>
            <a:off x="3714058" y="5029429"/>
            <a:ext cx="1866830" cy="121920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২০১৬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খ্রি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. ২৭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শে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সেপ্টেম্বর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endParaRPr lang="en-US" sz="2000" dirty="0"/>
          </a:p>
        </p:txBody>
      </p:sp>
      <p:sp>
        <p:nvSpPr>
          <p:cNvPr id="18" name="Left Arrow 17"/>
          <p:cNvSpPr/>
          <p:nvPr/>
        </p:nvSpPr>
        <p:spPr>
          <a:xfrm>
            <a:off x="2618419" y="2510956"/>
            <a:ext cx="1027854" cy="705402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জন্ম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2400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9" name="Left Arrow 18"/>
          <p:cNvSpPr/>
          <p:nvPr/>
        </p:nvSpPr>
        <p:spPr>
          <a:xfrm rot="20643698">
            <a:off x="2312869" y="3080814"/>
            <a:ext cx="1451472" cy="835325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পিতার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নাম</a:t>
            </a:r>
            <a:endParaRPr lang="en-US" sz="20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0" name="Left Arrow 19"/>
          <p:cNvSpPr/>
          <p:nvPr/>
        </p:nvSpPr>
        <p:spPr>
          <a:xfrm rot="18990284">
            <a:off x="2928144" y="3688161"/>
            <a:ext cx="1234607" cy="876327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কর্মজীবন</a:t>
            </a:r>
            <a:endParaRPr lang="en-US" sz="20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579701" y="2419485"/>
            <a:ext cx="1101351" cy="70540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জন্মস্থান</a:t>
            </a:r>
            <a:endParaRPr lang="en-US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1048265">
            <a:off x="5486400" y="3145775"/>
            <a:ext cx="1254344" cy="70540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মাতার</a:t>
            </a:r>
            <a:r>
              <a:rPr lang="en-US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নাম</a:t>
            </a:r>
            <a:endParaRPr lang="en-US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 rot="2540825">
            <a:off x="4973040" y="3759417"/>
            <a:ext cx="1255179" cy="847657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সাহিত্যকর্ম</a:t>
            </a:r>
            <a:endParaRPr lang="en-US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4035731" y="3972763"/>
            <a:ext cx="1148738" cy="936922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মৃত্যু</a:t>
            </a:r>
            <a:endParaRPr lang="en-US" sz="2000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67" y="293711"/>
            <a:ext cx="2597916" cy="10528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351291"/>
            <a:ext cx="2597916" cy="98551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116" y="0"/>
            <a:ext cx="9144000" cy="6858000"/>
            <a:chOff x="7116" y="0"/>
            <a:chExt cx="9144000" cy="6858000"/>
          </a:xfrm>
        </p:grpSpPr>
        <p:sp>
          <p:nvSpPr>
            <p:cNvPr id="25" name="Frame 24"/>
            <p:cNvSpPr/>
            <p:nvPr/>
          </p:nvSpPr>
          <p:spPr>
            <a:xfrm>
              <a:off x="7116" y="1588612"/>
              <a:ext cx="9144000" cy="5269388"/>
            </a:xfrm>
            <a:prstGeom prst="frame">
              <a:avLst>
                <a:gd name="adj1" fmla="val 8720"/>
              </a:avLst>
            </a:prstGeom>
            <a:blipFill>
              <a:blip r:embed="rId4"/>
              <a:tile tx="0" ty="0" sx="100000" sy="100000" flip="none" algn="tl"/>
            </a:blip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116" y="0"/>
              <a:ext cx="9136884" cy="1588612"/>
              <a:chOff x="7116" y="0"/>
              <a:chExt cx="9136884" cy="1588612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976083" y="123152"/>
                <a:ext cx="373884" cy="1255297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7116" y="0"/>
                <a:ext cx="9136884" cy="1588612"/>
                <a:chOff x="7116" y="0"/>
                <a:chExt cx="9136884" cy="2819400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2902716" y="316832"/>
                  <a:ext cx="373884" cy="2227847"/>
                </a:xfrm>
                <a:prstGeom prst="rect">
                  <a:avLst/>
                </a:prstGeom>
                <a:blipFill>
                  <a:blip r:embed="rId5"/>
                  <a:tile tx="0" ty="0" sx="100000" sy="100000" flip="none" algn="tl"/>
                </a:blip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ame 32"/>
                <p:cNvSpPr/>
                <p:nvPr/>
              </p:nvSpPr>
              <p:spPr>
                <a:xfrm>
                  <a:off x="7116" y="0"/>
                  <a:ext cx="9136884" cy="2819400"/>
                </a:xfrm>
                <a:prstGeom prst="frame">
                  <a:avLst>
                    <a:gd name="adj1" fmla="val 20304"/>
                  </a:avLst>
                </a:prstGeom>
                <a:blipFill>
                  <a:blip r:embed="rId5"/>
                  <a:tile tx="0" ty="0" sx="100000" sy="100000" flip="none" algn="tl"/>
                </a:blipFill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lop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3" name="TextBox 2"/>
          <p:cNvSpPr txBox="1"/>
          <p:nvPr/>
        </p:nvSpPr>
        <p:spPr>
          <a:xfrm>
            <a:off x="3276601" y="351291"/>
            <a:ext cx="2699482" cy="985511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3646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একক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কাজ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3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9184056">
            <a:off x="482169" y="272155"/>
            <a:ext cx="2302447" cy="2410690"/>
          </a:xfrm>
          <a:prstGeom prst="rect">
            <a:avLst/>
          </a:prstGeom>
        </p:spPr>
        <p:txBody>
          <a:bodyPr wrap="none">
            <a:prstTxWarp prst="textWave1">
              <a:avLst>
                <a:gd name="adj1" fmla="val 12500"/>
                <a:gd name="adj2" fmla="val -4519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আদর্শ</a:t>
            </a: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4114800"/>
            <a:ext cx="8382000" cy="2286000"/>
          </a:xfrm>
          <a:prstGeom prst="rect">
            <a:avLst/>
          </a:prstGeom>
        </p:spPr>
        <p:txBody>
          <a:bodyPr>
            <a:prstTxWarp prst="textPlain">
              <a:avLst>
                <a:gd name="adj" fmla="val 48937"/>
              </a:avLst>
            </a:prstTxWarp>
            <a:spAutoFit/>
          </a:bodyPr>
          <a:lstStyle/>
          <a:p>
            <a:pPr algn="ctr"/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জন্মেছি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বাংলায়,আমি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বাংলায়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কথা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বলি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বাংলার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আলপথ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দিয়ে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হাজার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বছর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চলি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pPr algn="ctr"/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চলি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পলিমাটি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কোমলে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আমার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চলার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চিহ্ন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ফেলে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তেরোশত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নদী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শুধায়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আমাকে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, ‘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কোথা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তুমি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এলে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?’</a:t>
            </a:r>
          </a:p>
          <a:p>
            <a:pPr algn="ctr"/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তো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চর্যাপদের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অক্ষরগুলো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তো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সওদাগরের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ডিঙার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বহর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।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073444" y="324739"/>
            <a:ext cx="5652267" cy="2883569"/>
            <a:chOff x="3073444" y="324739"/>
            <a:chExt cx="5652267" cy="288356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79" t="19180" b="4057"/>
            <a:stretch/>
          </p:blipFill>
          <p:spPr>
            <a:xfrm>
              <a:off x="6177280" y="324740"/>
              <a:ext cx="2548431" cy="2883568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09" r="44782"/>
            <a:stretch/>
          </p:blipFill>
          <p:spPr>
            <a:xfrm>
              <a:off x="4953000" y="324739"/>
              <a:ext cx="1676400" cy="288356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565" b="24565"/>
            <a:stretch/>
          </p:blipFill>
          <p:spPr>
            <a:xfrm>
              <a:off x="3073444" y="324740"/>
              <a:ext cx="1879556" cy="2883568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pic>
      </p:grpSp>
      <p:grpSp>
        <p:nvGrpSpPr>
          <p:cNvPr id="23" name="Group 22"/>
          <p:cNvGrpSpPr/>
          <p:nvPr/>
        </p:nvGrpSpPr>
        <p:grpSpPr>
          <a:xfrm>
            <a:off x="7116" y="-35382"/>
            <a:ext cx="9144000" cy="6893382"/>
            <a:chOff x="7116" y="-35382"/>
            <a:chExt cx="9144000" cy="6893382"/>
          </a:xfrm>
        </p:grpSpPr>
        <p:sp>
          <p:nvSpPr>
            <p:cNvPr id="5" name="Frame 4"/>
            <p:cNvSpPr/>
            <p:nvPr/>
          </p:nvSpPr>
          <p:spPr>
            <a:xfrm>
              <a:off x="7116" y="3657600"/>
              <a:ext cx="9144000" cy="3200400"/>
            </a:xfrm>
            <a:prstGeom prst="frame">
              <a:avLst>
                <a:gd name="adj1" fmla="val 13279"/>
              </a:avLst>
            </a:prstGeom>
            <a:blipFill>
              <a:blip r:embed="rId4"/>
              <a:tile tx="0" ty="0" sx="100000" sy="100000" flip="none" algn="tl"/>
            </a:blip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116" y="-35382"/>
              <a:ext cx="9136884" cy="3692982"/>
              <a:chOff x="7116" y="0"/>
              <a:chExt cx="9136884" cy="28194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902716" y="316832"/>
                <a:ext cx="373884" cy="2227847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ame 21"/>
              <p:cNvSpPr/>
              <p:nvPr/>
            </p:nvSpPr>
            <p:spPr>
              <a:xfrm>
                <a:off x="7116" y="0"/>
                <a:ext cx="9136884" cy="2819400"/>
              </a:xfrm>
              <a:prstGeom prst="frame">
                <a:avLst>
                  <a:gd name="adj1" fmla="val 12956"/>
                </a:avLst>
              </a:prstGeom>
              <a:blipFill>
                <a:blip r:embed="rId5"/>
                <a:tile tx="0" ty="0" sx="100000" sy="100000" flip="none" algn="tl"/>
              </a:blip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683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16831"/>
            <a:ext cx="5724524" cy="339702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grpSp>
        <p:nvGrpSpPr>
          <p:cNvPr id="2" name="Group 1"/>
          <p:cNvGrpSpPr/>
          <p:nvPr/>
        </p:nvGrpSpPr>
        <p:grpSpPr>
          <a:xfrm>
            <a:off x="7116" y="0"/>
            <a:ext cx="9144000" cy="6858000"/>
            <a:chOff x="7116" y="0"/>
            <a:chExt cx="9144000" cy="6858000"/>
          </a:xfrm>
        </p:grpSpPr>
        <p:sp>
          <p:nvSpPr>
            <p:cNvPr id="12" name="Frame 11"/>
            <p:cNvSpPr/>
            <p:nvPr/>
          </p:nvSpPr>
          <p:spPr>
            <a:xfrm>
              <a:off x="7116" y="4114800"/>
              <a:ext cx="9144000" cy="2743200"/>
            </a:xfrm>
            <a:prstGeom prst="frame">
              <a:avLst>
                <a:gd name="adj1" fmla="val 12975"/>
              </a:avLst>
            </a:prstGeom>
            <a:blipFill>
              <a:blip r:embed="rId3"/>
              <a:tile tx="0" ty="0" sx="100000" sy="100000" flip="none" algn="tl"/>
            </a:blip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116" y="0"/>
              <a:ext cx="9136884" cy="4114800"/>
              <a:chOff x="7116" y="0"/>
              <a:chExt cx="9136884" cy="28194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902716" y="217088"/>
                <a:ext cx="373884" cy="2428448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ame 14"/>
              <p:cNvSpPr/>
              <p:nvPr/>
            </p:nvSpPr>
            <p:spPr>
              <a:xfrm>
                <a:off x="7116" y="0"/>
                <a:ext cx="9136884" cy="2819400"/>
              </a:xfrm>
              <a:prstGeom prst="frame">
                <a:avLst>
                  <a:gd name="adj1" fmla="val 8701"/>
                </a:avLst>
              </a:prstGeom>
              <a:blipFill>
                <a:blip r:embed="rId4"/>
                <a:tile tx="0" ty="0" sx="100000" sy="100000" flip="none" algn="tl"/>
              </a:blip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lope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395592" y="437928"/>
            <a:ext cx="2438400" cy="3829272"/>
          </a:xfrm>
          <a:prstGeom prst="rect">
            <a:avLst/>
          </a:prstGeom>
        </p:spPr>
        <p:txBody>
          <a:bodyPr wrap="none">
            <a:prstTxWarp prst="textInflateBottom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শিক্ষার্থীদের</a:t>
            </a: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4495801"/>
            <a:ext cx="8153400" cy="1981200"/>
          </a:xfrm>
          <a:prstGeom prst="rect">
            <a:avLst/>
          </a:prstGeom>
        </p:spPr>
        <p:txBody>
          <a:bodyPr>
            <a:prstTxWarp prst="textWave1">
              <a:avLst>
                <a:gd name="adj1" fmla="val 10574"/>
                <a:gd name="adj2" fmla="val -238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তো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কৈবর্তের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বিদ্রোহী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গ্রাম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তো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পালযুগ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নামে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চিত্রকলার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বাঙালি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পাহাড়পুরের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বৌদ্ধবিহার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বাঙালি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জোড়বাংলার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মন্দির-বেদি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বাঙালি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বরেন্দ্রভূমে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সোনা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মসজিদ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এসেছি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বাঙালি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আউল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–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বাউল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মাটির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দেউল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2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909</Words>
  <Application>Microsoft Office PowerPoint</Application>
  <PresentationFormat>On-screen Show (4:3)</PresentationFormat>
  <Paragraphs>182</Paragraphs>
  <Slides>23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Ahsan</dc:creator>
  <cp:lastModifiedBy>User</cp:lastModifiedBy>
  <cp:revision>119</cp:revision>
  <dcterms:created xsi:type="dcterms:W3CDTF">2006-08-16T00:00:00Z</dcterms:created>
  <dcterms:modified xsi:type="dcterms:W3CDTF">2021-06-02T04:54:01Z</dcterms:modified>
</cp:coreProperties>
</file>