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bn-B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6912" autoAdjust="0"/>
    <p:restoredTop sz="81183" autoAdjust="0"/>
  </p:normalViewPr>
  <p:slideViewPr>
    <p:cSldViewPr>
      <p:cViewPr>
        <p:scale>
          <a:sx n="70" d="100"/>
          <a:sy n="70" d="100"/>
        </p:scale>
        <p:origin x="-115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n-B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9000"/>
            <a:lum/>
          </a:blip>
          <a:srcRect/>
          <a:stretch>
            <a:fillRect l="-35000" r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8D38C-D3EC-44BF-8C11-AB5554091B17}" type="datetimeFigureOut">
              <a:rPr lang="bn-BD" smtClean="0"/>
              <a:pPr/>
              <a:t>29/12/1441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5B89D-C5FD-4C46-B9E2-3615D278E501}" type="slidenum">
              <a:rPr lang="bn-BD" smtClean="0"/>
              <a:pPr/>
              <a:t>‹#›</a:t>
            </a:fld>
            <a:endParaRPr lang="bn-B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n-B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 descr="12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951" r="7951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6" name="TextBox 15"/>
          <p:cNvSpPr txBox="1"/>
          <p:nvPr/>
        </p:nvSpPr>
        <p:spPr>
          <a:xfrm>
            <a:off x="152400" y="381000"/>
            <a:ext cx="8763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ভদ্রঘাট শামছুন</a:t>
            </a:r>
            <a:r>
              <a:rPr lang="en-GB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 </a:t>
            </a:r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মহসীন উচ্চবিদ্যালয়ের সকল শিক্ষার্থী কে অনলাইন ক্লাসে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বিদ্যালয়ের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পক্ষ্য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হতে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সবাই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কে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স্বাগতম জান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/>
                <a:cs typeface="SutonnyOMJ" pitchFamily="2" charset="0"/>
              </a:rPr>
              <a:t>v</a:t>
            </a:r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ই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আমি</a:t>
            </a:r>
            <a:endParaRPr lang="en-US" sz="4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sz="40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মোঃ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জাকারিয়া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হোসন</a:t>
            </a:r>
            <a:endParaRPr lang="bn-BD" sz="6600" dirty="0" smtClean="0"/>
          </a:p>
          <a:p>
            <a:pPr algn="ctr"/>
            <a:endParaRPr lang="bn-BD" sz="40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4800" y="0"/>
            <a:ext cx="8763000" cy="680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বিটবাইট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,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কম্পিউটার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ওয়ার্ড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ও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ধারণ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ক্ষমতা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বিট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বাইনারি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সংখ্যা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পদ্ধতিতে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ব্যবহৃত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অঙ্ক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১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GK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০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kzb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বিটবলে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ইংরেজি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Binary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এবং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নিয়ে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শব্দটি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গঠিত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হয়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৮বিট = ১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বাইট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১০২৪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বাইট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= ১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কিলোবাইট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১০২৪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কিলোবাইট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 = ১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মেগাবাইট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১০২৪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মেগাবাইট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 = ১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গিগাবাইট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১০২৪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গিগাবাইট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 = ১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টেরাবাইট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১০২৪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টেরাবাইট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= ১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এক্সাবাইট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১০২৪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এক্সবাইট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= ১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পেটাবাইট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কম্পিউটার ওয়ার্ড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:</a:t>
            </a:r>
            <a:endParaRPr lang="en-US" sz="28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পরপর সংলগ্ন কতক গুলো বিট বা বাইটের সমষ্টিকে একটি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কম্পিউটার ওয়ার্ড বলে</a:t>
            </a:r>
            <a:r>
              <a:rPr lang="hi-IN" sz="2400" dirty="0" smtClean="0">
                <a:latin typeface="SutonnyOMJ" pitchFamily="2" charset="0"/>
                <a:cs typeface="SutonnyOMJ" pitchFamily="2" charset="0"/>
              </a:rPr>
              <a:t>।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সাধারনত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১৬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৩২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বিটে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১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ওয়ার্ড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ধরা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হয়</a:t>
            </a:r>
            <a:r>
              <a:rPr lang="hi-IN" sz="2400" dirty="0" smtClean="0">
                <a:latin typeface="SutonnyOMJ" pitchFamily="2" charset="0"/>
                <a:cs typeface="SutonnyOMJ" pitchFamily="2" charset="0"/>
              </a:rPr>
              <a:t> ।</a:t>
            </a:r>
            <a:endParaRPr lang="en-US" sz="24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মেমোরির ধারণ ক্ষমতা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29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প্রধান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ROM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RAM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Secondary Memory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</p:txBody>
      </p:sp>
      <p:pic>
        <p:nvPicPr>
          <p:cNvPr id="5" name="Picture 4" descr="RAM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888" y="1524000"/>
            <a:ext cx="2509912" cy="1319213"/>
          </a:xfrm>
          <a:prstGeom prst="rect">
            <a:avLst/>
          </a:prstGeom>
        </p:spPr>
      </p:pic>
      <p:pic>
        <p:nvPicPr>
          <p:cNvPr id="6" name="Picture 5" descr="RAM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172200" y="1524000"/>
            <a:ext cx="2590800" cy="1276350"/>
          </a:xfrm>
          <a:prstGeom prst="rect">
            <a:avLst/>
          </a:prstGeom>
        </p:spPr>
      </p:pic>
      <p:pic>
        <p:nvPicPr>
          <p:cNvPr id="7" name="Picture 6" descr="Sceomdary memo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3352800"/>
            <a:ext cx="57150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151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Ram</a:t>
            </a:r>
            <a:r>
              <a:rPr kumimoji="0" lang="en-US" sz="7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এবং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Rom </a:t>
            </a:r>
            <a:r>
              <a:rPr kumimoji="0" lang="en-US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এর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পার্থক্য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49680"/>
          <a:ext cx="8686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2807"/>
                <a:gridCol w="43839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bn-B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ROM</a:t>
                      </a:r>
                      <a:endParaRPr lang="bn-BD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 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এর পূর্ণরূপ হচ্ছে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Random Access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ROM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এর পূর্ণ রূপ হচ্ছে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 Only Memory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24560"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 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অস্থায়ীভাবে ডেটা সংরক্ষণ এবং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থেকে ডেটা পঠন সম্ভব</a:t>
                      </a:r>
                      <a:endParaRPr lang="bn-BD" sz="20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সাধারণত রমে একবারই স্থায়ী ভাবে ডেটা সংরক্ষণ করা হয় এবং প্রয়োজনে যে কোন সময় সংরক্ষিত ডেটা পঠন সম্ভব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</a:tr>
              <a:tr h="955040"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RAM 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উদ্বায়ী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 (Volatile)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মেমোরি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,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অর্থাৎ বিদ্যুৎ চলাচল বন্ধ হলে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RAM 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রাখা ডেটা মুছে যায়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bn-BD" sz="20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র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‌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ম উদ্বায়ী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 (Volatile)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মেমোরি নয়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, 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অর্থাৎ বিদ্যুৎ সরবরাহ বন্ধ হলেও র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‌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মে সংরক্ষিত ডেটা মুছে যায় না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চলমান প্রোগ্রাম এবং পুনঃ পুনঃ পরিবর্তনশীল ডেটা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RAM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সংরক্ষণ করা হয়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সহজে পরিবর্তনের প্রয়োজন হয় না এমন ডেটা ও প্রোগ্রামরমে সংরক্ষণ করা হয়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অ্যাকসেস সময় তুলনা মূলক ভাবে কম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অ্যাকসেস সময় তুলনা মূলক ভাবে বেশি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RAM 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তৈরি করার সময় এতে কোন ডেটা থাকে না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তৈরি করার সময় এতে প্রয়োজনীয় কিছু ডেটা দেয়া থাকে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তুলনা মূলক ভাবে দাম কম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তুলনা মূলক ভাবে দাম বেশি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 AMIN\Desktop\Pic\IMG_20200818_083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6812" y="1545929"/>
            <a:ext cx="6681788" cy="409287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09800" y="0"/>
            <a:ext cx="428970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 smtClean="0"/>
              <a:t>Home Work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1219200" y="5877580"/>
            <a:ext cx="6840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বিভিন্ন প্রকার</a:t>
            </a:r>
            <a:r>
              <a:rPr lang="en-US" sz="28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800" dirty="0" smtClean="0"/>
              <a:t>Ram  </a:t>
            </a:r>
            <a:r>
              <a:rPr lang="bn-BD" sz="2800" dirty="0" smtClean="0"/>
              <a:t>এবং </a:t>
            </a:r>
            <a:r>
              <a:rPr lang="en-US" sz="2800" dirty="0" smtClean="0"/>
              <a:t>Rom </a:t>
            </a:r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শ্রোণিবিভাগ</a:t>
            </a:r>
            <a:r>
              <a:rPr lang="bn-IN" sz="28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সম্পর্কে</a:t>
            </a:r>
            <a:r>
              <a:rPr lang="en-US" sz="28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জা</a:t>
            </a:r>
            <a:r>
              <a:rPr lang="bn-IN" sz="28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না</a:t>
            </a:r>
            <a:endParaRPr lang="bn-B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3505200"/>
            <a:ext cx="59897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en-US" sz="9600" b="1" dirty="0" smtClean="0">
                <a:ln w="24500" cmpd="dbl">
                  <a:solidFill>
                    <a:srgbClr val="92D05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bn-BD" sz="5400" b="1" dirty="0">
              <a:ln w="24500" cmpd="dbl">
                <a:solidFill>
                  <a:srgbClr val="92D05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bn-IN" sz="6000" dirty="0" smtClean="0">
                <a:latin typeface="SutonnyOMJ"/>
                <a:cs typeface="SutonnyOMJ"/>
              </a:rPr>
              <a:t>বিষয়</a:t>
            </a:r>
            <a:r>
              <a:rPr lang="en-US" sz="6000" dirty="0" smtClean="0">
                <a:latin typeface="SutonnyOMJ"/>
                <a:cs typeface="SutonnyOMJ"/>
              </a:rPr>
              <a:t> </a:t>
            </a:r>
            <a:r>
              <a:rPr lang="bn-IN" sz="6000" dirty="0" smtClean="0">
                <a:latin typeface="SutonnyOMJ"/>
                <a:cs typeface="SutonnyOMJ"/>
              </a:rPr>
              <a:t>:</a:t>
            </a:r>
            <a:r>
              <a:rPr lang="en-US" sz="6000" dirty="0" smtClean="0">
                <a:latin typeface="SutonnyOMJ"/>
                <a:cs typeface="SutonnyOMJ"/>
              </a:rPr>
              <a:t> </a:t>
            </a: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কম্পিউটার ও তথ্যেপ্রযুক্তি</a:t>
            </a:r>
            <a:r>
              <a:rPr kumimoji="0" lang="en-GB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-</a:t>
            </a: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১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এসএসসি ও দাখিল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(</a:t>
            </a:r>
            <a:r>
              <a:rPr kumimoji="0" lang="bn-I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ভোকেশনাল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6000" dirty="0">
              <a:latin typeface="SutonnyOMJ" pitchFamily="2" charset="0"/>
              <a:cs typeface="SutonnyOMJ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SutonnyMJ" pitchFamily="2" charset="0"/>
                <a:cs typeface="SutonnyOMJ" pitchFamily="2" charset="0"/>
              </a:rPr>
              <a:t>Z…</a:t>
            </a:r>
            <a:r>
              <a:rPr lang="bn-IN" sz="3200" dirty="0" smtClean="0">
                <a:latin typeface="SutonnyMJ" pitchFamily="2" charset="0"/>
                <a:cs typeface="SutonnyOMJ" pitchFamily="2" charset="0"/>
              </a:rPr>
              <a:t>তীয় </a:t>
            </a: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অধ্যায় </a:t>
            </a:r>
            <a:endParaRPr lang="en-US" sz="3200" dirty="0" smtClean="0">
              <a:latin typeface="SutonnyOMJ" pitchFamily="2" charset="0"/>
              <a:cs typeface="SutonnyOMJ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BD" sz="6600" dirty="0" smtClean="0">
                <a:latin typeface="SutonnyUniBanglaOMJ" pitchFamily="2" charset="0"/>
                <a:cs typeface="SutonnyUniBanglaOMJ" pitchFamily="2" charset="0"/>
              </a:rPr>
              <a:t>কম্পিউটার মেমোরি</a:t>
            </a:r>
            <a:endParaRPr lang="en-US" sz="6600" b="1" dirty="0" smtClean="0">
              <a:latin typeface="SutonnyUniBanglaOMJ" pitchFamily="2" charset="0"/>
              <a:cs typeface="SutonnyUniBanglaOMJ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732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 </a:t>
            </a:r>
            <a:r>
              <a:rPr kumimoji="0" lang="bn-IN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অধ্যায় পাঠশেষে আমরা নিম্নোক্ত বিষয়গুলো সম্পর্কে জানব</a:t>
            </a:r>
            <a:endParaRPr kumimoji="0" lang="en-US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কম্পিউটার মেমোরি ও এর প্রকার ভেদ</a:t>
            </a:r>
            <a:endParaRPr lang="en-US" sz="3200" b="1" dirty="0" smtClean="0">
              <a:latin typeface="SutonnyOMJ" pitchFamily="2" charset="0"/>
              <a:cs typeface="SutonnyOMJ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ভৌত বৈশিষ্ট্য অনুযায়ী মেমোরির শ্রোনিবিভাগ</a:t>
            </a:r>
            <a:endParaRPr lang="en-US" sz="3200" dirty="0" smtClean="0">
              <a:latin typeface="SutonnyOMJ" pitchFamily="2" charset="0"/>
              <a:cs typeface="SutonnyOMJ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সংযোগ প্রকৃতির উপর ভিত্তি করে মেমোরির শ্রোনিবিভাগ</a:t>
            </a:r>
            <a:endParaRPr lang="en-US" sz="3200" b="1" dirty="0" smtClean="0">
              <a:latin typeface="SutonnyOMJ" pitchFamily="2" charset="0"/>
              <a:cs typeface="SutonnyOMJ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মাইক্রোপ্রসেসরের সাথে সংযোগের উপর ভিত্তি করে মেমোরির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 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শ্রোণিবিভাগ</a:t>
            </a:r>
            <a:endParaRPr lang="en-US" sz="3200" dirty="0" smtClean="0">
              <a:latin typeface="SutonnyOMJ" pitchFamily="2" charset="0"/>
              <a:cs typeface="SutonnyOMJ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প্রধান মেমোরি </a:t>
            </a:r>
            <a:r>
              <a:rPr lang="en-US" sz="3200" dirty="0" smtClean="0">
                <a:latin typeface="SutonnyMJ"/>
                <a:cs typeface="SutonnyOMJ" pitchFamily="2" charset="0"/>
              </a:rPr>
              <a:t>I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সেকেন্ডারি</a:t>
            </a:r>
            <a:r>
              <a:rPr lang="bn-BD" sz="32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মেমোরির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প</a:t>
            </a:r>
            <a:r>
              <a:rPr lang="bn-BD" sz="3200" dirty="0" smtClean="0">
                <a:latin typeface="SutonnyOMJ"/>
                <a:cs typeface="SutonnyOMJ"/>
              </a:rPr>
              <a:t>া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র্থক্য</a:t>
            </a:r>
            <a:endParaRPr lang="en-US" sz="3200" dirty="0" smtClean="0">
              <a:latin typeface="SutonnyOMJ" pitchFamily="2" charset="0"/>
              <a:cs typeface="SutonnyOMJ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বিটবাইট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, 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কম্পিউটার ওয়ার্ড ও মেমোরির ধারণ ক্ষমতা</a:t>
            </a:r>
            <a:endParaRPr lang="en-US" sz="3200" b="1" dirty="0" smtClean="0">
              <a:latin typeface="SutonnyOMJ" pitchFamily="2" charset="0"/>
              <a:cs typeface="SutonnyOMJ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Ram 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এবং 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Rom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এর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পার্থক্য</a:t>
            </a:r>
            <a:endParaRPr lang="en-US" sz="3200" b="1" dirty="0" smtClean="0">
              <a:latin typeface="SutonnyOMJ" pitchFamily="2" charset="0"/>
              <a:cs typeface="SutonnyOMJ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1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566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কম্পিউটার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ও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এর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প্রকার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ভেদ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মানুষের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মতো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কম্পিউটারের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ও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নিজস্ব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স্মৃতিকোষ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/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(Memory)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থাকে</a:t>
            </a:r>
            <a:r>
              <a:rPr kumimoji="0" lang="hi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সাহায্য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করার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জন্য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সাহায্যকারী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স্মৃতি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কোষ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আছে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কম্পিউটারকে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বিভিন্ন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কাজ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সম্পাদনে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সাহায্য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থাকে</a:t>
            </a:r>
            <a:r>
              <a:rPr kumimoji="0" lang="hi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কম্পিউটারের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দুই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ভাগে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ভাগ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যায়</a:t>
            </a:r>
            <a:r>
              <a:rPr kumimoji="0" lang="hi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১.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মূল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স্মৃতি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Main Memory)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২.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সাহায্যকারী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স্মৃতি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Secondary Memory)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762000"/>
            <a:ext cx="8915400" cy="502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মূল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কম্পিউটার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সিস্টেম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ডাটা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ও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ইন্সট্রাকশনের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উপর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বর্তমান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কাজ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করছে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Main Memory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সাময়িক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ভাবে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ধারন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রাখে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অপেক্ষা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কৃত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দ্রত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এবং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সি.পি.ইউ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দ্বারা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এক্রেস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হয়</a:t>
            </a:r>
            <a:r>
              <a:rPr kumimoji="0" lang="hi-I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মূল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দুই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ভাগে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ভাগ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করা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যায়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Read Only Memory (ROM)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Ramdom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Access Memory (RAM)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757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ভৌত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বৈশিষ্ট্য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অনুযায়ী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মেমোরির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শ্রোনিবিভাগ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পরিবর্তন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যোগ্য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ধরনের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সঞ্চিত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তথ্য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মুছেন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তুন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লেখা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যায়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পরিবর্তন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যোগ্য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অপরিবর্তন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যোগ্য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ধরনের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সঞ্চিত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তথ্য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মুছা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যায়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অপরিবর্তনীয়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উদ্বেয়ী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বিদ্যু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ৎ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প্রবাহ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বন্ধ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সঞ্চিত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তথ্য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মুছে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যায়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উদ্বেয়ী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অনুদ্বায়ী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বিদ্যু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ৎ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প্রবাহ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বন্ধ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সঞ্চিত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তথ্য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মুছেযায়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অনুদ্বয়ী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ধ্বাংসাত্মক</a:t>
            </a:r>
            <a:r>
              <a:rPr lang="en-US" sz="28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lang="en-US" sz="28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:</a:t>
            </a:r>
            <a:endParaRPr lang="en-US" sz="2800" b="1" dirty="0" smtClean="0">
              <a:solidFill>
                <a:srgbClr val="4F81BD"/>
              </a:solidFill>
              <a:latin typeface="Cambria" pitchFamily="18" charset="0"/>
              <a:ea typeface="Times New Roman" pitchFamily="18" charset="0"/>
              <a:cs typeface="Vrind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পাঠকরার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পর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পরই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সঞ্চিক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তথ্য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মুছে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যায়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তাকে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ধ্বাংসাত্মক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lang="hi-IN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lang="en-US" sz="2400" dirty="0" smtClean="0"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b="1" dirty="0" smtClean="0">
              <a:solidFill>
                <a:srgbClr val="4F81BD"/>
              </a:solidFill>
              <a:latin typeface="Cambria" pitchFamily="18" charset="0"/>
              <a:ea typeface="Times New Roman" pitchFamily="18" charset="0"/>
              <a:cs typeface="Vrind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অধ্বাংসাত্মক</a:t>
            </a:r>
            <a:r>
              <a:rPr lang="en-US" sz="28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lang="en-US" sz="28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:</a:t>
            </a:r>
            <a:endParaRPr lang="en-US" sz="2800" b="1" dirty="0" smtClean="0">
              <a:solidFill>
                <a:srgbClr val="4F81BD"/>
              </a:solidFill>
              <a:latin typeface="Cambria" pitchFamily="18" charset="0"/>
              <a:ea typeface="Times New Roman" pitchFamily="18" charset="0"/>
              <a:cs typeface="Vrinda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পাঠকরার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পর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পরই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সঞ্চিক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তথ্য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মুছে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যায়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তাকে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অধ্বাংসাত্মক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lang="en-US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lang="hi-IN" sz="2400" dirty="0" smtClean="0"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lang="en-US" sz="2400" dirty="0" smtClean="0"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660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algn="ctr"/>
            <a:r>
              <a:rPr lang="en-US" sz="3000" dirty="0" smtClean="0">
                <a:latin typeface="SutonnyMJ" pitchFamily="2" charset="0"/>
                <a:cs typeface="SutonnyOMJ" pitchFamily="2" charset="0"/>
              </a:rPr>
              <a:t> </a:t>
            </a:r>
            <a:r>
              <a:rPr lang="bn-BD" sz="3000" dirty="0" smtClean="0">
                <a:latin typeface="SutonnyMJ" pitchFamily="2" charset="0"/>
                <a:cs typeface="SutonnyOMJ" pitchFamily="2" charset="0"/>
              </a:rPr>
              <a:t>অ্যাকসেস </a:t>
            </a:r>
            <a:r>
              <a:rPr lang="en-US" sz="3000" dirty="0" err="1" smtClean="0">
                <a:latin typeface="SutonnyMJ" pitchFamily="2" charset="0"/>
                <a:cs typeface="SutonnyOMJ" pitchFamily="2" charset="0"/>
              </a:rPr>
              <a:t>cªK</a:t>
            </a:r>
            <a:r>
              <a:rPr lang="en-US" sz="3000" dirty="0" smtClean="0">
                <a:latin typeface="SutonnyMJ" pitchFamily="2" charset="0"/>
                <a:cs typeface="SutonnyOMJ" pitchFamily="2" charset="0"/>
              </a:rPr>
              <a:t>……</a:t>
            </a:r>
            <a:r>
              <a:rPr lang="en-US" sz="3000" dirty="0" err="1" smtClean="0">
                <a:latin typeface="SutonnyMJ" pitchFamily="2" charset="0"/>
                <a:cs typeface="SutonnyOMJ" pitchFamily="2" charset="0"/>
              </a:rPr>
              <a:t>wZ</a:t>
            </a:r>
            <a:r>
              <a:rPr lang="en-US" sz="3000" dirty="0" smtClean="0">
                <a:latin typeface="SutonnyMJ" pitchFamily="2" charset="0"/>
                <a:cs typeface="SutonnyOMJ" pitchFamily="2" charset="0"/>
              </a:rPr>
              <a:t> </a:t>
            </a:r>
            <a:r>
              <a:rPr lang="bn-BD" sz="3000" dirty="0" smtClean="0">
                <a:latin typeface="SutonnyOMJ" pitchFamily="2" charset="0"/>
                <a:cs typeface="SutonnyOMJ" pitchFamily="2" charset="0"/>
              </a:rPr>
              <a:t>সংযোগ প্রকৃতির উপর ভিত্তি করে মেমোরির শ্রোনিবিভাগ</a:t>
            </a:r>
            <a:endParaRPr lang="en-US" sz="3000" dirty="0" smtClean="0">
              <a:latin typeface="SutonnyOMJ" pitchFamily="2" charset="0"/>
              <a:cs typeface="SutonnyOMJ" pitchFamily="2" charset="0"/>
            </a:endParaRPr>
          </a:p>
          <a:p>
            <a:endParaRPr lang="en-US" sz="20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সিকুয়েস্নিয়াল মেমোরি</a:t>
            </a:r>
            <a:endParaRPr lang="en-US" sz="28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যে মেমোরিতে তথ্য পঠন লিখনের পরপর সংযোগ সৃষ্টি হয় তাকে সিকুয়েস্নিয়াল মেমোরি বলে</a:t>
            </a:r>
            <a:r>
              <a:rPr lang="hi-IN" sz="2400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sz="24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 </a:t>
            </a:r>
          </a:p>
          <a:p>
            <a:r>
              <a:rPr lang="en-US" sz="2800" dirty="0" err="1" smtClean="0">
                <a:latin typeface="SutonnyMJ" pitchFamily="2" charset="0"/>
                <a:cs typeface="SutonnyOMJ" pitchFamily="2" charset="0"/>
              </a:rPr>
              <a:t>i</a:t>
            </a:r>
            <a:r>
              <a:rPr lang="en-US" sz="2800" dirty="0" err="1" smtClean="0">
                <a:latin typeface="SutonnyMJ"/>
                <a:cs typeface="SutonnyOMJ" pitchFamily="2" charset="0"/>
              </a:rPr>
              <a:t>¨</a:t>
            </a:r>
            <a:r>
              <a:rPr lang="en-US" sz="2800" dirty="0" err="1" smtClean="0">
                <a:latin typeface="SutonnyMJ" pitchFamily="2" charset="0"/>
                <a:cs typeface="SutonnyOMJ" pitchFamily="2" charset="0"/>
              </a:rPr>
              <a:t>vÛg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অ্যাকসেস মেমোরি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 </a:t>
            </a:r>
            <a:endParaRPr lang="en-US" sz="28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যে মেমোরিতে তথ্য পঠন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/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লিখনের জন্য সরাসরি সংযোগ সৃষ্টি করা হয় এবং সকল মেমোরির ঠিকানায় অ্যাকসেস সমান তাকে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OMJ" pitchFamily="2" charset="0"/>
              </a:rPr>
              <a:t>i</a:t>
            </a:r>
            <a:r>
              <a:rPr lang="en-US" sz="2400" dirty="0" err="1" smtClean="0">
                <a:latin typeface="SutonnyMJ"/>
                <a:cs typeface="SutonnyOMJ" pitchFamily="2" charset="0"/>
              </a:rPr>
              <a:t>¨</a:t>
            </a:r>
            <a:r>
              <a:rPr lang="en-US" sz="2400" dirty="0" err="1" smtClean="0">
                <a:latin typeface="SutonnyMJ" pitchFamily="2" charset="0"/>
                <a:cs typeface="SutonnyOMJ" pitchFamily="2" charset="0"/>
              </a:rPr>
              <a:t>vÛg</a:t>
            </a:r>
            <a:r>
              <a:rPr lang="en-US" sz="2400" dirty="0" smtClean="0">
                <a:latin typeface="SutonnyMJ" pitchFamily="2" charset="0"/>
                <a:cs typeface="SutonnyOMJ" pitchFamily="2" charset="0"/>
              </a:rPr>
              <a:t>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অ্যাকসেস মেমোরি বলে</a:t>
            </a:r>
            <a:r>
              <a:rPr lang="hi-IN" sz="24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যেমন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RAM</a:t>
            </a:r>
            <a:endParaRPr lang="en-US" sz="24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 </a:t>
            </a:r>
            <a:endParaRPr lang="en-US" sz="11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ডাইরেক্ট অ্যাকসেস মেমোরি</a:t>
            </a:r>
            <a:endParaRPr lang="en-US" sz="28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যে মেমোরিতে তথ্য পঠন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/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লিখনের জন্য সিকুয়েন্স ও সংযোগ উভয়ের ব্যবহার হয় তাকে ডাইরেক্ট অ্যাকসেস মেমোরি বলে</a:t>
            </a:r>
            <a:r>
              <a:rPr lang="hi-IN" sz="24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যেমন ডিস্ক মেমোরি</a:t>
            </a:r>
            <a:endParaRPr lang="en-US" sz="24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 </a:t>
            </a:r>
            <a:endParaRPr lang="en-US" sz="20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সাইক্লিক অ্যাকসেস মেমোরি</a:t>
            </a:r>
            <a:endParaRPr lang="en-US" sz="2800" b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যে মেমোরিতে তথ্য পঠন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/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লিখন করা হয় তাকে সাইক্লিক অ্যাকসেস মেমোরি বলে</a:t>
            </a:r>
            <a:r>
              <a:rPr lang="hi-IN" sz="24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bn-BD" sz="2400" dirty="0" smtClean="0">
                <a:latin typeface="SutonnyOMJ" pitchFamily="2" charset="0"/>
                <a:cs typeface="SutonnyOMJ" pitchFamily="2" charset="0"/>
              </a:rPr>
              <a:t>যেমন চৌম্বক ড্রাম মেমোরি</a:t>
            </a:r>
            <a:endParaRPr lang="en-US" sz="2400" b="1" dirty="0" smtClean="0">
              <a:latin typeface="SutonnyOMJ" pitchFamily="2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014830"/>
            <a:ext cx="9144000" cy="560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মাইক্রোপ্রসেসরের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সাথে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সংযোগের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উপর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ভিত্তি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করে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শ্রোণিবিভাগ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প্রধান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অভ্যন্তরীক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মাইক্রোপ্রসেসরের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সাথে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সরাসরি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সংযুক্ত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প্রধান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অভ্যন্তরীক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প্রক্রিয়াকরনের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প্রোগ্রাম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তথ্যকে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অস্থায়ী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ভাবে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জমা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রাখা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হয়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যেমন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Ram, Rom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সাহায়ক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অনাভ্যন্তরীক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ea typeface="Times New Roman" pitchFamily="18" charset="0"/>
              <a:cs typeface="SutonnyO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মেমরির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সাথে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মাইক্রোপ্রসেসরের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সাথে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সরাসরি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সংযুক্ত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থাকে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না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নির্দিষ্ট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কন্ট্রোলের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মাধ্যমে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সংযোগ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রাক্ষা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হয়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অঅভ্যন্তরীক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আলাদা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আলাদা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ডিভাইস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ড্রাইভারের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সাহায্য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কম্পিউটারের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সাথে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সংযুক্ত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হয়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ব্যবহারকারী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ভবিষ্য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ৎ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প্রয়োজনে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ডাটা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স্থায়ী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ভাবে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ব্যবহার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পারে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সাহায়ক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অনাভ্যন্তরীক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মেমোরি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যেমন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সাধারণ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চৌম্বকটেপ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,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চৌম্বকটেপ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অপটিক্যালটেপ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497295"/>
            <a:ext cx="9144000" cy="102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cªvBgvwi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 I ‡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m‡KwÛ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মেমোরিi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g‡a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¨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OMJ" pitchFamily="2" charset="0"/>
              </a:rPr>
              <a:t>Zyjbv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SutonnyMJ" pitchFamily="2" charset="0"/>
              <a:ea typeface="Times New Roman" pitchFamily="18" charset="0"/>
              <a:cs typeface="Vrind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Vrind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82296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3782">
                <a:tc>
                  <a:txBody>
                    <a:bodyPr/>
                    <a:lstStyle/>
                    <a:p>
                      <a:pPr algn="ctr"/>
                      <a:r>
                        <a:rPr lang="en-US" sz="3000" b="1" kern="120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OMJ" pitchFamily="2" charset="0"/>
                        </a:rPr>
                        <a:t>cªvBgvwi</a:t>
                      </a:r>
                      <a:r>
                        <a:rPr lang="en-US" sz="3000" b="1" kern="120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OMJ" pitchFamily="2" charset="0"/>
                        </a:rPr>
                        <a:t> </a:t>
                      </a:r>
                      <a:r>
                        <a:rPr lang="bn-BD" sz="3000" b="1" kern="120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OMJ" pitchFamily="2" charset="0"/>
                        </a:rPr>
                        <a:t>মেমোরি</a:t>
                      </a:r>
                      <a:r>
                        <a:rPr lang="en-US" sz="3000" b="1" kern="120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OMJ" pitchFamily="2" charset="0"/>
                        </a:rPr>
                        <a:t>i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 </a:t>
                      </a:r>
                      <a:endParaRPr lang="bn-BD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000" b="1" kern="1200" dirty="0" smtClean="0">
                          <a:solidFill>
                            <a:schemeClr val="lt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সেকেন্ডারি</a:t>
                      </a:r>
                      <a:r>
                        <a:rPr lang="en-US" sz="3000" b="1" kern="120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OMJ" pitchFamily="2" charset="0"/>
                        </a:rPr>
                        <a:t>  </a:t>
                      </a:r>
                      <a:r>
                        <a:rPr lang="bn-BD" sz="3000" b="1" kern="120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OMJ" pitchFamily="2" charset="0"/>
                        </a:rPr>
                        <a:t>মেমোরি</a:t>
                      </a:r>
                      <a:r>
                        <a:rPr lang="en-US" sz="3000" b="1" kern="120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OMJ" pitchFamily="2" charset="0"/>
                        </a:rPr>
                        <a:t>i</a:t>
                      </a:r>
                      <a:r>
                        <a:rPr lang="en-US" sz="3000" b="1" kern="1200" dirty="0" smtClean="0">
                          <a:solidFill>
                            <a:schemeClr val="lt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 </a:t>
                      </a:r>
                      <a:endParaRPr lang="bn-BD" sz="3000" dirty="0"/>
                    </a:p>
                  </a:txBody>
                  <a:tcPr/>
                </a:tc>
              </a:tr>
              <a:tr h="791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প্রধান মেমোরির সাথে কেন্দ্রীয় প্রক্রিয়া করণ অংশের সরাসরি সংযোগ থাকে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  <a:p>
                      <a:endParaRPr lang="bn-BD" sz="20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সেকেন্ডারি মেমোরির সাথে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 CPU -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এর সরাসরি সং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‡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যাগ থাকে না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  <a:p>
                      <a:endParaRPr lang="bn-BD" sz="20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প্রক্রিয়া করণ অংশের নির্দেশ সংবলিত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‡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প্রাগ্রাম এবং কম্পিউটারের নিজস্ব নিয়ন্ত্রণের জন্য নির্দেশ মালা প্রধান মেমোরিতে ধারণ করে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কম্পিউটার ব্যবহার করে বিভিন্ন উপাত্তের প্রক্রিয়া করণ ও ব্যবস্থাপনার পর তা সংরক্ষণের জন্য সেকেন্ডারি মেমোরি ব্যবহৃত হয়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</a:tr>
              <a:tr h="503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কেন্দ্রীয় প্রক্রিয়া করণ অংশের সাথে সরা সরি সংযোগ থাকায় সংযোগের সময়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 (Access Time) 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কম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কেন্দ্রীয় প্রক্রিয়াকরণ অংশের সাথে সরাসরি সংযুক্ত না থাকায় এর সং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‡</a:t>
                      </a: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যাগ সময় অপেক্ষা কৃত বেশি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  <a:p>
                      <a:endParaRPr lang="bn-BD" sz="20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  <a:tr h="5037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বিদ্যুৎ  প্রবাহ বন্ধ করলে এক ধরনের প্রধান মেমোরির উপাত্ত মুছে যায় না কিন্তু অপর ধরনের প্রধান মেমোরি এর উপাত্ত মুছে যায়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বিদ্যুৎ প্রবাহ বন্ধ করলে ও এ মেমোরির উপাত্ত মুছে যায়</a:t>
                      </a:r>
                      <a:r>
                        <a:rPr lang="hi-IN" sz="2000" b="0" kern="1200" dirty="0" smtClean="0">
                          <a:solidFill>
                            <a:schemeClr val="dk1"/>
                          </a:solidFill>
                          <a:latin typeface="SutonnyOMJ" pitchFamily="2" charset="0"/>
                          <a:ea typeface="+mn-ea"/>
                          <a:cs typeface="SutonnyOMJ" pitchFamily="2" charset="0"/>
                        </a:rPr>
                        <a:t>।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SutonnyOMJ" pitchFamily="2" charset="0"/>
                        <a:ea typeface="+mn-ea"/>
                        <a:cs typeface="SutonnyOMJ" pitchFamily="2" charset="0"/>
                      </a:endParaRPr>
                    </a:p>
                    <a:p>
                      <a:endParaRPr lang="bn-BD" sz="20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890</Words>
  <Application>Microsoft Office PowerPoint</Application>
  <PresentationFormat>On-screen Show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 AMIN</dc:creator>
  <cp:lastModifiedBy>AL AMIN</cp:lastModifiedBy>
  <cp:revision>82</cp:revision>
  <dcterms:created xsi:type="dcterms:W3CDTF">2020-08-07T23:33:32Z</dcterms:created>
  <dcterms:modified xsi:type="dcterms:W3CDTF">2020-08-18T22:03:44Z</dcterms:modified>
</cp:coreProperties>
</file>