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8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9" r:id="rId7"/>
    <p:sldId id="271" r:id="rId8"/>
    <p:sldId id="262" r:id="rId9"/>
    <p:sldId id="267" r:id="rId10"/>
    <p:sldId id="266" r:id="rId11"/>
    <p:sldId id="272" r:id="rId12"/>
    <p:sldId id="263" r:id="rId13"/>
    <p:sldId id="274" r:id="rId14"/>
    <p:sldId id="273" r:id="rId15"/>
    <p:sldId id="268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59D84-2B2E-462B-B5AA-13ED10716470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61EC6-3BEE-4DD3-9D4E-B940DAF3A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4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61EC6-3BEE-4DD3-9D4E-B940DAF3A3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9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8D03-60C3-4B84-8B64-2BCA3E587E4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73D5-2D43-455F-8DC7-983F273B1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6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8D03-60C3-4B84-8B64-2BCA3E587E4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73D5-2D43-455F-8DC7-983F273B1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5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8D03-60C3-4B84-8B64-2BCA3E587E4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73D5-2D43-455F-8DC7-983F273B1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2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8D03-60C3-4B84-8B64-2BCA3E587E4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73D5-2D43-455F-8DC7-983F273B1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6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8D03-60C3-4B84-8B64-2BCA3E587E4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73D5-2D43-455F-8DC7-983F273B1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6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8D03-60C3-4B84-8B64-2BCA3E587E4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73D5-2D43-455F-8DC7-983F273B1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8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8D03-60C3-4B84-8B64-2BCA3E587E4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73D5-2D43-455F-8DC7-983F273B1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0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8D03-60C3-4B84-8B64-2BCA3E587E4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73D5-2D43-455F-8DC7-983F273B1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7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8D03-60C3-4B84-8B64-2BCA3E587E4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73D5-2D43-455F-8DC7-983F273B1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8D03-60C3-4B84-8B64-2BCA3E587E4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73D5-2D43-455F-8DC7-983F273B1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6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8D03-60C3-4B84-8B64-2BCA3E587E4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73D5-2D43-455F-8DC7-983F273B1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2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E8D03-60C3-4B84-8B64-2BCA3E587E4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773D5-2D43-455F-8DC7-983F273B1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7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3" b="8085"/>
          <a:stretch/>
        </p:blipFill>
        <p:spPr>
          <a:xfrm>
            <a:off x="2987279" y="311514"/>
            <a:ext cx="5438775" cy="11992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66" y="1706884"/>
            <a:ext cx="8243668" cy="46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170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3" t="11338" r="22869" b="57975"/>
          <a:stretch/>
        </p:blipFill>
        <p:spPr>
          <a:xfrm>
            <a:off x="650081" y="3051670"/>
            <a:ext cx="10715625" cy="348404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26" y="570954"/>
            <a:ext cx="3105151" cy="2262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309" y="570954"/>
            <a:ext cx="2986088" cy="2262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305" y="570954"/>
            <a:ext cx="3305176" cy="22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38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61" y="2268255"/>
            <a:ext cx="10602439" cy="4524315"/>
          </a:xfrm>
          <a:prstGeom prst="rect">
            <a:avLst/>
          </a:prstGeom>
          <a:noFill/>
          <a:ln w="76200" cmpd="thickThin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1. What is </a:t>
            </a:r>
            <a:r>
              <a:rPr lang="en-US" sz="3600" dirty="0" err="1"/>
              <a:t>Pahela</a:t>
            </a:r>
            <a:r>
              <a:rPr lang="en-US" sz="3600" dirty="0"/>
              <a:t> </a:t>
            </a:r>
            <a:r>
              <a:rPr lang="en-US" sz="3600" dirty="0" err="1"/>
              <a:t>Baishakh</a:t>
            </a:r>
            <a:r>
              <a:rPr lang="en-US" sz="3600" dirty="0"/>
              <a:t>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Ans. </a:t>
            </a:r>
            <a:r>
              <a:rPr lang="en-US" sz="3600" dirty="0" err="1">
                <a:solidFill>
                  <a:srgbClr val="FF0000"/>
                </a:solidFill>
              </a:rPr>
              <a:t>Pahela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Baishakh</a:t>
            </a:r>
            <a:r>
              <a:rPr lang="en-US" sz="3600" dirty="0">
                <a:solidFill>
                  <a:srgbClr val="FF0000"/>
                </a:solidFill>
              </a:rPr>
              <a:t> is the first day of Bangla  new year.</a:t>
            </a:r>
            <a:r>
              <a:rPr lang="en-US" sz="3600" dirty="0">
                <a:solidFill>
                  <a:srgbClr val="F202B3"/>
                </a:solidFill>
              </a:rPr>
              <a:t>                                                                       </a:t>
            </a:r>
          </a:p>
          <a:p>
            <a:r>
              <a:rPr lang="en-US" sz="3600" dirty="0"/>
              <a:t>2. What kind of food people eat in the </a:t>
            </a:r>
            <a:r>
              <a:rPr lang="en-US" sz="3600" dirty="0" err="1"/>
              <a:t>Pahela</a:t>
            </a:r>
            <a:r>
              <a:rPr lang="en-US" sz="3600" dirty="0"/>
              <a:t>    </a:t>
            </a:r>
            <a:r>
              <a:rPr lang="en-US" sz="3600" dirty="0" err="1"/>
              <a:t>Baishskh</a:t>
            </a:r>
            <a:r>
              <a:rPr lang="en-US" sz="3600" dirty="0"/>
              <a:t>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Ans. Usually, people eat ‘</a:t>
            </a:r>
            <a:r>
              <a:rPr lang="en-US" sz="3600" dirty="0" err="1">
                <a:solidFill>
                  <a:srgbClr val="0070C0"/>
                </a:solidFill>
              </a:rPr>
              <a:t>Panta</a:t>
            </a:r>
            <a:r>
              <a:rPr lang="en-US" sz="3600" dirty="0">
                <a:solidFill>
                  <a:srgbClr val="0070C0"/>
                </a:solidFill>
              </a:rPr>
              <a:t> Bhat’ and ‘</a:t>
            </a:r>
            <a:r>
              <a:rPr lang="en-US" sz="3600" dirty="0" err="1">
                <a:solidFill>
                  <a:srgbClr val="0070C0"/>
                </a:solidFill>
              </a:rPr>
              <a:t>Hilsha</a:t>
            </a:r>
            <a:r>
              <a:rPr lang="en-US" sz="3600" dirty="0">
                <a:solidFill>
                  <a:srgbClr val="0070C0"/>
                </a:solidFill>
              </a:rPr>
              <a:t> Fish’.</a:t>
            </a:r>
          </a:p>
          <a:p>
            <a:r>
              <a:rPr lang="en-US" sz="3600" dirty="0"/>
              <a:t>3. What do people wear in </a:t>
            </a:r>
            <a:r>
              <a:rPr lang="en-US" sz="3600" dirty="0" err="1"/>
              <a:t>Pahela</a:t>
            </a:r>
            <a:r>
              <a:rPr lang="en-US" sz="3600" dirty="0"/>
              <a:t> </a:t>
            </a:r>
            <a:r>
              <a:rPr lang="en-US" sz="3600" dirty="0" err="1"/>
              <a:t>Baishakh</a:t>
            </a:r>
            <a:r>
              <a:rPr lang="en-US" sz="3600" dirty="0"/>
              <a:t>?</a:t>
            </a:r>
          </a:p>
          <a:p>
            <a:r>
              <a:rPr lang="en-US" sz="3600" dirty="0">
                <a:solidFill>
                  <a:srgbClr val="F202B3"/>
                </a:solidFill>
              </a:rPr>
              <a:t>Ans. People wear traditional dresses on </a:t>
            </a:r>
            <a:r>
              <a:rPr lang="en-US" sz="3600" dirty="0" err="1">
                <a:solidFill>
                  <a:srgbClr val="F202B3"/>
                </a:solidFill>
              </a:rPr>
              <a:t>Pahela</a:t>
            </a:r>
            <a:r>
              <a:rPr lang="en-US" sz="3600" dirty="0">
                <a:solidFill>
                  <a:srgbClr val="F202B3"/>
                </a:solidFill>
              </a:rPr>
              <a:t> </a:t>
            </a:r>
            <a:r>
              <a:rPr lang="en-US" sz="3600" dirty="0" err="1">
                <a:solidFill>
                  <a:srgbClr val="F202B3"/>
                </a:solidFill>
              </a:rPr>
              <a:t>Baishakh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Flowchart: Terminator 1"/>
          <p:cNvSpPr/>
          <p:nvPr/>
        </p:nvSpPr>
        <p:spPr>
          <a:xfrm>
            <a:off x="2149837" y="314793"/>
            <a:ext cx="7555044" cy="899410"/>
          </a:xfrm>
          <a:prstGeom prst="flowChartTerminator">
            <a:avLst/>
          </a:prstGeom>
          <a:ln w="762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Answer the following 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71" y="1443796"/>
            <a:ext cx="7147810" cy="82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4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" t="11339" r="22443" b="39289"/>
          <a:stretch/>
        </p:blipFill>
        <p:spPr>
          <a:xfrm>
            <a:off x="900113" y="719912"/>
            <a:ext cx="10401300" cy="574357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8401050" y="1585913"/>
            <a:ext cx="1557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first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15076" y="2128838"/>
            <a:ext cx="1327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only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58338" y="2128838"/>
            <a:ext cx="1442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also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4701" y="3130035"/>
            <a:ext cx="2163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observed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8738" y="3686175"/>
            <a:ext cx="184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festival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15526" y="3686175"/>
            <a:ext cx="1125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00988" y="4186238"/>
            <a:ext cx="178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also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54828" y="4871145"/>
            <a:ext cx="1528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procession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6347" y="4647903"/>
            <a:ext cx="151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traditional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51930" y="5540158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upholding</a:t>
            </a:r>
          </a:p>
        </p:txBody>
      </p:sp>
    </p:spTree>
    <p:extLst>
      <p:ext uri="{BB962C8B-B14F-4D97-AF65-F5344CB8AC3E}">
        <p14:creationId xmlns:p14="http://schemas.microsoft.com/office/powerpoint/2010/main" val="135017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5964" y="4696691"/>
            <a:ext cx="1028007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Discuss in groups What preparations you would need to hold a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Baishakhi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mela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at your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madrasha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and make a list of the activities you want to have during the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mela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3254" y="325068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Group 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6" b="16710"/>
          <a:stretch/>
        </p:blipFill>
        <p:spPr>
          <a:xfrm>
            <a:off x="2645785" y="1246909"/>
            <a:ext cx="6318539" cy="3241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0743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886201" y="357187"/>
            <a:ext cx="3100387" cy="700088"/>
          </a:xfrm>
          <a:prstGeom prst="flowChartTerminator">
            <a:avLst/>
          </a:prstGeom>
          <a:solidFill>
            <a:srgbClr val="00B0F0"/>
          </a:solidFill>
          <a:ln w="5715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5457" y="2521960"/>
            <a:ext cx="9185562" cy="4154984"/>
          </a:xfrm>
          <a:prstGeom prst="rect">
            <a:avLst/>
          </a:prstGeom>
          <a:noFill/>
          <a:ln w="76200" cmpd="thickThin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What is the first day of Bangla new                                      year?</a:t>
            </a:r>
          </a:p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Which organization organize cultural function at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Romna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Batamul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When do people wake up at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Pahela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Baishakh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12" y="1214437"/>
            <a:ext cx="5334000" cy="928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0339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4737" y="0"/>
            <a:ext cx="3114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Home 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8" y="986438"/>
            <a:ext cx="7229475" cy="4128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85901" y="5270366"/>
            <a:ext cx="9086849" cy="1323439"/>
          </a:xfrm>
          <a:prstGeom prst="rect">
            <a:avLst/>
          </a:prstGeom>
          <a:noFill/>
          <a:ln w="76200" cmpd="thickThin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Write a paragraph about ‘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Baishakhi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Mela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’ you ever seen.</a:t>
            </a:r>
          </a:p>
        </p:txBody>
      </p:sp>
    </p:spTree>
    <p:extLst>
      <p:ext uri="{BB962C8B-B14F-4D97-AF65-F5344CB8AC3E}">
        <p14:creationId xmlns:p14="http://schemas.microsoft.com/office/powerpoint/2010/main" val="375466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40" y="328613"/>
            <a:ext cx="10028419" cy="642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0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6434" y="2244131"/>
            <a:ext cx="5943600" cy="2369880"/>
          </a:xfrm>
          <a:prstGeom prst="rect">
            <a:avLst/>
          </a:prstGeom>
          <a:noFill/>
          <a:ln w="28575">
            <a:solidFill>
              <a:srgbClr val="FA06A9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cs typeface="NikoshBAN" panose="02000000000000000000" pitchFamily="2" charset="0"/>
              </a:rPr>
              <a:t>China Akter</a:t>
            </a:r>
          </a:p>
          <a:p>
            <a:r>
              <a:rPr lang="en-US" sz="3600" dirty="0">
                <a:solidFill>
                  <a:srgbClr val="FF0000"/>
                </a:solidFill>
                <a:cs typeface="NikoshBAN" panose="02000000000000000000" pitchFamily="2" charset="0"/>
              </a:rPr>
              <a:t>Assistant Teacher</a:t>
            </a:r>
          </a:p>
          <a:p>
            <a:r>
              <a:rPr lang="en-US" sz="3600" dirty="0" err="1">
                <a:solidFill>
                  <a:srgbClr val="0070C0"/>
                </a:solidFill>
                <a:cs typeface="NikoshBAN" panose="02000000000000000000" pitchFamily="2" charset="0"/>
              </a:rPr>
              <a:t>Sholaprotima</a:t>
            </a:r>
            <a:r>
              <a:rPr lang="en-US" sz="3600" dirty="0">
                <a:solidFill>
                  <a:srgbClr val="0070C0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NikoshBAN" panose="02000000000000000000" pitchFamily="2" charset="0"/>
              </a:rPr>
              <a:t>Dakhil</a:t>
            </a:r>
            <a:r>
              <a:rPr lang="en-US" sz="3600" dirty="0">
                <a:solidFill>
                  <a:srgbClr val="0070C0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cs typeface="NikoshBAN" panose="02000000000000000000" pitchFamily="2" charset="0"/>
              </a:rPr>
              <a:t>Madrasha</a:t>
            </a:r>
            <a:endParaRPr lang="en-US" sz="3600" dirty="0">
              <a:solidFill>
                <a:srgbClr val="0070C0"/>
              </a:solidFill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0070C0"/>
                </a:solidFill>
                <a:cs typeface="NikoshBAN" panose="02000000000000000000" pitchFamily="2" charset="0"/>
              </a:rPr>
              <a:t>Sakhipur</a:t>
            </a:r>
            <a:r>
              <a:rPr lang="en-US" sz="3600" dirty="0">
                <a:solidFill>
                  <a:srgbClr val="0070C0"/>
                </a:solidFill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cs typeface="NikoshBAN" panose="02000000000000000000" pitchFamily="2" charset="0"/>
              </a:rPr>
              <a:t>Tangail</a:t>
            </a:r>
            <a:r>
              <a:rPr lang="en-US" sz="3600" dirty="0">
                <a:solidFill>
                  <a:srgbClr val="0070C0"/>
                </a:solidFill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29100" y="355116"/>
            <a:ext cx="3371850" cy="544998"/>
          </a:xfrm>
          <a:prstGeom prst="rect">
            <a:avLst/>
          </a:prstGeom>
          <a:solidFill>
            <a:srgbClr val="FA06A9"/>
          </a:solidFill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Introducing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543" r="50198" b="58575"/>
          <a:stretch/>
        </p:blipFill>
        <p:spPr>
          <a:xfrm>
            <a:off x="4946434" y="4742597"/>
            <a:ext cx="4282066" cy="1358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Flowchart: Collate 14"/>
          <p:cNvSpPr/>
          <p:nvPr/>
        </p:nvSpPr>
        <p:spPr>
          <a:xfrm>
            <a:off x="4324725" y="2244131"/>
            <a:ext cx="462367" cy="3463802"/>
          </a:xfrm>
          <a:prstGeom prst="flowChartCollat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964172"/>
            <a:ext cx="6400800" cy="1162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8" t="15625" r="31119" b="31218"/>
          <a:stretch/>
        </p:blipFill>
        <p:spPr>
          <a:xfrm>
            <a:off x="1293739" y="2244131"/>
            <a:ext cx="2580698" cy="3410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458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1595" y="4550568"/>
            <a:ext cx="9458325" cy="1938992"/>
          </a:xfrm>
          <a:prstGeom prst="rect">
            <a:avLst/>
          </a:prstGeom>
          <a:noFill/>
          <a:ln w="76200" cmpd="thickThin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What’s the picture about?</a:t>
            </a:r>
          </a:p>
          <a:p>
            <a:r>
              <a:rPr lang="en-US" sz="4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Where do you think the picture was taken?</a:t>
            </a:r>
          </a:p>
          <a:p>
            <a:r>
              <a:rPr lang="en-US" sz="4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What are the people doing?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3871913" y="342900"/>
            <a:ext cx="4357687" cy="600075"/>
          </a:xfrm>
          <a:prstGeom prst="flowChartTerminator">
            <a:avLst/>
          </a:prstGeom>
          <a:ln w="76200" cmpd="thickThin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Look at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497AC4-5DA8-4BB6-B221-64D22C2F3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63" y="1071109"/>
            <a:ext cx="4793381" cy="33207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FEE013-302A-4842-AECF-08DB96975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78" y="1054627"/>
            <a:ext cx="4693920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1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4905" y="138113"/>
            <a:ext cx="3297446" cy="1015663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Heading :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4738" y="6043613"/>
            <a:ext cx="4214813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Unit</a:t>
            </a:r>
            <a:r>
              <a:rPr lang="en-US" sz="3600" dirty="0">
                <a:solidFill>
                  <a:srgbClr val="002060"/>
                </a:solidFill>
              </a:rPr>
              <a:t>: 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Three, lesson: 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3F4CD-E703-45E4-B242-D7FD89BD6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0" y="1259112"/>
            <a:ext cx="865632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2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713" y="1534421"/>
            <a:ext cx="10203658" cy="646331"/>
          </a:xfrm>
          <a:prstGeom prst="rect">
            <a:avLst/>
          </a:prstGeom>
          <a:solidFill>
            <a:srgbClr val="FA06A9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After we have studied this unit, we will be able to :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1440655" y="2362003"/>
            <a:ext cx="9629775" cy="4286250"/>
          </a:xfrm>
          <a:prstGeom prst="horizontalScroll">
            <a:avLst/>
          </a:prstGeom>
          <a:ln w="76200" cmpd="thickThin">
            <a:solidFill>
              <a:srgbClr val="F202B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Talk about events and festivals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Answer to the following questions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Infer meanings from the context.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2521742" y="500062"/>
            <a:ext cx="6715125" cy="853109"/>
          </a:xfrm>
          <a:prstGeom prst="flowChartTerminator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Learning outcome</a:t>
            </a:r>
          </a:p>
        </p:txBody>
      </p:sp>
    </p:spTree>
    <p:extLst>
      <p:ext uri="{BB962C8B-B14F-4D97-AF65-F5344CB8AC3E}">
        <p14:creationId xmlns:p14="http://schemas.microsoft.com/office/powerpoint/2010/main" val="392904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88245" y="1664793"/>
            <a:ext cx="2226392" cy="58477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Traditionally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83878" y="5117422"/>
            <a:ext cx="1259260" cy="58477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Unity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5290" y="3320182"/>
            <a:ext cx="1516435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Identity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72362" y="1587325"/>
            <a:ext cx="4168950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According to tradition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72362" y="3184909"/>
            <a:ext cx="5002742" cy="1077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fact of being who or what a person or thing 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56727" y="5163588"/>
            <a:ext cx="5434012" cy="1077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state of being in agreement or working together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4637" y="111424"/>
            <a:ext cx="4890307" cy="646331"/>
          </a:xfrm>
          <a:prstGeom prst="rect">
            <a:avLst/>
          </a:prstGeom>
          <a:noFill/>
          <a:ln w="57150" cmpd="dbl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Important vocabularies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305E4-5719-4D87-A3CB-E059AD2C4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47" y="912373"/>
            <a:ext cx="3349592" cy="1934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27BEA6-BDD2-48C7-BD63-EFB2E50D9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039" y="2865194"/>
            <a:ext cx="3340608" cy="1865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4F65CE-8965-4B26-B3B6-65CC9321A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09" y="4723139"/>
            <a:ext cx="3291840" cy="196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9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3062" y="999268"/>
            <a:ext cx="152876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Carnival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7362" y="3053668"/>
            <a:ext cx="120015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belief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7363" y="5259683"/>
            <a:ext cx="131445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Caste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3800" y="1043383"/>
            <a:ext cx="28575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A public festival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43762" y="2728913"/>
            <a:ext cx="4057651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A strong feeling that something/ somebody exists or is true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43762" y="5120053"/>
            <a:ext cx="4386263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Any of the four main divisions of Hindu society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5692D6-1526-4061-AEA3-EF13DE720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71" y="398813"/>
            <a:ext cx="3054096" cy="20238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4BAC08-F4A8-4397-96DE-DE322E9D7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71" y="2498277"/>
            <a:ext cx="3022333" cy="20309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7DD297-0C8D-49E6-BC0B-4FF2BD5EA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08" y="4604800"/>
            <a:ext cx="3054096" cy="1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3" t="11087" r="23154" b="56040"/>
          <a:stretch/>
        </p:blipFill>
        <p:spPr>
          <a:xfrm>
            <a:off x="633505" y="3086100"/>
            <a:ext cx="10953658" cy="360045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95AED-0947-4696-BBC2-B627E11D2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87" y="203687"/>
            <a:ext cx="3486912" cy="2712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30F0ED-B0C7-4BEB-B9E3-E9B6E826F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7" y="203687"/>
            <a:ext cx="3388093" cy="27143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FD113E-99B0-420D-9237-7F8E5B721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62" y="171450"/>
            <a:ext cx="308970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65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3" t="41791" r="23154" b="34847"/>
          <a:stretch/>
        </p:blipFill>
        <p:spPr>
          <a:xfrm>
            <a:off x="728662" y="3457575"/>
            <a:ext cx="10815637" cy="3043238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6C5915-5C0E-4C72-8304-C1D953C4A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67" y="357187"/>
            <a:ext cx="3039414" cy="26659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BC674-2CDD-4CD1-B9C1-821A2A618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27" y="394260"/>
            <a:ext cx="2897746" cy="26659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788770-5CBB-40AC-9277-64F47DDE3A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394" y="396235"/>
            <a:ext cx="2877312" cy="266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68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298</Words>
  <Application>Microsoft Office PowerPoint</Application>
  <PresentationFormat>Widescreen</PresentationFormat>
  <Paragraphs>55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SHITAB</cp:lastModifiedBy>
  <cp:revision>111</cp:revision>
  <dcterms:created xsi:type="dcterms:W3CDTF">2020-10-22T09:08:45Z</dcterms:created>
  <dcterms:modified xsi:type="dcterms:W3CDTF">2021-05-31T17:09:55Z</dcterms:modified>
</cp:coreProperties>
</file>