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66" r:id="rId4"/>
    <p:sldId id="267" r:id="rId5"/>
    <p:sldId id="269" r:id="rId6"/>
    <p:sldId id="256" r:id="rId7"/>
    <p:sldId id="257" r:id="rId8"/>
    <p:sldId id="258" r:id="rId9"/>
    <p:sldId id="261" r:id="rId10"/>
    <p:sldId id="260" r:id="rId11"/>
    <p:sldId id="25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8" autoAdjust="0"/>
    <p:restoredTop sz="94660"/>
  </p:normalViewPr>
  <p:slideViewPr>
    <p:cSldViewPr snapToGrid="0">
      <p:cViewPr varScale="1">
        <p:scale>
          <a:sx n="67" d="100"/>
          <a:sy n="67" d="100"/>
        </p:scale>
        <p:origin x="84"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A3DA5D-A9DF-4750-A3DB-A0DE9E21191A}"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9C794-0112-4277-A476-41B33DDB896D}" type="slidenum">
              <a:rPr lang="en-US" smtClean="0"/>
              <a:t>‹#›</a:t>
            </a:fld>
            <a:endParaRPr lang="en-US"/>
          </a:p>
        </p:txBody>
      </p:sp>
    </p:spTree>
    <p:extLst>
      <p:ext uri="{BB962C8B-B14F-4D97-AF65-F5344CB8AC3E}">
        <p14:creationId xmlns:p14="http://schemas.microsoft.com/office/powerpoint/2010/main" val="79815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3DA5D-A9DF-4750-A3DB-A0DE9E21191A}"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9C794-0112-4277-A476-41B33DDB896D}" type="slidenum">
              <a:rPr lang="en-US" smtClean="0"/>
              <a:t>‹#›</a:t>
            </a:fld>
            <a:endParaRPr lang="en-US"/>
          </a:p>
        </p:txBody>
      </p:sp>
    </p:spTree>
    <p:extLst>
      <p:ext uri="{BB962C8B-B14F-4D97-AF65-F5344CB8AC3E}">
        <p14:creationId xmlns:p14="http://schemas.microsoft.com/office/powerpoint/2010/main" val="101859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3DA5D-A9DF-4750-A3DB-A0DE9E21191A}"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9C794-0112-4277-A476-41B33DDB896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38348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3DA5D-A9DF-4750-A3DB-A0DE9E21191A}"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9C794-0112-4277-A476-41B33DDB896D}" type="slidenum">
              <a:rPr lang="en-US" smtClean="0"/>
              <a:t>‹#›</a:t>
            </a:fld>
            <a:endParaRPr lang="en-US"/>
          </a:p>
        </p:txBody>
      </p:sp>
    </p:spTree>
    <p:extLst>
      <p:ext uri="{BB962C8B-B14F-4D97-AF65-F5344CB8AC3E}">
        <p14:creationId xmlns:p14="http://schemas.microsoft.com/office/powerpoint/2010/main" val="3287686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3DA5D-A9DF-4750-A3DB-A0DE9E21191A}"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9C794-0112-4277-A476-41B33DDB896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446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3DA5D-A9DF-4750-A3DB-A0DE9E21191A}"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9C794-0112-4277-A476-41B33DDB896D}" type="slidenum">
              <a:rPr lang="en-US" smtClean="0"/>
              <a:t>‹#›</a:t>
            </a:fld>
            <a:endParaRPr lang="en-US"/>
          </a:p>
        </p:txBody>
      </p:sp>
    </p:spTree>
    <p:extLst>
      <p:ext uri="{BB962C8B-B14F-4D97-AF65-F5344CB8AC3E}">
        <p14:creationId xmlns:p14="http://schemas.microsoft.com/office/powerpoint/2010/main" val="514793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3DA5D-A9DF-4750-A3DB-A0DE9E21191A}"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9C794-0112-4277-A476-41B33DDB896D}" type="slidenum">
              <a:rPr lang="en-US" smtClean="0"/>
              <a:t>‹#›</a:t>
            </a:fld>
            <a:endParaRPr lang="en-US"/>
          </a:p>
        </p:txBody>
      </p:sp>
    </p:spTree>
    <p:extLst>
      <p:ext uri="{BB962C8B-B14F-4D97-AF65-F5344CB8AC3E}">
        <p14:creationId xmlns:p14="http://schemas.microsoft.com/office/powerpoint/2010/main" val="127345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3DA5D-A9DF-4750-A3DB-A0DE9E21191A}"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9C794-0112-4277-A476-41B33DDB896D}" type="slidenum">
              <a:rPr lang="en-US" smtClean="0"/>
              <a:t>‹#›</a:t>
            </a:fld>
            <a:endParaRPr lang="en-US"/>
          </a:p>
        </p:txBody>
      </p:sp>
    </p:spTree>
    <p:extLst>
      <p:ext uri="{BB962C8B-B14F-4D97-AF65-F5344CB8AC3E}">
        <p14:creationId xmlns:p14="http://schemas.microsoft.com/office/powerpoint/2010/main" val="86454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3DA5D-A9DF-4750-A3DB-A0DE9E21191A}"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9C794-0112-4277-A476-41B33DDB896D}" type="slidenum">
              <a:rPr lang="en-US" smtClean="0"/>
              <a:t>‹#›</a:t>
            </a:fld>
            <a:endParaRPr lang="en-US"/>
          </a:p>
        </p:txBody>
      </p:sp>
    </p:spTree>
    <p:extLst>
      <p:ext uri="{BB962C8B-B14F-4D97-AF65-F5344CB8AC3E}">
        <p14:creationId xmlns:p14="http://schemas.microsoft.com/office/powerpoint/2010/main" val="222602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3DA5D-A9DF-4750-A3DB-A0DE9E21191A}"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9C794-0112-4277-A476-41B33DDB896D}" type="slidenum">
              <a:rPr lang="en-US" smtClean="0"/>
              <a:t>‹#›</a:t>
            </a:fld>
            <a:endParaRPr lang="en-US"/>
          </a:p>
        </p:txBody>
      </p:sp>
    </p:spTree>
    <p:extLst>
      <p:ext uri="{BB962C8B-B14F-4D97-AF65-F5344CB8AC3E}">
        <p14:creationId xmlns:p14="http://schemas.microsoft.com/office/powerpoint/2010/main" val="199989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A3DA5D-A9DF-4750-A3DB-A0DE9E21191A}"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9C794-0112-4277-A476-41B33DDB896D}" type="slidenum">
              <a:rPr lang="en-US" smtClean="0"/>
              <a:t>‹#›</a:t>
            </a:fld>
            <a:endParaRPr lang="en-US"/>
          </a:p>
        </p:txBody>
      </p:sp>
    </p:spTree>
    <p:extLst>
      <p:ext uri="{BB962C8B-B14F-4D97-AF65-F5344CB8AC3E}">
        <p14:creationId xmlns:p14="http://schemas.microsoft.com/office/powerpoint/2010/main" val="146335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A3DA5D-A9DF-4750-A3DB-A0DE9E21191A}"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69C794-0112-4277-A476-41B33DDB896D}" type="slidenum">
              <a:rPr lang="en-US" smtClean="0"/>
              <a:t>‹#›</a:t>
            </a:fld>
            <a:endParaRPr lang="en-US"/>
          </a:p>
        </p:txBody>
      </p:sp>
    </p:spTree>
    <p:extLst>
      <p:ext uri="{BB962C8B-B14F-4D97-AF65-F5344CB8AC3E}">
        <p14:creationId xmlns:p14="http://schemas.microsoft.com/office/powerpoint/2010/main" val="493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A3DA5D-A9DF-4750-A3DB-A0DE9E21191A}" type="datetimeFigureOut">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69C794-0112-4277-A476-41B33DDB896D}" type="slidenum">
              <a:rPr lang="en-US" smtClean="0"/>
              <a:t>‹#›</a:t>
            </a:fld>
            <a:endParaRPr lang="en-US"/>
          </a:p>
        </p:txBody>
      </p:sp>
    </p:spTree>
    <p:extLst>
      <p:ext uri="{BB962C8B-B14F-4D97-AF65-F5344CB8AC3E}">
        <p14:creationId xmlns:p14="http://schemas.microsoft.com/office/powerpoint/2010/main" val="77857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3DA5D-A9DF-4750-A3DB-A0DE9E21191A}" type="datetimeFigureOut">
              <a:rPr lang="en-US" smtClean="0"/>
              <a:t>6/1/2021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69C794-0112-4277-A476-41B33DDB896D}" type="slidenum">
              <a:rPr lang="en-US" smtClean="0"/>
              <a:t>‹#›</a:t>
            </a:fld>
            <a:endParaRPr lang="en-US"/>
          </a:p>
        </p:txBody>
      </p:sp>
    </p:spTree>
    <p:extLst>
      <p:ext uri="{BB962C8B-B14F-4D97-AF65-F5344CB8AC3E}">
        <p14:creationId xmlns:p14="http://schemas.microsoft.com/office/powerpoint/2010/main" val="105651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3DA5D-A9DF-4750-A3DB-A0DE9E21191A}"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9C794-0112-4277-A476-41B33DDB896D}" type="slidenum">
              <a:rPr lang="en-US" smtClean="0"/>
              <a:t>‹#›</a:t>
            </a:fld>
            <a:endParaRPr lang="en-US"/>
          </a:p>
        </p:txBody>
      </p:sp>
    </p:spTree>
    <p:extLst>
      <p:ext uri="{BB962C8B-B14F-4D97-AF65-F5344CB8AC3E}">
        <p14:creationId xmlns:p14="http://schemas.microsoft.com/office/powerpoint/2010/main" val="93328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A3DA5D-A9DF-4750-A3DB-A0DE9E21191A}"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9C794-0112-4277-A476-41B33DDB896D}" type="slidenum">
              <a:rPr lang="en-US" smtClean="0"/>
              <a:t>‹#›</a:t>
            </a:fld>
            <a:endParaRPr lang="en-US"/>
          </a:p>
        </p:txBody>
      </p:sp>
    </p:spTree>
    <p:extLst>
      <p:ext uri="{BB962C8B-B14F-4D97-AF65-F5344CB8AC3E}">
        <p14:creationId xmlns:p14="http://schemas.microsoft.com/office/powerpoint/2010/main" val="122821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3DA5D-A9DF-4750-A3DB-A0DE9E21191A}" type="datetimeFigureOut">
              <a:rPr lang="en-US" smtClean="0"/>
              <a:t>6/1/2021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69C794-0112-4277-A476-41B33DDB896D}" type="slidenum">
              <a:rPr lang="en-US" smtClean="0"/>
              <a:t>‹#›</a:t>
            </a:fld>
            <a:endParaRPr lang="en-US"/>
          </a:p>
        </p:txBody>
      </p:sp>
    </p:spTree>
    <p:extLst>
      <p:ext uri="{BB962C8B-B14F-4D97-AF65-F5344CB8AC3E}">
        <p14:creationId xmlns:p14="http://schemas.microsoft.com/office/powerpoint/2010/main" val="625725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2.wdp"/><Relationship Id="rId10" Type="http://schemas.openxmlformats.org/officeDocument/2006/relationships/image" Target="../media/image12.gif"/><Relationship Id="rId4" Type="http://schemas.openxmlformats.org/officeDocument/2006/relationships/image" Target="../media/image20.png"/><Relationship Id="rId9"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gif"/><Relationship Id="rId1" Type="http://schemas.openxmlformats.org/officeDocument/2006/relationships/slideLayout" Target="../slideLayouts/slideLayout7.xml"/><Relationship Id="rId5" Type="http://schemas.openxmlformats.org/officeDocument/2006/relationships/image" Target="../media/image10.jfif"/><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082C9F-01F2-48A9-A5E5-738E252621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7326" y="1895080"/>
            <a:ext cx="3985304" cy="4666951"/>
          </a:xfrm>
          <a:prstGeom prst="rect">
            <a:avLst/>
          </a:prstGeom>
        </p:spPr>
      </p:pic>
      <p:sp>
        <p:nvSpPr>
          <p:cNvPr id="3" name="Title 2"/>
          <p:cNvSpPr>
            <a:spLocks noGrp="1"/>
          </p:cNvSpPr>
          <p:nvPr>
            <p:ph type="title"/>
          </p:nvPr>
        </p:nvSpPr>
        <p:spPr>
          <a:xfrm>
            <a:off x="2937925" y="1145168"/>
            <a:ext cx="6072239" cy="2524082"/>
          </a:xfrm>
        </p:spPr>
        <p:txBody>
          <a:bodyPr>
            <a:noAutofit/>
          </a:bodyPr>
          <a:lstStyle/>
          <a:p>
            <a:r>
              <a:rPr lang="en-US" sz="19900" b="1" dirty="0" err="1">
                <a:solidFill>
                  <a:srgbClr val="FF0000"/>
                </a:solidFill>
                <a:latin typeface="NikoshBAN" panose="02000000000000000000" pitchFamily="2" charset="0"/>
                <a:cs typeface="NikoshBAN" panose="02000000000000000000" pitchFamily="2" charset="0"/>
              </a:rPr>
              <a:t>স্বা</a:t>
            </a:r>
            <a:r>
              <a:rPr lang="en-US" sz="19900" b="1" dirty="0" err="1">
                <a:solidFill>
                  <a:srgbClr val="FFFF00"/>
                </a:solidFill>
                <a:latin typeface="NikoshBAN" panose="02000000000000000000" pitchFamily="2" charset="0"/>
                <a:cs typeface="NikoshBAN" panose="02000000000000000000" pitchFamily="2" charset="0"/>
              </a:rPr>
              <a:t>গ</a:t>
            </a:r>
            <a:r>
              <a:rPr lang="en-US" sz="19900" b="1" dirty="0" err="1">
                <a:solidFill>
                  <a:srgbClr val="0070C0"/>
                </a:solidFill>
                <a:latin typeface="NikoshBAN" panose="02000000000000000000" pitchFamily="2" charset="0"/>
                <a:cs typeface="NikoshBAN" panose="02000000000000000000" pitchFamily="2" charset="0"/>
              </a:rPr>
              <a:t>ত</a:t>
            </a:r>
            <a:r>
              <a:rPr lang="en-US" sz="19900" b="1" dirty="0" err="1">
                <a:solidFill>
                  <a:srgbClr val="000099"/>
                </a:solidFill>
                <a:latin typeface="NikoshBAN" panose="02000000000000000000" pitchFamily="2" charset="0"/>
                <a:cs typeface="NikoshBAN" panose="02000000000000000000" pitchFamily="2" charset="0"/>
              </a:rPr>
              <a:t>ম</a:t>
            </a:r>
            <a:endParaRPr lang="en-US" sz="7200" dirty="0"/>
          </a:p>
        </p:txBody>
      </p:sp>
      <p:pic>
        <p:nvPicPr>
          <p:cNvPr id="4" name="Picture 3">
            <a:extLst>
              <a:ext uri="{FF2B5EF4-FFF2-40B4-BE49-F238E27FC236}">
                <a16:creationId xmlns:a16="http://schemas.microsoft.com/office/drawing/2014/main" id="{6909074A-E1EC-46B8-9AF1-B5F5D11F62BC}"/>
              </a:ext>
            </a:extLst>
          </p:cNvPr>
          <p:cNvPicPr>
            <a:picLocks noChangeAspect="1"/>
          </p:cNvPicPr>
          <p:nvPr/>
        </p:nvPicPr>
        <p:blipFill>
          <a:blip r:embed="rId3"/>
          <a:stretch>
            <a:fillRect/>
          </a:stretch>
        </p:blipFill>
        <p:spPr>
          <a:xfrm>
            <a:off x="-388234" y="1935614"/>
            <a:ext cx="4532531" cy="4532531"/>
          </a:xfrm>
          <a:prstGeom prst="rect">
            <a:avLst/>
          </a:prstGeom>
        </p:spPr>
      </p:pic>
      <p:pic>
        <p:nvPicPr>
          <p:cNvPr id="5" name="Picture 4">
            <a:extLst>
              <a:ext uri="{FF2B5EF4-FFF2-40B4-BE49-F238E27FC236}">
                <a16:creationId xmlns:a16="http://schemas.microsoft.com/office/drawing/2014/main" id="{39D48DFB-7F90-411D-B895-BC0621AEB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22" y="2889939"/>
            <a:ext cx="982994" cy="1078121"/>
          </a:xfrm>
          <a:prstGeom prst="rect">
            <a:avLst/>
          </a:prstGeom>
        </p:spPr>
      </p:pic>
      <p:pic>
        <p:nvPicPr>
          <p:cNvPr id="6" name="Picture 5">
            <a:extLst>
              <a:ext uri="{FF2B5EF4-FFF2-40B4-BE49-F238E27FC236}">
                <a16:creationId xmlns:a16="http://schemas.microsoft.com/office/drawing/2014/main" id="{F00BC8FE-EB66-48A4-BF33-451A66B61D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02885"/>
            <a:ext cx="12192000" cy="1455115"/>
          </a:xfrm>
          <a:prstGeom prst="rect">
            <a:avLst/>
          </a:prstGeom>
        </p:spPr>
      </p:pic>
      <p:pic>
        <p:nvPicPr>
          <p:cNvPr id="8" name="Picture 3" descr="F:\New folder (2)\Animated gif\img8.gif">
            <a:extLst>
              <a:ext uri="{FF2B5EF4-FFF2-40B4-BE49-F238E27FC236}">
                <a16:creationId xmlns:a16="http://schemas.microsoft.com/office/drawing/2014/main" id="{824997A3-1556-468C-8DDD-98905337706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09352" y="1384393"/>
            <a:ext cx="3673278" cy="20456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F:\New folder (2)\Animated gif\img8.gif">
            <a:extLst>
              <a:ext uri="{FF2B5EF4-FFF2-40B4-BE49-F238E27FC236}">
                <a16:creationId xmlns:a16="http://schemas.microsoft.com/office/drawing/2014/main" id="{5A2E5D7B-EA30-4C0D-AC42-3C8D6C3AA3A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80762" y="3463258"/>
            <a:ext cx="3673278" cy="20456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F:\New folder (2)\Animated gif\img8.gif">
            <a:extLst>
              <a:ext uri="{FF2B5EF4-FFF2-40B4-BE49-F238E27FC236}">
                <a16:creationId xmlns:a16="http://schemas.microsoft.com/office/drawing/2014/main" id="{0B89F12B-5CFF-4834-95A7-AD7FFA8F5BE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64302" y="3703509"/>
            <a:ext cx="3673278" cy="20456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New folder (2)\Animated gif\img8.gif">
            <a:extLst>
              <a:ext uri="{FF2B5EF4-FFF2-40B4-BE49-F238E27FC236}">
                <a16:creationId xmlns:a16="http://schemas.microsoft.com/office/drawing/2014/main" id="{992C1880-9134-4DBB-A5FA-1DEE53FBC77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4514" y="638252"/>
            <a:ext cx="3673278" cy="20456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D1F6B5B-25CB-4185-8932-4EF4F2FF50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1262" y="-80753"/>
            <a:ext cx="2536514" cy="1797176"/>
          </a:xfrm>
          <a:prstGeom prst="rect">
            <a:avLst/>
          </a:prstGeom>
        </p:spPr>
      </p:pic>
      <p:pic>
        <p:nvPicPr>
          <p:cNvPr id="13" name="Picture 12">
            <a:extLst>
              <a:ext uri="{FF2B5EF4-FFF2-40B4-BE49-F238E27FC236}">
                <a16:creationId xmlns:a16="http://schemas.microsoft.com/office/drawing/2014/main" id="{D1E99EC6-2CBC-4574-8B7D-2F1327121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88943" y="-157439"/>
            <a:ext cx="2250449" cy="1797176"/>
          </a:xfrm>
          <a:prstGeom prst="rect">
            <a:avLst/>
          </a:prstGeom>
        </p:spPr>
      </p:pic>
    </p:spTree>
    <p:extLst>
      <p:ext uri="{BB962C8B-B14F-4D97-AF65-F5344CB8AC3E}">
        <p14:creationId xmlns:p14="http://schemas.microsoft.com/office/powerpoint/2010/main" val="1192109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22" presetClass="emph" presetSubtype="0" repeatCount="indefinite" fill="hold" grpId="1" nodeType="withEffect">
                                  <p:stCondLst>
                                    <p:cond delay="0"/>
                                  </p:stCondLst>
                                  <p:iterate type="lt">
                                    <p:tmPct val="0"/>
                                  </p:iterate>
                                  <p:childTnLst>
                                    <p:animClr clrSpc="hsl" dir="cw">
                                      <p:cBhvr override="childStyle">
                                        <p:cTn id="12" dur="500" fill="hold"/>
                                        <p:tgtEl>
                                          <p:spTgt spid="3"/>
                                        </p:tgtEl>
                                        <p:attrNameLst>
                                          <p:attrName>style.color</p:attrName>
                                        </p:attrNameLst>
                                      </p:cBhvr>
                                      <p:by>
                                        <p:hsl h="-7200000" s="0" l="0"/>
                                      </p:by>
                                    </p:animClr>
                                    <p:animClr clrSpc="hsl" dir="cw">
                                      <p:cBhvr>
                                        <p:cTn id="13" dur="500" fill="hold"/>
                                        <p:tgtEl>
                                          <p:spTgt spid="3"/>
                                        </p:tgtEl>
                                        <p:attrNameLst>
                                          <p:attrName>fillcolor</p:attrName>
                                        </p:attrNameLst>
                                      </p:cBhvr>
                                      <p:by>
                                        <p:hsl h="-7200000" s="0" l="0"/>
                                      </p:by>
                                    </p:animClr>
                                    <p:animClr clrSpc="hsl" dir="cw">
                                      <p:cBhvr>
                                        <p:cTn id="14" dur="500" fill="hold"/>
                                        <p:tgtEl>
                                          <p:spTgt spid="3"/>
                                        </p:tgtEl>
                                        <p:attrNameLst>
                                          <p:attrName>stroke.color</p:attrName>
                                        </p:attrNameLst>
                                      </p:cBhvr>
                                      <p:by>
                                        <p:hsl h="-7200000" s="0" l="0"/>
                                      </p:by>
                                    </p:animClr>
                                    <p:set>
                                      <p:cBhvr>
                                        <p:cTn id="15"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43CA0-00C2-4791-813C-4458B63927DA}"/>
              </a:ext>
            </a:extLst>
          </p:cNvPr>
          <p:cNvSpPr>
            <a:spLocks noGrp="1"/>
          </p:cNvSpPr>
          <p:nvPr>
            <p:ph type="title"/>
          </p:nvPr>
        </p:nvSpPr>
        <p:spPr/>
        <p:txBody>
          <a:bodyPr>
            <a:normAutofit/>
          </a:bodyPr>
          <a:lstStyle/>
          <a:p>
            <a:pPr algn="ctr"/>
            <a:r>
              <a:rPr lang="bn-IN" sz="6600" dirty="0">
                <a:latin typeface="NikoshBAN" panose="02000000000000000000" pitchFamily="2" charset="0"/>
                <a:cs typeface="NikoshBAN" panose="02000000000000000000" pitchFamily="2" charset="0"/>
              </a:rPr>
              <a:t>একক কাজ </a:t>
            </a:r>
            <a:endParaRPr lang="en-US" sz="66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3B1A6675-6A85-4DAE-8C36-1CD824CCF993}"/>
              </a:ext>
            </a:extLst>
          </p:cNvPr>
          <p:cNvSpPr>
            <a:spLocks noGrp="1"/>
          </p:cNvSpPr>
          <p:nvPr>
            <p:ph idx="1"/>
          </p:nvPr>
        </p:nvSpPr>
        <p:spPr/>
        <p:txBody>
          <a:bodyPr>
            <a:normAutofit/>
          </a:bodyPr>
          <a:lstStyle/>
          <a:p>
            <a:r>
              <a:rPr lang="bn-IN" sz="8000" dirty="0">
                <a:latin typeface="NikoshBAN" panose="02000000000000000000" pitchFamily="2" charset="0"/>
                <a:cs typeface="NikoshBAN" panose="02000000000000000000" pitchFamily="2" charset="0"/>
              </a:rPr>
              <a:t>হজ্জের ফরজ কতটি ও কি কি ? </a:t>
            </a:r>
            <a:endParaRPr lang="en-US" sz="80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454B0492-3F4A-446C-842F-771D146DE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6374" y="1166373"/>
            <a:ext cx="5105915" cy="3761228"/>
          </a:xfrm>
          <a:prstGeom prst="rect">
            <a:avLst/>
          </a:prstGeom>
        </p:spPr>
      </p:pic>
    </p:spTree>
    <p:extLst>
      <p:ext uri="{BB962C8B-B14F-4D97-AF65-F5344CB8AC3E}">
        <p14:creationId xmlns:p14="http://schemas.microsoft.com/office/powerpoint/2010/main" val="41331951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 0 L 0.125 0 C 0.181 0 0.25 0.069 0.25 0.125 L 0.25 0.25 E"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3258-F257-4937-830F-0220F30A5141}"/>
              </a:ext>
            </a:extLst>
          </p:cNvPr>
          <p:cNvSpPr>
            <a:spLocks noGrp="1"/>
          </p:cNvSpPr>
          <p:nvPr>
            <p:ph type="title"/>
          </p:nvPr>
        </p:nvSpPr>
        <p:spPr/>
        <p:txBody>
          <a:bodyPr>
            <a:normAutofit/>
          </a:bodyPr>
          <a:lstStyle/>
          <a:p>
            <a:pPr algn="ctr"/>
            <a:r>
              <a:rPr lang="bn-IN" sz="7200" b="1" dirty="0">
                <a:latin typeface="NikoshBAN" panose="02000000000000000000" pitchFamily="2" charset="0"/>
                <a:cs typeface="NikoshBAN" panose="02000000000000000000" pitchFamily="2" charset="0"/>
              </a:rPr>
              <a:t>বাড়ির কাজ </a:t>
            </a:r>
            <a:endParaRPr lang="en-US" sz="7200" b="1"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1FF75FDB-1D02-48A8-AACB-F92A8D85997D}"/>
              </a:ext>
            </a:extLst>
          </p:cNvPr>
          <p:cNvSpPr>
            <a:spLocks noGrp="1"/>
          </p:cNvSpPr>
          <p:nvPr>
            <p:ph idx="1"/>
          </p:nvPr>
        </p:nvSpPr>
        <p:spPr/>
        <p:txBody>
          <a:bodyPr>
            <a:normAutofit/>
          </a:bodyPr>
          <a:lstStyle/>
          <a:p>
            <a:r>
              <a:rPr lang="bn-IN" sz="8000" dirty="0">
                <a:latin typeface="NikoshBAN" panose="02000000000000000000" pitchFamily="2" charset="0"/>
                <a:cs typeface="NikoshBAN" panose="02000000000000000000" pitchFamily="2" charset="0"/>
              </a:rPr>
              <a:t>হজ্জের গুরুত্ব ফজিলত সম্পর্কে যাহা জান লিখ। </a:t>
            </a:r>
            <a:endParaRPr lang="en-US" sz="8000" dirty="0">
              <a:latin typeface="NikoshBAN" panose="02000000000000000000" pitchFamily="2" charset="0"/>
              <a:cs typeface="NikoshBAN" panose="02000000000000000000" pitchFamily="2" charset="0"/>
            </a:endParaRPr>
          </a:p>
        </p:txBody>
      </p:sp>
      <p:pic>
        <p:nvPicPr>
          <p:cNvPr id="4" name="Content Placeholder 5">
            <a:extLst>
              <a:ext uri="{FF2B5EF4-FFF2-40B4-BE49-F238E27FC236}">
                <a16:creationId xmlns:a16="http://schemas.microsoft.com/office/drawing/2014/main" id="{BCE1A75A-5384-492B-B83A-D34B6B57E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6774" y="2160589"/>
            <a:ext cx="3851461" cy="3466392"/>
          </a:xfrm>
          <a:prstGeom prst="rect">
            <a:avLst/>
          </a:prstGeom>
        </p:spPr>
      </p:pic>
    </p:spTree>
    <p:extLst>
      <p:ext uri="{BB962C8B-B14F-4D97-AF65-F5344CB8AC3E}">
        <p14:creationId xmlns:p14="http://schemas.microsoft.com/office/powerpoint/2010/main" val="33224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456AF4-5DE4-4AF6-AD29-554865E01D3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428559">
            <a:off x="7767633" y="1618980"/>
            <a:ext cx="4571246" cy="4674202"/>
          </a:xfrm>
          <a:prstGeom prst="rect">
            <a:avLst/>
          </a:prstGeom>
        </p:spPr>
      </p:pic>
      <p:pic>
        <p:nvPicPr>
          <p:cNvPr id="9" name="Picture 8">
            <a:extLst>
              <a:ext uri="{FF2B5EF4-FFF2-40B4-BE49-F238E27FC236}">
                <a16:creationId xmlns:a16="http://schemas.microsoft.com/office/drawing/2014/main" id="{943FC9D3-5C98-4280-85ED-8F0B57EF9AE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687575" y="1914745"/>
            <a:ext cx="3276891" cy="4348696"/>
          </a:xfrm>
          <a:prstGeom prst="rect">
            <a:avLst/>
          </a:prstGeom>
        </p:spPr>
      </p:pic>
      <p:pic>
        <p:nvPicPr>
          <p:cNvPr id="13" name="Picture 12">
            <a:extLst>
              <a:ext uri="{FF2B5EF4-FFF2-40B4-BE49-F238E27FC236}">
                <a16:creationId xmlns:a16="http://schemas.microsoft.com/office/drawing/2014/main" id="{B2332EAB-FC57-4FFF-B683-3849D0A8B41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964466" y="2215991"/>
            <a:ext cx="2712446" cy="4688824"/>
          </a:xfrm>
          <a:prstGeom prst="rect">
            <a:avLst/>
          </a:prstGeom>
        </p:spPr>
      </p:pic>
      <p:sp>
        <p:nvSpPr>
          <p:cNvPr id="2" name="Rectangle 1"/>
          <p:cNvSpPr/>
          <p:nvPr/>
        </p:nvSpPr>
        <p:spPr>
          <a:xfrm>
            <a:off x="1342103" y="938779"/>
            <a:ext cx="8981768" cy="4339650"/>
          </a:xfrm>
          <a:prstGeom prst="rect">
            <a:avLst/>
          </a:prstGeom>
          <a:noFill/>
          <a:ln w="57150">
            <a:noFill/>
          </a:ln>
        </p:spPr>
        <p:txBody>
          <a:bodyPr wrap="square" lIns="91440" tIns="45720" rIns="91440" bIns="45720">
            <a:spAutoFit/>
          </a:bodyPr>
          <a:lstStyle/>
          <a:p>
            <a:pPr algn="ctr"/>
            <a:r>
              <a:rPr lang="bn-IN" sz="13800" dirty="0">
                <a:ln w="6600">
                  <a:solidFill>
                    <a:schemeClr val="accent2"/>
                  </a:solidFill>
                  <a:prstDash val="solid"/>
                </a:ln>
                <a:effectLst>
                  <a:outerShdw dist="38100" dir="2700000" algn="tl" rotWithShape="0">
                    <a:schemeClr val="accent2"/>
                  </a:outerShdw>
                </a:effectLst>
              </a:rPr>
              <a:t>আল্লাহ হাফিজ </a:t>
            </a:r>
            <a:endParaRPr lang="en-US" sz="13800" cap="none" spc="0" dirty="0">
              <a:ln w="6600">
                <a:solidFill>
                  <a:schemeClr val="accent2"/>
                </a:solidFill>
                <a:prstDash val="solid"/>
              </a:ln>
              <a:effectLst>
                <a:outerShdw dist="38100" dir="2700000" algn="tl" rotWithShape="0">
                  <a:schemeClr val="accent2"/>
                </a:outerShdw>
              </a:effectLst>
            </a:endParaRPr>
          </a:p>
        </p:txBody>
      </p:sp>
      <p:pic>
        <p:nvPicPr>
          <p:cNvPr id="5" name="Picture 4">
            <a:extLst>
              <a:ext uri="{FF2B5EF4-FFF2-40B4-BE49-F238E27FC236}">
                <a16:creationId xmlns:a16="http://schemas.microsoft.com/office/drawing/2014/main" id="{EEF7426A-EB3F-4478-9E89-B9261BB1DE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642009"/>
            <a:ext cx="12192000" cy="2215991"/>
          </a:xfrm>
          <a:prstGeom prst="rect">
            <a:avLst/>
          </a:prstGeom>
        </p:spPr>
      </p:pic>
      <p:pic>
        <p:nvPicPr>
          <p:cNvPr id="6" name="Picture 5">
            <a:extLst>
              <a:ext uri="{FF2B5EF4-FFF2-40B4-BE49-F238E27FC236}">
                <a16:creationId xmlns:a16="http://schemas.microsoft.com/office/drawing/2014/main" id="{54F4B9C5-7E06-4941-8020-DD306AB996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81431" y="136959"/>
            <a:ext cx="2455476" cy="1909815"/>
          </a:xfrm>
          <a:prstGeom prst="rect">
            <a:avLst/>
          </a:prstGeom>
        </p:spPr>
      </p:pic>
      <p:pic>
        <p:nvPicPr>
          <p:cNvPr id="10" name="Picture 9">
            <a:extLst>
              <a:ext uri="{FF2B5EF4-FFF2-40B4-BE49-F238E27FC236}">
                <a16:creationId xmlns:a16="http://schemas.microsoft.com/office/drawing/2014/main" id="{26B66079-4FBC-4356-813D-0F2A5DB874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7772" y="1600200"/>
            <a:ext cx="2959494" cy="4977786"/>
          </a:xfrm>
          <a:prstGeom prst="rect">
            <a:avLst/>
          </a:prstGeom>
        </p:spPr>
      </p:pic>
    </p:spTree>
    <p:extLst>
      <p:ext uri="{BB962C8B-B14F-4D97-AF65-F5344CB8AC3E}">
        <p14:creationId xmlns:p14="http://schemas.microsoft.com/office/powerpoint/2010/main" val="27306005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par>
                          <p:cTn id="10" fill="hold">
                            <p:stCondLst>
                              <p:cond delay="500"/>
                            </p:stCondLst>
                            <p:childTnLst>
                              <p:par>
                                <p:cTn id="11" presetID="53" presetClass="entr" presetSubtype="52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fltVal val="0.5"/>
                                          </p:val>
                                        </p:tav>
                                        <p:tav tm="100000">
                                          <p:val>
                                            <p:strVal val="#ppt_x"/>
                                          </p:val>
                                        </p:tav>
                                      </p:tavLst>
                                    </p:anim>
                                    <p:anim calcmode="lin" valueType="num">
                                      <p:cBhvr>
                                        <p:cTn id="17"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866B4B-41C5-4983-A4A4-147884089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69111"/>
            <a:ext cx="1784185" cy="3093520"/>
          </a:xfrm>
          <a:prstGeom prst="rect">
            <a:avLst/>
          </a:prstGeom>
        </p:spPr>
      </p:pic>
      <p:pic>
        <p:nvPicPr>
          <p:cNvPr id="5" name="Picture 4">
            <a:extLst>
              <a:ext uri="{FF2B5EF4-FFF2-40B4-BE49-F238E27FC236}">
                <a16:creationId xmlns:a16="http://schemas.microsoft.com/office/drawing/2014/main" id="{F8F22825-B2A5-48E2-89CB-CCBC4B37B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4609" y="3569112"/>
            <a:ext cx="1784185" cy="2970616"/>
          </a:xfrm>
          <a:prstGeom prst="rect">
            <a:avLst/>
          </a:prstGeom>
        </p:spPr>
      </p:pic>
      <p:sp>
        <p:nvSpPr>
          <p:cNvPr id="2" name="TextBox 1"/>
          <p:cNvSpPr txBox="1"/>
          <p:nvPr/>
        </p:nvSpPr>
        <p:spPr>
          <a:xfrm>
            <a:off x="0" y="1755057"/>
            <a:ext cx="7197213" cy="4247317"/>
          </a:xfrm>
          <a:prstGeom prst="rect">
            <a:avLst/>
          </a:prstGeom>
          <a:noFill/>
          <a:ln w="57150">
            <a:noFill/>
          </a:ln>
        </p:spPr>
        <p:txBody>
          <a:bodyPr wrap="square" rtlCol="0">
            <a:spAutoFit/>
          </a:bodyPr>
          <a:lstStyle/>
          <a:p>
            <a:pPr algn="ctr"/>
            <a:r>
              <a:rPr lang="en-US" sz="54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54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54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মুরশিদুর রহমান </a:t>
            </a:r>
            <a:endParaRPr lang="en-US" sz="54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ইবতেদায়ি ক্বারি </a:t>
            </a:r>
            <a:endParaRPr lang="en-US"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খিলবাইছা রাহঃফাযিল মাদরাসা </a:t>
            </a:r>
            <a:endParaRPr lang="en-US"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5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সদর</a:t>
            </a:r>
            <a:r>
              <a:rPr lang="en-US"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লক্ষ্মীপুর </a:t>
            </a:r>
            <a:r>
              <a:rPr lang="en-US"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IN"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 নং ০১৭১০০৮৮০৮১ </a:t>
            </a:r>
            <a:endParaRPr lang="en-US"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4121622" y="328523"/>
            <a:ext cx="3948755" cy="1015663"/>
          </a:xfrm>
          <a:prstGeom prst="rect">
            <a:avLst/>
          </a:prstGeom>
          <a:noFill/>
          <a:ln w="38100">
            <a:noFill/>
          </a:ln>
        </p:spPr>
        <p:txBody>
          <a:bodyPr wrap="square" rtlCol="0">
            <a:prstTxWarp prst="textDeflate">
              <a:avLst/>
            </a:prstTxWarp>
            <a:spAutoFit/>
          </a:bodyPr>
          <a:lstStyle/>
          <a:p>
            <a:pPr algn="ctr"/>
            <a:r>
              <a:rPr lang="en-US" sz="6000" b="1" dirty="0" err="1">
                <a:ln w="10160">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শিক্ষক</a:t>
            </a:r>
            <a:r>
              <a:rPr lang="en-US" sz="6000" b="1" dirty="0">
                <a:ln w="10160">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6000" b="1" dirty="0" err="1">
                <a:ln w="10160">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পরিচিতি</a:t>
            </a:r>
            <a:endParaRPr lang="en-US" sz="6000" b="1" dirty="0">
              <a:ln w="10160">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7C4825F4-B7F4-41D2-924E-470B5623E1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02885"/>
            <a:ext cx="12192000" cy="1455115"/>
          </a:xfrm>
          <a:prstGeom prst="rect">
            <a:avLst/>
          </a:prstGeom>
        </p:spPr>
      </p:pic>
      <p:pic>
        <p:nvPicPr>
          <p:cNvPr id="8" name="Picture 7">
            <a:extLst>
              <a:ext uri="{FF2B5EF4-FFF2-40B4-BE49-F238E27FC236}">
                <a16:creationId xmlns:a16="http://schemas.microsoft.com/office/drawing/2014/main" id="{C17DDF94-DA00-4905-B9A2-22463412C42A}"/>
              </a:ext>
            </a:extLst>
          </p:cNvPr>
          <p:cNvPicPr>
            <a:picLocks noChangeAspect="1"/>
          </p:cNvPicPr>
          <p:nvPr/>
        </p:nvPicPr>
        <p:blipFill rotWithShape="1">
          <a:blip r:embed="rId5">
            <a:extLst>
              <a:ext uri="{28A0092B-C50C-407E-A947-70E740481C1C}">
                <a14:useLocalDpi xmlns:a14="http://schemas.microsoft.com/office/drawing/2010/main" val="0"/>
              </a:ext>
            </a:extLst>
          </a:blip>
          <a:srcRect t="26932"/>
          <a:stretch/>
        </p:blipFill>
        <p:spPr>
          <a:xfrm>
            <a:off x="8375952" y="1955154"/>
            <a:ext cx="3170902" cy="2836764"/>
          </a:xfrm>
          <a:prstGeom prst="rect">
            <a:avLst/>
          </a:prstGeom>
        </p:spPr>
      </p:pic>
    </p:spTree>
    <p:extLst>
      <p:ext uri="{BB962C8B-B14F-4D97-AF65-F5344CB8AC3E}">
        <p14:creationId xmlns:p14="http://schemas.microsoft.com/office/powerpoint/2010/main" val="2629462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heel(1)">
                                      <p:cBhvr>
                                        <p:cTn id="22" dur="2000"/>
                                        <p:tgtEl>
                                          <p:spTgt spid="2">
                                            <p:txEl>
                                              <p:pRg st="2" end="2"/>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heel(1)">
                                      <p:cBhvr>
                                        <p:cTn id="25" dur="2000"/>
                                        <p:tgtEl>
                                          <p:spTgt spid="2">
                                            <p:txEl>
                                              <p:pRg st="3" end="3"/>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heel(1)">
                                      <p:cBhvr>
                                        <p:cTn id="28" dur="2000"/>
                                        <p:tgtEl>
                                          <p:spTgt spid="2">
                                            <p:txEl>
                                              <p:pRg st="4" end="4"/>
                                            </p:txEl>
                                          </p:spTgt>
                                        </p:tgtEl>
                                      </p:cBhvr>
                                    </p:animEffect>
                                  </p:childTnLst>
                                </p:cTn>
                              </p:par>
                            </p:childTnLst>
                          </p:cTn>
                        </p:par>
                        <p:par>
                          <p:cTn id="29" fill="hold">
                            <p:stCondLst>
                              <p:cond delay="2000"/>
                            </p:stCondLst>
                            <p:childTnLst>
                              <p:par>
                                <p:cTn id="30" presetID="8" presetClass="emph" presetSubtype="0" fill="hold" grpId="0" nodeType="afterEffect">
                                  <p:stCondLst>
                                    <p:cond delay="0"/>
                                  </p:stCondLst>
                                  <p:childTnLst>
                                    <p:animRot by="21600000">
                                      <p:cBhvr>
                                        <p:cTn id="31" dur="2000" fill="hold"/>
                                        <p:tgtEl>
                                          <p:spTgt spid="2">
                                            <p:txEl>
                                              <p:pRg st="0" end="0"/>
                                            </p:txEl>
                                          </p:spTgt>
                                        </p:tgtEl>
                                        <p:attrNameLst>
                                          <p:attrName>r</p:attrName>
                                        </p:attrNameLst>
                                      </p:cBhvr>
                                    </p:animRot>
                                  </p:childTnLst>
                                </p:cTn>
                              </p:par>
                              <p:par>
                                <p:cTn id="32" presetID="8" presetClass="emph" presetSubtype="0" fill="hold" grpId="0" nodeType="withEffect">
                                  <p:stCondLst>
                                    <p:cond delay="0"/>
                                  </p:stCondLst>
                                  <p:childTnLst>
                                    <p:animRot by="21600000">
                                      <p:cBhvr>
                                        <p:cTn id="33" dur="2000" fill="hold"/>
                                        <p:tgtEl>
                                          <p:spTgt spid="2">
                                            <p:txEl>
                                              <p:pRg st="1" end="1"/>
                                            </p:txEl>
                                          </p:spTgt>
                                        </p:tgtEl>
                                        <p:attrNameLst>
                                          <p:attrName>r</p:attrName>
                                        </p:attrNameLst>
                                      </p:cBhvr>
                                    </p:animRot>
                                  </p:childTnLst>
                                </p:cTn>
                              </p:par>
                              <p:par>
                                <p:cTn id="34" presetID="8" presetClass="emph" presetSubtype="0" fill="hold" grpId="0" nodeType="withEffect">
                                  <p:stCondLst>
                                    <p:cond delay="0"/>
                                  </p:stCondLst>
                                  <p:childTnLst>
                                    <p:animRot by="21600000">
                                      <p:cBhvr>
                                        <p:cTn id="35" dur="2000" fill="hold"/>
                                        <p:tgtEl>
                                          <p:spTgt spid="2">
                                            <p:txEl>
                                              <p:pRg st="2" end="2"/>
                                            </p:txEl>
                                          </p:spTgt>
                                        </p:tgtEl>
                                        <p:attrNameLst>
                                          <p:attrName>r</p:attrName>
                                        </p:attrNameLst>
                                      </p:cBhvr>
                                    </p:animRot>
                                  </p:childTnLst>
                                </p:cTn>
                              </p:par>
                              <p:par>
                                <p:cTn id="36" presetID="8" presetClass="emph" presetSubtype="0" fill="hold" grpId="0" nodeType="withEffect">
                                  <p:stCondLst>
                                    <p:cond delay="0"/>
                                  </p:stCondLst>
                                  <p:childTnLst>
                                    <p:animRot by="21600000">
                                      <p:cBhvr>
                                        <p:cTn id="37" dur="2000" fill="hold"/>
                                        <p:tgtEl>
                                          <p:spTgt spid="2">
                                            <p:txEl>
                                              <p:pRg st="3" end="3"/>
                                            </p:txEl>
                                          </p:spTgt>
                                        </p:tgtEl>
                                        <p:attrNameLst>
                                          <p:attrName>r</p:attrName>
                                        </p:attrNameLst>
                                      </p:cBhvr>
                                    </p:animRot>
                                  </p:childTnLst>
                                </p:cTn>
                              </p:par>
                              <p:par>
                                <p:cTn id="38" presetID="8" presetClass="emph" presetSubtype="0" fill="hold" grpId="0" nodeType="withEffect">
                                  <p:stCondLst>
                                    <p:cond delay="0"/>
                                  </p:stCondLst>
                                  <p:childTnLst>
                                    <p:animRot by="21600000">
                                      <p:cBhvr>
                                        <p:cTn id="39" dur="2000" fill="hold"/>
                                        <p:tgtEl>
                                          <p:spTgt spid="2">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2C0691-CA74-4D73-9C1F-386EC34B6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4825" y="2949677"/>
            <a:ext cx="2273969" cy="3590051"/>
          </a:xfrm>
          <a:prstGeom prst="rect">
            <a:avLst/>
          </a:prstGeom>
        </p:spPr>
      </p:pic>
      <p:pic>
        <p:nvPicPr>
          <p:cNvPr id="7" name="Picture 6">
            <a:extLst>
              <a:ext uri="{FF2B5EF4-FFF2-40B4-BE49-F238E27FC236}">
                <a16:creationId xmlns:a16="http://schemas.microsoft.com/office/drawing/2014/main" id="{F80E20EB-C945-469E-B9BB-C77C3580F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8452"/>
            <a:ext cx="2286000" cy="3934179"/>
          </a:xfrm>
          <a:prstGeom prst="rect">
            <a:avLst/>
          </a:prstGeom>
        </p:spPr>
      </p:pic>
      <p:sp>
        <p:nvSpPr>
          <p:cNvPr id="2" name="TextBox 1"/>
          <p:cNvSpPr txBox="1"/>
          <p:nvPr/>
        </p:nvSpPr>
        <p:spPr>
          <a:xfrm>
            <a:off x="1504335" y="1772606"/>
            <a:ext cx="5338918" cy="3139321"/>
          </a:xfrm>
          <a:prstGeom prst="rect">
            <a:avLst/>
          </a:prstGeom>
          <a:noFill/>
          <a:ln w="57150">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dirty="0" err="1">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5400" dirty="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5400" dirty="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নবম </a:t>
            </a:r>
            <a:endParaRPr lang="en-US" sz="5400" dirty="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4800"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48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8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কুরআন মাজিদ </a:t>
            </a:r>
            <a:endParaRPr lang="en-US" sz="48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4800"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পাঠশিরোনামঃ</a:t>
            </a:r>
            <a:r>
              <a:rPr lang="en-US" sz="48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8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হজ্জ </a:t>
            </a:r>
            <a:r>
              <a:rPr lang="en-US" sz="48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endParaRPr lang="en-US" sz="4800"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ADCB03C2-3E04-4E23-BD5C-26CBC55F7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2885"/>
            <a:ext cx="12192000" cy="1455115"/>
          </a:xfrm>
          <a:prstGeom prst="rect">
            <a:avLst/>
          </a:prstGeom>
        </p:spPr>
      </p:pic>
      <p:sp>
        <p:nvSpPr>
          <p:cNvPr id="4" name="TextBox 3">
            <a:extLst>
              <a:ext uri="{FF2B5EF4-FFF2-40B4-BE49-F238E27FC236}">
                <a16:creationId xmlns:a16="http://schemas.microsoft.com/office/drawing/2014/main" id="{12A672A5-54FD-4AE1-910E-5B6ABF4E935D}"/>
              </a:ext>
            </a:extLst>
          </p:cNvPr>
          <p:cNvSpPr txBox="1"/>
          <p:nvPr/>
        </p:nvSpPr>
        <p:spPr>
          <a:xfrm>
            <a:off x="4121622" y="328523"/>
            <a:ext cx="3948755" cy="1015663"/>
          </a:xfrm>
          <a:prstGeom prst="rect">
            <a:avLst/>
          </a:prstGeom>
          <a:noFill/>
          <a:ln w="38100">
            <a:noFill/>
          </a:ln>
        </p:spPr>
        <p:txBody>
          <a:bodyPr wrap="square" rtlCol="0">
            <a:prstTxWarp prst="textDeflate">
              <a:avLst/>
            </a:prstTxWarp>
            <a:spAutoFit/>
          </a:bodyPr>
          <a:lstStyle/>
          <a:p>
            <a:pPr algn="ctr"/>
            <a:r>
              <a:rPr lang="en-US" sz="6000" b="1" dirty="0" err="1">
                <a:ln w="10160">
                  <a:solidFill>
                    <a:schemeClr val="accent5"/>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পাঠ</a:t>
            </a:r>
            <a:r>
              <a:rPr lang="en-US" sz="6000" b="1" dirty="0">
                <a:ln w="10160">
                  <a:solidFill>
                    <a:schemeClr val="accent5"/>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6000" b="1" dirty="0" err="1">
                <a:ln w="10160">
                  <a:solidFill>
                    <a:schemeClr val="accent5"/>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পরিচিতি</a:t>
            </a:r>
            <a:endParaRPr lang="en-US" sz="6000" b="1" dirty="0">
              <a:ln w="10160">
                <a:solidFill>
                  <a:schemeClr val="accent5"/>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06D7DC19-2068-452C-AC80-E173F4194D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5657" y="1942639"/>
            <a:ext cx="2914650" cy="3590051"/>
          </a:xfrm>
          <a:prstGeom prst="rect">
            <a:avLst/>
          </a:prstGeom>
        </p:spPr>
      </p:pic>
    </p:spTree>
    <p:extLst>
      <p:ext uri="{BB962C8B-B14F-4D97-AF65-F5344CB8AC3E}">
        <p14:creationId xmlns:p14="http://schemas.microsoft.com/office/powerpoint/2010/main" val="1815432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
                                        <p:tgtEl>
                                          <p:spTgt spid="2">
                                            <p:txEl>
                                              <p:pRg st="0" end="0"/>
                                            </p:txEl>
                                          </p:spTgt>
                                        </p:tgtEl>
                                      </p:cBhvr>
                                    </p:animEffect>
                                    <p:anim calcmode="lin" valueType="num">
                                      <p:cBhvr>
                                        <p:cTn id="13"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5"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2000"/>
                                        <p:tgtEl>
                                          <p:spTgt spid="2">
                                            <p:txEl>
                                              <p:pRg st="1" end="1"/>
                                            </p:txEl>
                                          </p:spTgt>
                                        </p:tgtEl>
                                      </p:cBhvr>
                                    </p:animEffect>
                                    <p:anim calcmode="lin" valueType="num">
                                      <p:cBhvr>
                                        <p:cTn id="20"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
                                            <p:txEl>
                                              <p:pRg st="1" end="1"/>
                                            </p:txEl>
                                          </p:spTgt>
                                        </p:tgtEl>
                                        <p:attrNameLst>
                                          <p:attrName>ppt_h</p:attrName>
                                        </p:attrNameLst>
                                      </p:cBhvr>
                                      <p:tavLst>
                                        <p:tav tm="0">
                                          <p:val>
                                            <p:strVal val="#ppt_h"/>
                                          </p:val>
                                        </p:tav>
                                        <p:tav tm="100000">
                                          <p:val>
                                            <p:strVal val="#ppt_h"/>
                                          </p:val>
                                        </p:tav>
                                      </p:tavLst>
                                    </p:anim>
                                  </p:childTnLst>
                                </p:cTn>
                              </p:par>
                              <p:par>
                                <p:cTn id="22" presetID="16" presetClass="entr" presetSubtype="21"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2020" y="2650260"/>
            <a:ext cx="8783864" cy="3477875"/>
          </a:xfrm>
          <a:prstGeom prst="rect">
            <a:avLst/>
          </a:prstGeom>
          <a:noFill/>
          <a:ln w="38100">
            <a:noFill/>
          </a:ln>
        </p:spPr>
        <p:txBody>
          <a:bodyPr wrap="square" rtlCol="0">
            <a:spAutoFit/>
          </a:bodyPr>
          <a:lstStyle/>
          <a:p>
            <a:pPr algn="ctr"/>
            <a:r>
              <a:rPr lang="bn-IN" sz="4400" b="1" dirty="0">
                <a:solidFill>
                  <a:srgbClr val="000099"/>
                </a:solidFill>
                <a:latin typeface="NikoshBAN" panose="02000000000000000000" pitchFamily="2" charset="0"/>
                <a:cs typeface="NikoshBAN" panose="02000000000000000000" pitchFamily="2" charset="0"/>
              </a:rPr>
              <a:t>১। হজ্জের পরিচয় দিতে পারবে। </a:t>
            </a:r>
          </a:p>
          <a:p>
            <a:pPr algn="ctr"/>
            <a:r>
              <a:rPr lang="bn-IN" sz="4400" b="1" dirty="0">
                <a:solidFill>
                  <a:srgbClr val="000099"/>
                </a:solidFill>
                <a:latin typeface="NikoshBAN" panose="02000000000000000000" pitchFamily="2" charset="0"/>
                <a:cs typeface="NikoshBAN" panose="02000000000000000000" pitchFamily="2" charset="0"/>
              </a:rPr>
              <a:t>২ । </a:t>
            </a:r>
            <a:r>
              <a:rPr lang="en-US" sz="4400" b="1" dirty="0">
                <a:solidFill>
                  <a:srgbClr val="000099"/>
                </a:solidFill>
                <a:latin typeface="NikoshBAN" panose="02000000000000000000" pitchFamily="2" charset="0"/>
                <a:cs typeface="NikoshBAN" panose="02000000000000000000" pitchFamily="2" charset="0"/>
              </a:rPr>
              <a:t> </a:t>
            </a:r>
            <a:r>
              <a:rPr lang="bn-IN" sz="4400" b="1" dirty="0">
                <a:solidFill>
                  <a:srgbClr val="000099"/>
                </a:solidFill>
                <a:latin typeface="NikoshBAN" panose="02000000000000000000" pitchFamily="2" charset="0"/>
                <a:cs typeface="NikoshBAN" panose="02000000000000000000" pitchFamily="2" charset="0"/>
              </a:rPr>
              <a:t>হজ্জের ফরজ ও ওয়াজিব </a:t>
            </a:r>
            <a:r>
              <a:rPr lang="en-US" sz="4400" b="1" dirty="0" err="1">
                <a:solidFill>
                  <a:srgbClr val="000099"/>
                </a:solidFill>
                <a:latin typeface="NikoshBAN" panose="02000000000000000000" pitchFamily="2" charset="0"/>
                <a:cs typeface="NikoshBAN" panose="02000000000000000000" pitchFamily="2" charset="0"/>
              </a:rPr>
              <a:t>বর্ণনা</a:t>
            </a:r>
            <a:r>
              <a:rPr lang="en-US" sz="4400" b="1" dirty="0">
                <a:solidFill>
                  <a:srgbClr val="000099"/>
                </a:solidFill>
                <a:latin typeface="NikoshBAN" panose="02000000000000000000" pitchFamily="2" charset="0"/>
                <a:cs typeface="NikoshBAN" panose="02000000000000000000" pitchFamily="2" charset="0"/>
              </a:rPr>
              <a:t> </a:t>
            </a:r>
            <a:r>
              <a:rPr lang="en-US" sz="4400" b="1" dirty="0" err="1">
                <a:solidFill>
                  <a:srgbClr val="000099"/>
                </a:solidFill>
                <a:latin typeface="NikoshBAN" panose="02000000000000000000" pitchFamily="2" charset="0"/>
                <a:cs typeface="NikoshBAN" panose="02000000000000000000" pitchFamily="2" charset="0"/>
              </a:rPr>
              <a:t>করতে</a:t>
            </a:r>
            <a:r>
              <a:rPr lang="en-US" sz="4400" b="1" dirty="0">
                <a:solidFill>
                  <a:srgbClr val="000099"/>
                </a:solidFill>
                <a:latin typeface="NikoshBAN" panose="02000000000000000000" pitchFamily="2" charset="0"/>
                <a:cs typeface="NikoshBAN" panose="02000000000000000000" pitchFamily="2" charset="0"/>
              </a:rPr>
              <a:t> </a:t>
            </a:r>
            <a:r>
              <a:rPr lang="en-US" sz="4400" b="1" dirty="0" err="1">
                <a:solidFill>
                  <a:srgbClr val="000099"/>
                </a:solidFill>
                <a:latin typeface="NikoshBAN" panose="02000000000000000000" pitchFamily="2" charset="0"/>
                <a:cs typeface="NikoshBAN" panose="02000000000000000000" pitchFamily="2" charset="0"/>
              </a:rPr>
              <a:t>পারবে</a:t>
            </a:r>
            <a:r>
              <a:rPr lang="en-US" sz="4400" b="1" dirty="0">
                <a:solidFill>
                  <a:srgbClr val="000099"/>
                </a:solidFill>
                <a:latin typeface="NikoshBAN" panose="02000000000000000000" pitchFamily="2" charset="0"/>
                <a:cs typeface="NikoshBAN" panose="02000000000000000000" pitchFamily="2" charset="0"/>
              </a:rPr>
              <a:t>।</a:t>
            </a:r>
            <a:endParaRPr lang="bn-IN" sz="4400" b="1" dirty="0">
              <a:solidFill>
                <a:srgbClr val="000099"/>
              </a:solidFill>
              <a:latin typeface="NikoshBAN" panose="02000000000000000000" pitchFamily="2" charset="0"/>
              <a:cs typeface="NikoshBAN" panose="02000000000000000000" pitchFamily="2" charset="0"/>
            </a:endParaRPr>
          </a:p>
          <a:p>
            <a:pPr algn="ctr"/>
            <a:r>
              <a:rPr lang="bn-IN" sz="4400" b="1" dirty="0">
                <a:solidFill>
                  <a:srgbClr val="000099"/>
                </a:solidFill>
                <a:latin typeface="NikoshBAN" panose="02000000000000000000" pitchFamily="2" charset="0"/>
                <a:cs typeface="NikoshBAN" panose="02000000000000000000" pitchFamily="2" charset="0"/>
              </a:rPr>
              <a:t>৩।সুরা বাকারার ১৯৭ ও ১৯৮ নং আয়াতের তিলাওয়াত ও অনুবাদ করতে পারবে। </a:t>
            </a:r>
          </a:p>
          <a:p>
            <a:pPr algn="ctr"/>
            <a:endParaRPr lang="en-US" sz="4400" b="1" dirty="0">
              <a:solidFill>
                <a:srgbClr val="000099"/>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0FB04630-5FB8-48C7-806B-3F9FFC2E7F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02885"/>
            <a:ext cx="12192000" cy="1455115"/>
          </a:xfrm>
          <a:prstGeom prst="rect">
            <a:avLst/>
          </a:prstGeom>
        </p:spPr>
      </p:pic>
      <p:sp>
        <p:nvSpPr>
          <p:cNvPr id="4" name="TextBox 3">
            <a:extLst>
              <a:ext uri="{FF2B5EF4-FFF2-40B4-BE49-F238E27FC236}">
                <a16:creationId xmlns:a16="http://schemas.microsoft.com/office/drawing/2014/main" id="{E54FBC42-E40F-495C-A9A4-EB2342F88C4A}"/>
              </a:ext>
            </a:extLst>
          </p:cNvPr>
          <p:cNvSpPr txBox="1"/>
          <p:nvPr/>
        </p:nvSpPr>
        <p:spPr>
          <a:xfrm>
            <a:off x="962020" y="697233"/>
            <a:ext cx="3948755" cy="1015663"/>
          </a:xfrm>
          <a:prstGeom prst="rect">
            <a:avLst/>
          </a:prstGeom>
          <a:noFill/>
          <a:ln w="38100">
            <a:noFill/>
          </a:ln>
        </p:spPr>
        <p:txBody>
          <a:bodyPr wrap="square" rtlCol="0">
            <a:prstTxWarp prst="textInflate">
              <a:avLst/>
            </a:prstTxWarp>
            <a:spAutoFit/>
          </a:bodyPr>
          <a:lstStyle/>
          <a:p>
            <a:pPr algn="ctr"/>
            <a:r>
              <a:rPr lang="en-US" sz="6000" b="1" dirty="0" err="1">
                <a:ln w="10160">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শিখনফল</a:t>
            </a:r>
            <a:endParaRPr lang="en-US" sz="6000" b="1" dirty="0">
              <a:ln w="10160">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711A57BD-ED7C-4FBB-8C8A-DFAABB4A3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8776" y="697233"/>
            <a:ext cx="1605582" cy="1332039"/>
          </a:xfrm>
          <a:prstGeom prst="rect">
            <a:avLst/>
          </a:prstGeom>
        </p:spPr>
      </p:pic>
      <p:pic>
        <p:nvPicPr>
          <p:cNvPr id="6" name="Picture 5">
            <a:extLst>
              <a:ext uri="{FF2B5EF4-FFF2-40B4-BE49-F238E27FC236}">
                <a16:creationId xmlns:a16="http://schemas.microsoft.com/office/drawing/2014/main" id="{397B37EC-9298-4896-B5EC-5B2B7A1BD0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44" y="3270738"/>
            <a:ext cx="1531178" cy="2575399"/>
          </a:xfrm>
          <a:prstGeom prst="rect">
            <a:avLst/>
          </a:prstGeom>
        </p:spPr>
      </p:pic>
      <p:pic>
        <p:nvPicPr>
          <p:cNvPr id="7" name="Picture 6">
            <a:extLst>
              <a:ext uri="{FF2B5EF4-FFF2-40B4-BE49-F238E27FC236}">
                <a16:creationId xmlns:a16="http://schemas.microsoft.com/office/drawing/2014/main" id="{B32874A0-B28F-4B2A-9BB3-15ABB89B3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1810" y="2294551"/>
            <a:ext cx="2059513" cy="3464043"/>
          </a:xfrm>
          <a:prstGeom prst="rect">
            <a:avLst/>
          </a:prstGeom>
        </p:spPr>
      </p:pic>
    </p:spTree>
    <p:extLst>
      <p:ext uri="{BB962C8B-B14F-4D97-AF65-F5344CB8AC3E}">
        <p14:creationId xmlns:p14="http://schemas.microsoft.com/office/powerpoint/2010/main" val="3784813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circle(in)">
                                      <p:cBhvr>
                                        <p:cTn id="22" dur="2000"/>
                                        <p:tgtEl>
                                          <p:spTgt spid="2">
                                            <p:txEl>
                                              <p:pRg st="0" end="0"/>
                                            </p:txEl>
                                          </p:spTgt>
                                        </p:tgtEl>
                                      </p:cBhvr>
                                    </p:animEffect>
                                  </p:childTnLst>
                                </p:cTn>
                              </p:par>
                              <p:par>
                                <p:cTn id="23" presetID="21" presetClass="emph" presetSubtype="0" repeatCount="indefinite" fill="hold" nodeType="withEffect">
                                  <p:stCondLst>
                                    <p:cond delay="0"/>
                                  </p:stCondLst>
                                  <p:endCondLst>
                                    <p:cond evt="onNext" delay="0">
                                      <p:tgtEl>
                                        <p:sldTgt/>
                                      </p:tgtEl>
                                    </p:cond>
                                  </p:endCondLst>
                                  <p:childTnLst>
                                    <p:animClr clrSpc="hsl" dir="cw">
                                      <p:cBhvr override="childStyle">
                                        <p:cTn id="24" dur="500" fill="hold"/>
                                        <p:tgtEl>
                                          <p:spTgt spid="2">
                                            <p:txEl>
                                              <p:pRg st="1" end="1"/>
                                            </p:txEl>
                                          </p:spTgt>
                                        </p:tgtEl>
                                        <p:attrNameLst>
                                          <p:attrName>style.color</p:attrName>
                                        </p:attrNameLst>
                                      </p:cBhvr>
                                      <p:by>
                                        <p:hsl h="7200000" s="0" l="0"/>
                                      </p:by>
                                    </p:animClr>
                                    <p:animClr clrSpc="hsl" dir="cw">
                                      <p:cBhvr>
                                        <p:cTn id="25" dur="500" fill="hold"/>
                                        <p:tgtEl>
                                          <p:spTgt spid="2">
                                            <p:txEl>
                                              <p:pRg st="1" end="1"/>
                                            </p:txEl>
                                          </p:spTgt>
                                        </p:tgtEl>
                                        <p:attrNameLst>
                                          <p:attrName>fillcolor</p:attrName>
                                        </p:attrNameLst>
                                      </p:cBhvr>
                                      <p:by>
                                        <p:hsl h="7200000" s="0" l="0"/>
                                      </p:by>
                                    </p:animClr>
                                    <p:animClr clrSpc="hsl" dir="cw">
                                      <p:cBhvr>
                                        <p:cTn id="26" dur="500" fill="hold"/>
                                        <p:tgtEl>
                                          <p:spTgt spid="2">
                                            <p:txEl>
                                              <p:pRg st="1" end="1"/>
                                            </p:txEl>
                                          </p:spTgt>
                                        </p:tgtEl>
                                        <p:attrNameLst>
                                          <p:attrName>stroke.color</p:attrName>
                                        </p:attrNameLst>
                                      </p:cBhvr>
                                      <p:by>
                                        <p:hsl h="7200000" s="0" l="0"/>
                                      </p:by>
                                    </p:animClr>
                                    <p:set>
                                      <p:cBhvr>
                                        <p:cTn id="27" dur="500" fill="hold"/>
                                        <p:tgtEl>
                                          <p:spTgt spid="2">
                                            <p:txEl>
                                              <p:pRg st="1" end="1"/>
                                            </p:txEl>
                                          </p:spTgt>
                                        </p:tgtEl>
                                        <p:attrNameLst>
                                          <p:attrName>fill.type</p:attrName>
                                        </p:attrNameLst>
                                      </p:cBhvr>
                                      <p:to>
                                        <p:strVal val="solid"/>
                                      </p:to>
                                    </p:set>
                                  </p:childTnLst>
                                </p:cTn>
                              </p:par>
                              <p:par>
                                <p:cTn id="28" presetID="21" presetClass="emph" presetSubtype="0" repeatCount="indefinite" fill="hold" nodeType="withEffect">
                                  <p:stCondLst>
                                    <p:cond delay="0"/>
                                  </p:stCondLst>
                                  <p:endCondLst>
                                    <p:cond evt="onNext" delay="0">
                                      <p:tgtEl>
                                        <p:sldTgt/>
                                      </p:tgtEl>
                                    </p:cond>
                                  </p:endCondLst>
                                  <p:childTnLst>
                                    <p:animClr clrSpc="hsl" dir="cw">
                                      <p:cBhvr override="childStyle">
                                        <p:cTn id="29" dur="500" fill="hold"/>
                                        <p:tgtEl>
                                          <p:spTgt spid="2">
                                            <p:txEl>
                                              <p:pRg st="2" end="2"/>
                                            </p:txEl>
                                          </p:spTgt>
                                        </p:tgtEl>
                                        <p:attrNameLst>
                                          <p:attrName>style.color</p:attrName>
                                        </p:attrNameLst>
                                      </p:cBhvr>
                                      <p:by>
                                        <p:hsl h="7200000" s="0" l="0"/>
                                      </p:by>
                                    </p:animClr>
                                    <p:animClr clrSpc="hsl" dir="cw">
                                      <p:cBhvr>
                                        <p:cTn id="30" dur="500" fill="hold"/>
                                        <p:tgtEl>
                                          <p:spTgt spid="2">
                                            <p:txEl>
                                              <p:pRg st="2" end="2"/>
                                            </p:txEl>
                                          </p:spTgt>
                                        </p:tgtEl>
                                        <p:attrNameLst>
                                          <p:attrName>fillcolor</p:attrName>
                                        </p:attrNameLst>
                                      </p:cBhvr>
                                      <p:by>
                                        <p:hsl h="7200000" s="0" l="0"/>
                                      </p:by>
                                    </p:animClr>
                                    <p:animClr clrSpc="hsl" dir="cw">
                                      <p:cBhvr>
                                        <p:cTn id="31" dur="500" fill="hold"/>
                                        <p:tgtEl>
                                          <p:spTgt spid="2">
                                            <p:txEl>
                                              <p:pRg st="2" end="2"/>
                                            </p:txEl>
                                          </p:spTgt>
                                        </p:tgtEl>
                                        <p:attrNameLst>
                                          <p:attrName>stroke.color</p:attrName>
                                        </p:attrNameLst>
                                      </p:cBhvr>
                                      <p:by>
                                        <p:hsl h="7200000" s="0" l="0"/>
                                      </p:by>
                                    </p:animClr>
                                    <p:set>
                                      <p:cBhvr>
                                        <p:cTn id="32" dur="500" fill="hold"/>
                                        <p:tgtEl>
                                          <p:spTgt spid="2">
                                            <p:txEl>
                                              <p:pRg st="2" end="2"/>
                                            </p:txEl>
                                          </p:spTgt>
                                        </p:tgtEl>
                                        <p:attrNameLst>
                                          <p:attrName>fill.type</p:attrName>
                                        </p:attrNameLst>
                                      </p:cBhvr>
                                      <p:to>
                                        <p:strVal val="solid"/>
                                      </p:to>
                                    </p:set>
                                  </p:childTnLst>
                                </p:cTn>
                              </p:par>
                              <p:par>
                                <p:cTn id="33" presetID="21" presetClass="emph" presetSubtype="0" repeatCount="indefinite" fill="hold" nodeType="withEffect">
                                  <p:stCondLst>
                                    <p:cond delay="0"/>
                                  </p:stCondLst>
                                  <p:endCondLst>
                                    <p:cond evt="onNext" delay="0">
                                      <p:tgtEl>
                                        <p:sldTgt/>
                                      </p:tgtEl>
                                    </p:cond>
                                  </p:endCondLst>
                                  <p:childTnLst>
                                    <p:animClr clrSpc="hsl" dir="cw">
                                      <p:cBhvr override="childStyle">
                                        <p:cTn id="34" dur="500" fill="hold"/>
                                        <p:tgtEl>
                                          <p:spTgt spid="2">
                                            <p:txEl>
                                              <p:pRg st="0" end="0"/>
                                            </p:txEl>
                                          </p:spTgt>
                                        </p:tgtEl>
                                        <p:attrNameLst>
                                          <p:attrName>style.color</p:attrName>
                                        </p:attrNameLst>
                                      </p:cBhvr>
                                      <p:by>
                                        <p:hsl h="7200000" s="0" l="0"/>
                                      </p:by>
                                    </p:animClr>
                                    <p:animClr clrSpc="hsl" dir="cw">
                                      <p:cBhvr>
                                        <p:cTn id="35" dur="500" fill="hold"/>
                                        <p:tgtEl>
                                          <p:spTgt spid="2">
                                            <p:txEl>
                                              <p:pRg st="0" end="0"/>
                                            </p:txEl>
                                          </p:spTgt>
                                        </p:tgtEl>
                                        <p:attrNameLst>
                                          <p:attrName>fillcolor</p:attrName>
                                        </p:attrNameLst>
                                      </p:cBhvr>
                                      <p:by>
                                        <p:hsl h="7200000" s="0" l="0"/>
                                      </p:by>
                                    </p:animClr>
                                    <p:animClr clrSpc="hsl" dir="cw">
                                      <p:cBhvr>
                                        <p:cTn id="36" dur="500" fill="hold"/>
                                        <p:tgtEl>
                                          <p:spTgt spid="2">
                                            <p:txEl>
                                              <p:pRg st="0" end="0"/>
                                            </p:txEl>
                                          </p:spTgt>
                                        </p:tgtEl>
                                        <p:attrNameLst>
                                          <p:attrName>stroke.color</p:attrName>
                                        </p:attrNameLst>
                                      </p:cBhvr>
                                      <p:by>
                                        <p:hsl h="7200000" s="0" l="0"/>
                                      </p:by>
                                    </p:animClr>
                                    <p:set>
                                      <p:cBhvr>
                                        <p:cTn id="37" dur="500" fill="hold"/>
                                        <p:tgtEl>
                                          <p:spTgt spid="2">
                                            <p:txEl>
                                              <p:pRg st="0" end="0"/>
                                            </p:txEl>
                                          </p:spTgt>
                                        </p:tgtEl>
                                        <p:attrNameLst>
                                          <p:attrName>fill.type</p:attrName>
                                        </p:attrNameLst>
                                      </p:cBhvr>
                                      <p:to>
                                        <p:strVal val="solid"/>
                                      </p:to>
                                    </p:set>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anim calcmode="lin" valueType="num">
                                      <p:cBhvr>
                                        <p:cTn id="44" dur="500" fill="hold"/>
                                        <p:tgtEl>
                                          <p:spTgt spid="6"/>
                                        </p:tgtEl>
                                        <p:attrNameLst>
                                          <p:attrName>ppt_x</p:attrName>
                                        </p:attrNameLst>
                                      </p:cBhvr>
                                      <p:tavLst>
                                        <p:tav tm="0">
                                          <p:val>
                                            <p:fltVal val="0.5"/>
                                          </p:val>
                                        </p:tav>
                                        <p:tav tm="100000">
                                          <p:val>
                                            <p:strVal val="#ppt_x"/>
                                          </p:val>
                                        </p:tav>
                                      </p:tavLst>
                                    </p:anim>
                                    <p:anim calcmode="lin" valueType="num">
                                      <p:cBhvr>
                                        <p:cTn id="45" dur="500" fill="hold"/>
                                        <p:tgtEl>
                                          <p:spTgt spid="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anim calcmode="lin" valueType="num">
                                      <p:cBhvr>
                                        <p:cTn id="52" dur="500" fill="hold"/>
                                        <p:tgtEl>
                                          <p:spTgt spid="7"/>
                                        </p:tgtEl>
                                        <p:attrNameLst>
                                          <p:attrName>ppt_x</p:attrName>
                                        </p:attrNameLst>
                                      </p:cBhvr>
                                      <p:tavLst>
                                        <p:tav tm="0">
                                          <p:val>
                                            <p:fltVal val="0.5"/>
                                          </p:val>
                                        </p:tav>
                                        <p:tav tm="100000">
                                          <p:val>
                                            <p:strVal val="#ppt_x"/>
                                          </p:val>
                                        </p:tav>
                                      </p:tavLst>
                                    </p:anim>
                                    <p:anim calcmode="lin" valueType="num">
                                      <p:cBhvr>
                                        <p:cTn id="53"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1524000" y="5638800"/>
            <a:ext cx="9144000" cy="1219200"/>
          </a:xfrm>
          <a:prstGeom prst="rect">
            <a:avLst/>
          </a:prstGeom>
          <a:noFill/>
          <a:ln w="9525">
            <a:noFill/>
            <a:miter lim="800000"/>
            <a:headEnd/>
            <a:tailEnd/>
          </a:ln>
          <a:effectLst/>
        </p:spPr>
      </p:pic>
      <p:sp>
        <p:nvSpPr>
          <p:cNvPr id="4" name="Rounded Rectangle 3"/>
          <p:cNvSpPr/>
          <p:nvPr/>
        </p:nvSpPr>
        <p:spPr>
          <a:xfrm>
            <a:off x="1828800" y="381000"/>
            <a:ext cx="8382000" cy="762000"/>
          </a:xfrm>
          <a:prstGeom prst="roundRect">
            <a:avLst>
              <a:gd name="adj" fmla="val 4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ছবিতে</a:t>
            </a:r>
            <a:r>
              <a:rPr lang="en-US" sz="3200" dirty="0"/>
              <a:t> </a:t>
            </a:r>
            <a:r>
              <a:rPr lang="en-US" sz="3200" dirty="0" err="1"/>
              <a:t>কে</a:t>
            </a:r>
            <a:r>
              <a:rPr lang="en-US" sz="3200" dirty="0"/>
              <a:t> </a:t>
            </a:r>
            <a:r>
              <a:rPr lang="en-US" sz="3200" dirty="0" err="1"/>
              <a:t>কী</a:t>
            </a:r>
            <a:r>
              <a:rPr lang="en-US" sz="3200" dirty="0"/>
              <a:t> </a:t>
            </a:r>
            <a:r>
              <a:rPr lang="en-US" sz="3200" dirty="0" err="1"/>
              <a:t>করছে</a:t>
            </a:r>
            <a:r>
              <a:rPr lang="en-US" sz="3200" dirty="0"/>
              <a:t> </a:t>
            </a:r>
            <a:r>
              <a:rPr lang="en-US" sz="3200" dirty="0" err="1"/>
              <a:t>একটু</a:t>
            </a:r>
            <a:r>
              <a:rPr lang="en-US" sz="3200" dirty="0"/>
              <a:t> </a:t>
            </a:r>
            <a:r>
              <a:rPr lang="en-US" sz="3200" dirty="0" err="1"/>
              <a:t>চিন্তা</a:t>
            </a:r>
            <a:r>
              <a:rPr lang="en-US" sz="3200" dirty="0"/>
              <a:t> </a:t>
            </a:r>
            <a:r>
              <a:rPr lang="en-US" sz="3200" dirty="0" err="1"/>
              <a:t>করে</a:t>
            </a:r>
            <a:r>
              <a:rPr lang="en-US" sz="3200" dirty="0"/>
              <a:t> </a:t>
            </a:r>
            <a:r>
              <a:rPr lang="en-US" sz="3200" dirty="0" err="1"/>
              <a:t>বল</a:t>
            </a:r>
            <a:r>
              <a:rPr lang="en-US" sz="3200" dirty="0"/>
              <a:t>?</a:t>
            </a:r>
          </a:p>
        </p:txBody>
      </p:sp>
      <p:pic>
        <p:nvPicPr>
          <p:cNvPr id="5" name="Picture 4">
            <a:extLst>
              <a:ext uri="{FF2B5EF4-FFF2-40B4-BE49-F238E27FC236}">
                <a16:creationId xmlns:a16="http://schemas.microsoft.com/office/drawing/2014/main" id="{1A6F5699-89CC-461F-AFC2-9B17E09EF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85" y="3833447"/>
            <a:ext cx="1875285" cy="3154177"/>
          </a:xfrm>
          <a:prstGeom prst="rect">
            <a:avLst/>
          </a:prstGeom>
        </p:spPr>
      </p:pic>
      <p:pic>
        <p:nvPicPr>
          <p:cNvPr id="6" name="Picture 5">
            <a:extLst>
              <a:ext uri="{FF2B5EF4-FFF2-40B4-BE49-F238E27FC236}">
                <a16:creationId xmlns:a16="http://schemas.microsoft.com/office/drawing/2014/main" id="{DD41960E-1440-413E-A0C9-B12F40CA4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2462" y="2872153"/>
            <a:ext cx="958725" cy="4245093"/>
          </a:xfrm>
          <a:prstGeom prst="rect">
            <a:avLst/>
          </a:prstGeom>
        </p:spPr>
      </p:pic>
      <p:pic>
        <p:nvPicPr>
          <p:cNvPr id="1026" name="Picture 2" descr="ছবি/ভিডিও গ্যালারী – ট্রাভেল নূরাণী">
            <a:extLst>
              <a:ext uri="{FF2B5EF4-FFF2-40B4-BE49-F238E27FC236}">
                <a16:creationId xmlns:a16="http://schemas.microsoft.com/office/drawing/2014/main" id="{0ECBD4C4-3334-44DC-863F-8A35015BD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759" y="2607996"/>
            <a:ext cx="2857500" cy="33783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jj All: হজ্জ্ব এর ছবি: ঈমানদারদের জন্য প্রাণজুড়ানো ছবি- দেখুন প্লীজ">
            <a:extLst>
              <a:ext uri="{FF2B5EF4-FFF2-40B4-BE49-F238E27FC236}">
                <a16:creationId xmlns:a16="http://schemas.microsoft.com/office/drawing/2014/main" id="{413E51A5-BE2F-420A-9619-57106D415E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7453" y="2484623"/>
            <a:ext cx="2571750" cy="31541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পুরনো দিনের হজ পালনের কিছু দুর্লভ ছবি – Learn Quran">
            <a:extLst>
              <a:ext uri="{FF2B5EF4-FFF2-40B4-BE49-F238E27FC236}">
                <a16:creationId xmlns:a16="http://schemas.microsoft.com/office/drawing/2014/main" id="{ED878252-2F77-4B20-A3A9-48DC52F5B2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9741" y="2607996"/>
            <a:ext cx="3143250" cy="2821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2400"/>
                            </p:stCondLst>
                            <p:childTnLst>
                              <p:par>
                                <p:cTn id="12" presetID="53" presetClass="entr" presetSubtype="52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anim calcmode="lin" valueType="num">
                                      <p:cBhvr>
                                        <p:cTn id="17" dur="500" fill="hold"/>
                                        <p:tgtEl>
                                          <p:spTgt spid="5"/>
                                        </p:tgtEl>
                                        <p:attrNameLst>
                                          <p:attrName>ppt_x</p:attrName>
                                        </p:attrNameLst>
                                      </p:cBhvr>
                                      <p:tavLst>
                                        <p:tav tm="0">
                                          <p:val>
                                            <p:fltVal val="0.5"/>
                                          </p:val>
                                        </p:tav>
                                        <p:tav tm="100000">
                                          <p:val>
                                            <p:strVal val="#ppt_x"/>
                                          </p:val>
                                        </p:tav>
                                      </p:tavLst>
                                    </p:anim>
                                    <p:anim calcmode="lin" valueType="num">
                                      <p:cBhvr>
                                        <p:cTn id="18" dur="5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2900"/>
                            </p:stCondLst>
                            <p:childTnLst>
                              <p:par>
                                <p:cTn id="20" presetID="53" presetClass="entr" presetSubtype="52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anim calcmode="lin" valueType="num">
                                      <p:cBhvr>
                                        <p:cTn id="25" dur="500" fill="hold"/>
                                        <p:tgtEl>
                                          <p:spTgt spid="6"/>
                                        </p:tgtEl>
                                        <p:attrNameLst>
                                          <p:attrName>ppt_x</p:attrName>
                                        </p:attrNameLst>
                                      </p:cBhvr>
                                      <p:tavLst>
                                        <p:tav tm="0">
                                          <p:val>
                                            <p:fltVal val="0.5"/>
                                          </p:val>
                                        </p:tav>
                                        <p:tav tm="100000">
                                          <p:val>
                                            <p:strVal val="#ppt_x"/>
                                          </p:val>
                                        </p:tav>
                                      </p:tavLst>
                                    </p:anim>
                                    <p:anim calcmode="lin" valueType="num">
                                      <p:cBhvr>
                                        <p:cTn id="26"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mph" presetSubtype="0" fill="hold" nodeType="clickEffect">
                                  <p:stCondLst>
                                    <p:cond delay="0"/>
                                  </p:stCondLst>
                                  <p:childTnLst>
                                    <p:animClr clrSpc="hsl" dir="cw">
                                      <p:cBhvr override="childStyle">
                                        <p:cTn id="30" dur="500" fill="hold"/>
                                        <p:tgtEl>
                                          <p:spTgt spid="1030"/>
                                        </p:tgtEl>
                                        <p:attrNameLst>
                                          <p:attrName>style.color</p:attrName>
                                        </p:attrNameLst>
                                      </p:cBhvr>
                                      <p:by>
                                        <p:hsl h="7200000" s="0" l="0"/>
                                      </p:by>
                                    </p:animClr>
                                    <p:animClr clrSpc="hsl" dir="cw">
                                      <p:cBhvr>
                                        <p:cTn id="31" dur="500" fill="hold"/>
                                        <p:tgtEl>
                                          <p:spTgt spid="1030"/>
                                        </p:tgtEl>
                                        <p:attrNameLst>
                                          <p:attrName>fillcolor</p:attrName>
                                        </p:attrNameLst>
                                      </p:cBhvr>
                                      <p:by>
                                        <p:hsl h="7200000" s="0" l="0"/>
                                      </p:by>
                                    </p:animClr>
                                    <p:animClr clrSpc="hsl" dir="cw">
                                      <p:cBhvr>
                                        <p:cTn id="32" dur="500" fill="hold"/>
                                        <p:tgtEl>
                                          <p:spTgt spid="1030"/>
                                        </p:tgtEl>
                                        <p:attrNameLst>
                                          <p:attrName>stroke.color</p:attrName>
                                        </p:attrNameLst>
                                      </p:cBhvr>
                                      <p:by>
                                        <p:hsl h="7200000" s="0" l="0"/>
                                      </p:by>
                                    </p:animClr>
                                    <p:set>
                                      <p:cBhvr>
                                        <p:cTn id="33" dur="500" fill="hold"/>
                                        <p:tgtEl>
                                          <p:spTgt spid="1030"/>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 calcmode="lin" valueType="num">
                                      <p:cBhvr>
                                        <p:cTn id="38" dur="500" fill="hold"/>
                                        <p:tgtEl>
                                          <p:spTgt spid="1028"/>
                                        </p:tgtEl>
                                        <p:attrNameLst>
                                          <p:attrName>ppt_w</p:attrName>
                                        </p:attrNameLst>
                                      </p:cBhvr>
                                      <p:tavLst>
                                        <p:tav tm="0">
                                          <p:val>
                                            <p:fltVal val="0"/>
                                          </p:val>
                                        </p:tav>
                                        <p:tav tm="100000">
                                          <p:val>
                                            <p:strVal val="#ppt_w"/>
                                          </p:val>
                                        </p:tav>
                                      </p:tavLst>
                                    </p:anim>
                                    <p:anim calcmode="lin" valueType="num">
                                      <p:cBhvr>
                                        <p:cTn id="39" dur="500" fill="hold"/>
                                        <p:tgtEl>
                                          <p:spTgt spid="1028"/>
                                        </p:tgtEl>
                                        <p:attrNameLst>
                                          <p:attrName>ppt_h</p:attrName>
                                        </p:attrNameLst>
                                      </p:cBhvr>
                                      <p:tavLst>
                                        <p:tav tm="0">
                                          <p:val>
                                            <p:fltVal val="0"/>
                                          </p:val>
                                        </p:tav>
                                        <p:tav tm="100000">
                                          <p:val>
                                            <p:strVal val="#ppt_h"/>
                                          </p:val>
                                        </p:tav>
                                      </p:tavLst>
                                    </p:anim>
                                    <p:animEffect transition="in" filter="fade">
                                      <p:cBhvr>
                                        <p:cTn id="40" dur="500"/>
                                        <p:tgtEl>
                                          <p:spTgt spid="1028"/>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fade">
                                      <p:cBhvr>
                                        <p:cTn id="45" dur="800" decel="100000"/>
                                        <p:tgtEl>
                                          <p:spTgt spid="1026"/>
                                        </p:tgtEl>
                                      </p:cBhvr>
                                    </p:animEffect>
                                    <p:anim calcmode="lin" valueType="num">
                                      <p:cBhvr>
                                        <p:cTn id="46" dur="800" decel="100000" fill="hold"/>
                                        <p:tgtEl>
                                          <p:spTgt spid="1026"/>
                                        </p:tgtEl>
                                        <p:attrNameLst>
                                          <p:attrName>style.rotation</p:attrName>
                                        </p:attrNameLst>
                                      </p:cBhvr>
                                      <p:tavLst>
                                        <p:tav tm="0">
                                          <p:val>
                                            <p:fltVal val="-90"/>
                                          </p:val>
                                        </p:tav>
                                        <p:tav tm="100000">
                                          <p:val>
                                            <p:fltVal val="0"/>
                                          </p:val>
                                        </p:tav>
                                      </p:tavLst>
                                    </p:anim>
                                    <p:anim calcmode="lin" valueType="num">
                                      <p:cBhvr>
                                        <p:cTn id="47" dur="800" decel="100000" fill="hold"/>
                                        <p:tgtEl>
                                          <p:spTgt spid="1026"/>
                                        </p:tgtEl>
                                        <p:attrNameLst>
                                          <p:attrName>ppt_x</p:attrName>
                                        </p:attrNameLst>
                                      </p:cBhvr>
                                      <p:tavLst>
                                        <p:tav tm="0">
                                          <p:val>
                                            <p:strVal val="#ppt_x+0.4"/>
                                          </p:val>
                                        </p:tav>
                                        <p:tav tm="100000">
                                          <p:val>
                                            <p:strVal val="#ppt_x-0.05"/>
                                          </p:val>
                                        </p:tav>
                                      </p:tavLst>
                                    </p:anim>
                                    <p:anim calcmode="lin" valueType="num">
                                      <p:cBhvr>
                                        <p:cTn id="48" dur="800" decel="100000" fill="hold"/>
                                        <p:tgtEl>
                                          <p:spTgt spid="1026"/>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6473-5CF5-4002-B92B-AB74E0507B95}"/>
              </a:ext>
            </a:extLst>
          </p:cNvPr>
          <p:cNvSpPr>
            <a:spLocks noGrp="1"/>
          </p:cNvSpPr>
          <p:nvPr>
            <p:ph type="ctrTitle"/>
          </p:nvPr>
        </p:nvSpPr>
        <p:spPr>
          <a:xfrm>
            <a:off x="1072444" y="169334"/>
            <a:ext cx="8201559" cy="936977"/>
          </a:xfrm>
        </p:spPr>
        <p:txBody>
          <a:bodyPr/>
          <a:lstStyle/>
          <a:p>
            <a:pPr algn="ctr"/>
            <a:r>
              <a:rPr lang="bn-IN" dirty="0">
                <a:latin typeface="NikoshBAN" panose="02000000000000000000" pitchFamily="2" charset="0"/>
                <a:cs typeface="NikoshBAN" panose="02000000000000000000" pitchFamily="2" charset="0"/>
              </a:rPr>
              <a:t>নিরব পাঠ </a:t>
            </a:r>
            <a:endParaRPr lang="en-US" dirty="0">
              <a:latin typeface="NikoshBAN" panose="02000000000000000000" pitchFamily="2" charset="0"/>
              <a:cs typeface="NikoshBAN" panose="02000000000000000000" pitchFamily="2" charset="0"/>
            </a:endParaRPr>
          </a:p>
        </p:txBody>
      </p:sp>
      <p:sp>
        <p:nvSpPr>
          <p:cNvPr id="3" name="Subtitle 2">
            <a:extLst>
              <a:ext uri="{FF2B5EF4-FFF2-40B4-BE49-F238E27FC236}">
                <a16:creationId xmlns:a16="http://schemas.microsoft.com/office/drawing/2014/main" id="{066AA556-E69C-4838-AEA8-37C6BDAF5C5B}"/>
              </a:ext>
            </a:extLst>
          </p:cNvPr>
          <p:cNvSpPr>
            <a:spLocks noGrp="1"/>
          </p:cNvSpPr>
          <p:nvPr>
            <p:ph type="subTitle" idx="1"/>
          </p:nvPr>
        </p:nvSpPr>
        <p:spPr>
          <a:xfrm>
            <a:off x="406400" y="1298222"/>
            <a:ext cx="10780890" cy="4639734"/>
          </a:xfrm>
        </p:spPr>
        <p:txBody>
          <a:bodyPr>
            <a:normAutofit lnSpcReduction="10000"/>
          </a:bodyPr>
          <a:lstStyle/>
          <a:p>
            <a:r>
              <a:rPr lang="ar-SA" sz="2800" b="1" dirty="0">
                <a:solidFill>
                  <a:schemeClr val="tx1"/>
                </a:solidFill>
                <a:latin typeface="NikoshBAN" panose="02000000000000000000" pitchFamily="2" charset="0"/>
                <a:cs typeface="Arial" panose="020B0604020202020204" pitchFamily="34" charset="0"/>
              </a:rPr>
              <a:t>الحج اشهر معلومات فمن فرض فهن الحج فلا رفث ولافسوق ولا جدال فى الحج وما تفعلوامن خير يعلمه الله وتزودوفان خير الزاد التقوى وتقون يا ولى الالباب-ليس عليكم جناح ان تبتغوا فضلا من ربكم فاذاافضيتم من عرفت فاذكروالله عند المشعر الحرام –وذكروه كما هدكم-وان كنتم من قبله لمن الضالين-</a:t>
            </a:r>
            <a:endParaRPr lang="bn-IN" sz="2800" b="1" dirty="0">
              <a:solidFill>
                <a:schemeClr val="tx1"/>
              </a:solidFill>
              <a:latin typeface="NikoshBAN" panose="02000000000000000000" pitchFamily="2" charset="0"/>
              <a:cs typeface="NikoshBAN" panose="02000000000000000000" pitchFamily="2" charset="0"/>
            </a:endParaRPr>
          </a:p>
          <a:p>
            <a:pPr algn="l"/>
            <a:r>
              <a:rPr lang="bn-IN" sz="2800" b="1" dirty="0">
                <a:solidFill>
                  <a:srgbClr val="FF0000"/>
                </a:solidFill>
                <a:latin typeface="NikoshBAN" panose="02000000000000000000" pitchFamily="2" charset="0"/>
                <a:cs typeface="NikoshBAN" panose="02000000000000000000" pitchFamily="2" charset="0"/>
              </a:rPr>
              <a:t>হজ্জ হয় সুনির্দিষ্ঠ মাস সমূহে অতঃপর কেউ এ মাসগুলোতে হজ্জ করার</a:t>
            </a:r>
            <a:r>
              <a:rPr lang="en-US" sz="2800" b="1" dirty="0">
                <a:solidFill>
                  <a:srgbClr val="FF0000"/>
                </a:solidFill>
                <a:latin typeface="NikoshBAN" panose="02000000000000000000" pitchFamily="2" charset="0"/>
                <a:cs typeface="NikoshBAN" panose="02000000000000000000" pitchFamily="2" charset="0"/>
              </a:rPr>
              <a:t> </a:t>
            </a:r>
            <a:r>
              <a:rPr lang="bn-IN" sz="2800" b="1" dirty="0">
                <a:solidFill>
                  <a:srgbClr val="FF0000"/>
                </a:solidFill>
                <a:latin typeface="NikoshBAN" panose="02000000000000000000" pitchFamily="2" charset="0"/>
                <a:cs typeface="NikoshBAN" panose="02000000000000000000" pitchFamily="2" charset="0"/>
              </a:rPr>
              <a:t>স্থীর করে , তাঁর জন্য হজ্জের  সময়ে স্ত্রী সহবাস ,অন্যায় আচরণ ও কলহ বিবাদ বিধেয় নয় । তোমরা উত্তম কাজে যা কিছু কর আল্লাহ তা জানেন এবং তোমার পাথেয় ব্যাবস্থা কর, আত্ন সংযমই শ্রেষ্ঠ পাথেয়। হে বোধ সম্পর্ন ব্যাক্তিগন !তোমরা আমাকে ভয় কর ।তোমাদের প্রতিপালকের অনুগ্রহ সন্ধান করতে তোমাদের কোন পাপ নেই।যখন তোমরা আরাফাত হতে প্রত্যাবর্তন করবে তখন মাসারুল হারামের নিকট পৌঁছে আল্লাহকে স্মরণ করবে এবং তিনি যেভাবে নির্দেশ দিয়েছেন ঠিক সেভাবে তাকে স্মরণ করবে  যদিও ইতিপূর্বে তোমরা বিভ্রান্তদের অন্তর্ভুক্ত ছিলে।   </a:t>
            </a:r>
            <a:r>
              <a:rPr lang="ar-SA" sz="2800" b="1" dirty="0">
                <a:solidFill>
                  <a:srgbClr val="FF0000"/>
                </a:solidFill>
                <a:latin typeface="NikoshBAN" panose="02000000000000000000" pitchFamily="2" charset="0"/>
                <a:cs typeface="Arial" panose="020B0604020202020204" pitchFamily="34" charset="0"/>
              </a:rPr>
              <a:t> </a:t>
            </a:r>
            <a:r>
              <a:rPr lang="bn-IN" sz="2800" b="1" dirty="0">
                <a:solidFill>
                  <a:srgbClr val="FF0000"/>
                </a:solidFill>
                <a:latin typeface="NikoshBAN" panose="02000000000000000000" pitchFamily="2" charset="0"/>
                <a:cs typeface="NikoshBAN" panose="02000000000000000000" pitchFamily="2" charset="0"/>
              </a:rPr>
              <a:t> </a:t>
            </a:r>
            <a:endParaRPr lang="en-US" sz="28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808052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FB78-107E-4DB3-8B82-521B01278B95}"/>
              </a:ext>
            </a:extLst>
          </p:cNvPr>
          <p:cNvSpPr>
            <a:spLocks noGrp="1"/>
          </p:cNvSpPr>
          <p:nvPr>
            <p:ph type="title"/>
          </p:nvPr>
        </p:nvSpPr>
        <p:spPr/>
        <p:txBody>
          <a:bodyPr>
            <a:normAutofit/>
          </a:bodyPr>
          <a:lstStyle/>
          <a:p>
            <a:pPr algn="ctr"/>
            <a:r>
              <a:rPr lang="bn-IN" sz="5400" dirty="0">
                <a:latin typeface="NikoshBAN" panose="02000000000000000000" pitchFamily="2" charset="0"/>
                <a:cs typeface="NikoshBAN" panose="02000000000000000000" pitchFamily="2" charset="0"/>
              </a:rPr>
              <a:t>হজ্জের পরিচয় </a:t>
            </a:r>
            <a:endParaRPr lang="en-US" sz="54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BE7A36DD-BE55-481D-A996-1DFF545F2DA4}"/>
              </a:ext>
            </a:extLst>
          </p:cNvPr>
          <p:cNvSpPr>
            <a:spLocks noGrp="1"/>
          </p:cNvSpPr>
          <p:nvPr>
            <p:ph idx="1"/>
          </p:nvPr>
        </p:nvSpPr>
        <p:spPr/>
        <p:txBody>
          <a:bodyPr>
            <a:normAutofit lnSpcReduction="10000"/>
          </a:bodyPr>
          <a:lstStyle/>
          <a:p>
            <a:r>
              <a:rPr lang="bn-IN" sz="2400" dirty="0">
                <a:latin typeface="NikoshBAN" panose="02000000000000000000" pitchFamily="2" charset="0"/>
                <a:cs typeface="NikoshBAN" panose="02000000000000000000" pitchFamily="2" charset="0"/>
              </a:rPr>
              <a:t>হজ্জ শব্দের অর্থ ইচ্ছা করা ,সংকল্প করা ।ইসলামি শরিয়তের পরিভাষায় –নির্দিষ্ট সময়ে নির্দিষ্ট নিয়মে কাবা ঘর জিয়ারত করাকে হজ্জ বলে। </a:t>
            </a:r>
          </a:p>
          <a:p>
            <a:r>
              <a:rPr lang="bn-IN" sz="2400" dirty="0">
                <a:latin typeface="NikoshBAN" panose="02000000000000000000" pitchFamily="2" charset="0"/>
                <a:cs typeface="NikoshBAN" panose="02000000000000000000" pitchFamily="2" charset="0"/>
              </a:rPr>
              <a:t>জ্ঞানবান প্রাপ্ত বয়স্ক সামর্থবান মুসলমানের উপর জিবনে একবার হজ্জ করা ফরজ। আল্লাহ তায়ালা ইরশাদ করেন-</a:t>
            </a:r>
            <a:endParaRPr lang="en-US" sz="2400" dirty="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ar-SA" sz="2400" b="1" dirty="0">
                <a:latin typeface="NikoshBAN" panose="02000000000000000000" pitchFamily="2" charset="0"/>
                <a:cs typeface="Arabic Typesetting" panose="03020402040406030203" pitchFamily="66" charset="-78"/>
              </a:rPr>
              <a:t>من استطاع اليه سبيلا </a:t>
            </a:r>
            <a:r>
              <a:rPr lang="bn-IN" sz="2400" dirty="0">
                <a:latin typeface="NikoshBAN" panose="02000000000000000000" pitchFamily="2" charset="0"/>
                <a:cs typeface="NikoshBAN" panose="02000000000000000000" pitchFamily="2" charset="0"/>
              </a:rPr>
              <a:t> </a:t>
            </a:r>
            <a:r>
              <a:rPr lang="ar-SA" sz="2400" dirty="0">
                <a:latin typeface="NikoshBAN" panose="02000000000000000000" pitchFamily="2" charset="0"/>
                <a:cs typeface="Arabic Typesetting" panose="03020402040406030203" pitchFamily="66" charset="-78"/>
              </a:rPr>
              <a:t> </a:t>
            </a:r>
            <a:r>
              <a:rPr lang="ar-SA" sz="2400" b="1" dirty="0">
                <a:latin typeface="NikoshBAN" panose="02000000000000000000" pitchFamily="2" charset="0"/>
                <a:cs typeface="Arabic Typesetting" panose="03020402040406030203" pitchFamily="66" charset="-78"/>
              </a:rPr>
              <a:t>ولله على الناس حج البيت</a:t>
            </a:r>
          </a:p>
          <a:p>
            <a:r>
              <a:rPr lang="ar-SA" sz="2400" dirty="0">
                <a:latin typeface="NikoshBAN" panose="02000000000000000000" pitchFamily="2" charset="0"/>
                <a:cs typeface="Arabic Typesetting" panose="03020402040406030203" pitchFamily="66" charset="-78"/>
              </a:rPr>
              <a:t>ومن كفر فان الله غنى عن العالمين </a:t>
            </a:r>
            <a:r>
              <a:rPr lang="bn-IN" sz="2400" dirty="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মানুষের মধ্যে যার সেখানে যাওয়ার সামর্থ আছে আল্লাহর উদ্দেশ্য ঐ গৃহে হজ্জ করা তাঁর জন্য ফরজ করা হয়েছে ।আর কেউ প্রত্যাখ্যান করলে সে জেনে রাখুক আল্লাহ নিশ্চই বিশ্ব জগতের মুখাপেক্ষী নন।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8525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455" fill="hold">
                                          <p:stCondLst>
                                            <p:cond delay="0"/>
                                          </p:stCondLst>
                                        </p:cTn>
                                        <p:tgtEl>
                                          <p:spTgt spid="3">
                                            <p:txEl>
                                              <p:pRg st="1" end="1"/>
                                            </p:txEl>
                                          </p:spTgt>
                                        </p:tgtEl>
                                        <p:attrNameLst>
                                          <p:attrName>style.rotation</p:attrName>
                                        </p:attrNameLst>
                                      </p:cBhvr>
                                      <p:to>
                                        <p:strVal val="-45.0"/>
                                      </p:to>
                                    </p:set>
                                    <p:anim calcmode="lin" valueType="num">
                                      <p:cBhvr>
                                        <p:cTn id="17"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set>
                                      <p:cBhvr>
                                        <p:cTn id="25" dur="455" fill="hold">
                                          <p:stCondLst>
                                            <p:cond delay="0"/>
                                          </p:stCondLst>
                                        </p:cTn>
                                        <p:tgtEl>
                                          <p:spTgt spid="3">
                                            <p:txEl>
                                              <p:pRg st="2" end="2"/>
                                            </p:txEl>
                                          </p:spTgt>
                                        </p:tgtEl>
                                        <p:attrNameLst>
                                          <p:attrName>style.rotation</p:attrName>
                                        </p:attrNameLst>
                                      </p:cBhvr>
                                      <p:to>
                                        <p:strVal val="-45.0"/>
                                      </p:to>
                                    </p:set>
                                    <p:anim calcmode="lin" valueType="num">
                                      <p:cBhvr>
                                        <p:cTn id="26"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3" end="3"/>
                                            </p:txEl>
                                          </p:spTgt>
                                        </p:tgtEl>
                                        <p:attrNameLst>
                                          <p:attrName>style.visibility</p:attrName>
                                        </p:attrNameLst>
                                      </p:cBhvr>
                                      <p:to>
                                        <p:strVal val="visible"/>
                                      </p:to>
                                    </p:set>
                                    <p:set>
                                      <p:cBhvr>
                                        <p:cTn id="34" dur="455" fill="hold">
                                          <p:stCondLst>
                                            <p:cond delay="0"/>
                                          </p:stCondLst>
                                        </p:cTn>
                                        <p:tgtEl>
                                          <p:spTgt spid="3">
                                            <p:txEl>
                                              <p:pRg st="3" end="3"/>
                                            </p:txEl>
                                          </p:spTgt>
                                        </p:tgtEl>
                                        <p:attrNameLst>
                                          <p:attrName>style.rotation</p:attrName>
                                        </p:attrNameLst>
                                      </p:cBhvr>
                                      <p:to>
                                        <p:strVal val="-45.0"/>
                                      </p:to>
                                    </p:set>
                                    <p:anim calcmode="lin" valueType="num">
                                      <p:cBhvr>
                                        <p:cTn id="35"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3">
                                            <p:txEl>
                                              <p:pRg st="4" end="4"/>
                                            </p:txEl>
                                          </p:spTgt>
                                        </p:tgtEl>
                                        <p:attrNameLst>
                                          <p:attrName>style.visibility</p:attrName>
                                        </p:attrNameLst>
                                      </p:cBhvr>
                                      <p:to>
                                        <p:strVal val="visible"/>
                                      </p:to>
                                    </p:set>
                                    <p:set>
                                      <p:cBhvr>
                                        <p:cTn id="43" dur="455" fill="hold">
                                          <p:stCondLst>
                                            <p:cond delay="0"/>
                                          </p:stCondLst>
                                        </p:cTn>
                                        <p:tgtEl>
                                          <p:spTgt spid="3">
                                            <p:txEl>
                                              <p:pRg st="4" end="4"/>
                                            </p:txEl>
                                          </p:spTgt>
                                        </p:tgtEl>
                                        <p:attrNameLst>
                                          <p:attrName>style.rotation</p:attrName>
                                        </p:attrNameLst>
                                      </p:cBhvr>
                                      <p:to>
                                        <p:strVal val="-45.0"/>
                                      </p:to>
                                    </p:set>
                                    <p:anim calcmode="lin" valueType="num">
                                      <p:cBhvr>
                                        <p:cTn id="44"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3E0B-2A86-45F6-B698-26D795EDCD31}"/>
              </a:ext>
            </a:extLst>
          </p:cNvPr>
          <p:cNvSpPr>
            <a:spLocks noGrp="1"/>
          </p:cNvSpPr>
          <p:nvPr>
            <p:ph type="title"/>
          </p:nvPr>
        </p:nvSpPr>
        <p:spPr>
          <a:xfrm>
            <a:off x="677334" y="609600"/>
            <a:ext cx="8596668" cy="890588"/>
          </a:xfrm>
        </p:spPr>
        <p:txBody>
          <a:bodyPr>
            <a:normAutofit fontScale="90000"/>
          </a:bodyPr>
          <a:lstStyle/>
          <a:p>
            <a:pPr algn="ctr"/>
            <a:r>
              <a:rPr lang="bn-IN" sz="5400" dirty="0">
                <a:solidFill>
                  <a:srgbClr val="FF0000"/>
                </a:solidFill>
                <a:latin typeface="NikoshBAN" panose="02000000000000000000" pitchFamily="2" charset="0"/>
                <a:cs typeface="NikoshBAN" panose="02000000000000000000" pitchFamily="2" charset="0"/>
              </a:rPr>
              <a:t>হজ্জের ফরজ ও ওয়াজিব  </a:t>
            </a:r>
            <a:endParaRPr lang="en-US" sz="5400" dirty="0">
              <a:solidFill>
                <a:srgbClr val="FF00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3FFA4702-65D7-410B-8E97-AD01AE5A11FF}"/>
              </a:ext>
            </a:extLst>
          </p:cNvPr>
          <p:cNvSpPr>
            <a:spLocks noGrp="1"/>
          </p:cNvSpPr>
          <p:nvPr>
            <p:ph idx="1"/>
          </p:nvPr>
        </p:nvSpPr>
        <p:spPr>
          <a:xfrm>
            <a:off x="500063" y="1500189"/>
            <a:ext cx="10229850" cy="4541174"/>
          </a:xfrm>
        </p:spPr>
        <p:txBody>
          <a:bodyPr>
            <a:normAutofit lnSpcReduction="10000"/>
          </a:bodyPr>
          <a:lstStyle/>
          <a:p>
            <a:r>
              <a:rPr lang="bn-IN" sz="4800" dirty="0">
                <a:solidFill>
                  <a:srgbClr val="FF0000"/>
                </a:solidFill>
                <a:latin typeface="NikoshBAN" panose="02000000000000000000" pitchFamily="2" charset="0"/>
                <a:cs typeface="NikoshBAN" panose="02000000000000000000" pitchFamily="2" charset="0"/>
              </a:rPr>
              <a:t>হজ্জের ফরজ ৩ টি যেমন </a:t>
            </a:r>
            <a:r>
              <a:rPr lang="bn-IN" sz="4800" dirty="0">
                <a:latin typeface="NikoshBAN" panose="02000000000000000000" pitchFamily="2" charset="0"/>
                <a:cs typeface="NikoshBAN" panose="02000000000000000000" pitchFamily="2" charset="0"/>
              </a:rPr>
              <a:t>–</a:t>
            </a:r>
            <a:r>
              <a:rPr lang="en-US" sz="4800" dirty="0">
                <a:latin typeface="NikoshBAN" panose="02000000000000000000" pitchFamily="2" charset="0"/>
                <a:cs typeface="NikoshBAN" panose="02000000000000000000" pitchFamily="2" charset="0"/>
              </a:rPr>
              <a:t>1.</a:t>
            </a:r>
            <a:r>
              <a:rPr lang="bn-IN" sz="4800" dirty="0">
                <a:latin typeface="NikoshBAN" panose="02000000000000000000" pitchFamily="2" charset="0"/>
                <a:cs typeface="NikoshBAN" panose="02000000000000000000" pitchFamily="2" charset="0"/>
              </a:rPr>
              <a:t> এহরাম বাঁধা ২। আরাফার ময়দানে আবস্থান করা ৩। তাওয়াফে জিয়ারত করা । </a:t>
            </a:r>
          </a:p>
          <a:p>
            <a:r>
              <a:rPr lang="bn-IN" sz="4800" dirty="0">
                <a:solidFill>
                  <a:srgbClr val="FF0000"/>
                </a:solidFill>
                <a:latin typeface="NikoshBAN" panose="02000000000000000000" pitchFamily="2" charset="0"/>
                <a:cs typeface="NikoshBAN" panose="02000000000000000000" pitchFamily="2" charset="0"/>
              </a:rPr>
              <a:t>হজ্জের ওয়াজিব ৫ টি যথাঃ </a:t>
            </a:r>
            <a:r>
              <a:rPr lang="bn-IN" sz="4800" dirty="0">
                <a:latin typeface="NikoshBAN" panose="02000000000000000000" pitchFamily="2" charset="0"/>
                <a:cs typeface="NikoshBAN" panose="02000000000000000000" pitchFamily="2" charset="0"/>
              </a:rPr>
              <a:t>১। মুজদালিফায় অবস্থান করা ২। কংকর নিক্ষেপ করা ৩। সায়ী করা ৪।কুরবানি করা ৫।মাথা মুণ্ডন করা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643612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xit" presetSubtype="0" fill="hold" grpId="1" nodeType="clickEffect">
                                  <p:stCondLst>
                                    <p:cond delay="0"/>
                                  </p:stCondLst>
                                  <p:childTnLst>
                                    <p:animEffect transition="out" filter="fade">
                                      <p:cBhvr>
                                        <p:cTn id="26" dur="2000"/>
                                        <p:tgtEl>
                                          <p:spTgt spid="3">
                                            <p:txEl>
                                              <p:pRg st="0" end="0"/>
                                            </p:txEl>
                                          </p:spTgt>
                                        </p:tgtEl>
                                      </p:cBhvr>
                                    </p:animEffect>
                                    <p:anim calcmode="lin" valueType="num">
                                      <p:cBhvr>
                                        <p:cTn id="2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3">
                                            <p:txEl>
                                              <p:pRg st="0" end="0"/>
                                            </p:txEl>
                                          </p:spTgt>
                                        </p:tgtEl>
                                        <p:attrNameLst>
                                          <p:attrName>ppt_h</p:attrName>
                                        </p:attrNameLst>
                                      </p:cBhvr>
                                      <p:tavLst>
                                        <p:tav tm="0">
                                          <p:val>
                                            <p:strVal val="ppt_h"/>
                                          </p:val>
                                        </p:tav>
                                        <p:tav tm="100000">
                                          <p:val>
                                            <p:strVal val="ppt_h"/>
                                          </p:val>
                                        </p:tav>
                                      </p:tavLst>
                                    </p:anim>
                                    <p:set>
                                      <p:cBhvr>
                                        <p:cTn id="2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5" presetClass="exit" presetSubtype="0" fill="hold" grpId="1" nodeType="clickEffect">
                                  <p:stCondLst>
                                    <p:cond delay="0"/>
                                  </p:stCondLst>
                                  <p:childTnLst>
                                    <p:animEffect transition="out" filter="fade">
                                      <p:cBhvr>
                                        <p:cTn id="33" dur="2000"/>
                                        <p:tgtEl>
                                          <p:spTgt spid="3">
                                            <p:txEl>
                                              <p:pRg st="1" end="1"/>
                                            </p:txEl>
                                          </p:spTgt>
                                        </p:tgtEl>
                                      </p:cBhvr>
                                    </p:animEffect>
                                    <p:anim calcmode="lin" valueType="num">
                                      <p:cBhvr>
                                        <p:cTn id="34" dur="2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5" dur="2000"/>
                                        <p:tgtEl>
                                          <p:spTgt spid="3">
                                            <p:txEl>
                                              <p:pRg st="1" end="1"/>
                                            </p:txEl>
                                          </p:spTgt>
                                        </p:tgtEl>
                                        <p:attrNameLst>
                                          <p:attrName>ppt_h</p:attrName>
                                        </p:attrNameLst>
                                      </p:cBhvr>
                                      <p:tavLst>
                                        <p:tav tm="0">
                                          <p:val>
                                            <p:strVal val="ppt_h"/>
                                          </p:val>
                                        </p:tav>
                                        <p:tav tm="100000">
                                          <p:val>
                                            <p:strVal val="ppt_h"/>
                                          </p:val>
                                        </p:tav>
                                      </p:tavLst>
                                    </p:anim>
                                    <p:set>
                                      <p:cBhvr>
                                        <p:cTn id="36"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974D-5AD4-4AD9-8CE6-45453739A2EC}"/>
              </a:ext>
            </a:extLst>
          </p:cNvPr>
          <p:cNvSpPr>
            <a:spLocks noGrp="1"/>
          </p:cNvSpPr>
          <p:nvPr>
            <p:ph type="title"/>
          </p:nvPr>
        </p:nvSpPr>
        <p:spPr>
          <a:xfrm>
            <a:off x="677334" y="609600"/>
            <a:ext cx="8596668" cy="790575"/>
          </a:xfrm>
        </p:spPr>
        <p:txBody>
          <a:bodyPr/>
          <a:lstStyle/>
          <a:p>
            <a:pPr algn="ctr"/>
            <a:r>
              <a:rPr lang="bn-IN" dirty="0">
                <a:latin typeface="NikoshBAN" panose="02000000000000000000" pitchFamily="2" charset="0"/>
                <a:cs typeface="NikoshBAN" panose="02000000000000000000" pitchFamily="2" charset="0"/>
              </a:rPr>
              <a:t>হজ্জের গুরুত্ব </a:t>
            </a:r>
            <a:endParaRPr lang="en-US" dirty="0">
              <a:latin typeface="NikoshBAN" panose="02000000000000000000" pitchFamily="2" charset="0"/>
              <a:cs typeface="NikoshBAN" panose="02000000000000000000" pitchFamily="2" charset="0"/>
            </a:endParaRPr>
          </a:p>
        </p:txBody>
      </p:sp>
      <p:sp>
        <p:nvSpPr>
          <p:cNvPr id="5" name="Content Placeholder 4">
            <a:extLst>
              <a:ext uri="{FF2B5EF4-FFF2-40B4-BE49-F238E27FC236}">
                <a16:creationId xmlns:a16="http://schemas.microsoft.com/office/drawing/2014/main" id="{EBC28A9E-3270-4588-A96A-93D21AFFEBF9}"/>
              </a:ext>
            </a:extLst>
          </p:cNvPr>
          <p:cNvSpPr>
            <a:spLocks noGrp="1"/>
          </p:cNvSpPr>
          <p:nvPr>
            <p:ph idx="1"/>
          </p:nvPr>
        </p:nvSpPr>
        <p:spPr>
          <a:xfrm>
            <a:off x="357188" y="1185863"/>
            <a:ext cx="10158412" cy="4855499"/>
          </a:xfrm>
        </p:spPr>
        <p:txBody>
          <a:bodyPr>
            <a:normAutofit fontScale="92500" lnSpcReduction="20000"/>
          </a:bodyPr>
          <a:lstStyle/>
          <a:p>
            <a:pPr algn="just"/>
            <a:r>
              <a:rPr lang="as-IN" sz="2800" b="0" i="0" dirty="0">
                <a:solidFill>
                  <a:srgbClr val="333333"/>
                </a:solidFill>
                <a:effectLst/>
                <a:latin typeface="NikoshBAN" panose="02000000000000000000" pitchFamily="2" charset="0"/>
                <a:cs typeface="NikoshBAN" panose="02000000000000000000" pitchFamily="2" charset="0"/>
              </a:rPr>
              <a:t>হজ ইসলামের গুরুত্বপূর্ণ পাঁচটি রুকনের একটি। একজন স্বাধীন ব্যক্তি মানসিকভাবে সুস্থ হলে হজের স্থানগুলোয় যাওয়া ও ফিরে আসার তদুপরি যতদিন অনুপস্থিত থাকবে ততদিনের জন্য পরিবারের আর্থিক ব্যয়ের ওপর সামর্থ্য থাকলে, আসা-যাওয়ার রাস্তা নিরাপদ থাকলে তার ওপর হজ ফরজ। রসুলুল্লাহ (সা.) ইরশাদ করেন, ‘ইসলামের বুনিয়াদ পাঁচটি। আল্লাহ ছাড়া কোনো উপাস্য নেই এবং মুহাম্মদ (সা.) আল্লাহর রসুল এই মর্মে সাক্ষ্য দেওয়া, নামাজ কায়েম করা, জাকাত প্রদান করা, রমজানে রোজা রাখা, বায়তুল্লাহ পর্যন্ত পৌঁছার সামর্থ্যবান হলে হজ করা।’ বুখারি, মুসলিম।</a:t>
            </a:r>
          </a:p>
          <a:p>
            <a:pPr algn="just"/>
            <a:r>
              <a:rPr lang="as-IN" sz="2800" b="0" i="0" dirty="0">
                <a:solidFill>
                  <a:srgbClr val="333333"/>
                </a:solidFill>
                <a:effectLst/>
                <a:latin typeface="NikoshBAN" panose="02000000000000000000" pitchFamily="2" charset="0"/>
                <a:cs typeface="NikoshBAN" panose="02000000000000000000" pitchFamily="2" charset="0"/>
              </a:rPr>
              <a:t>হজ জীবনে একবার ফরজ, রসুলুল্লাহ (সা.) একবার বক্তৃতাকালে বলেন, ‘হে মানবসমাজ! আল্লাহতায়ালা তোমাদের ওপর হজ ফরজ করেছেন, অতএব তোমরা হজ কর।’ এক ব্যক্তি বলে উঠল ইয়া রসুলুল্লাহ! প্রতি বছর? রসুলুল্লাহ (সা.) চুপ থাকলেন, লোকটি তিনবার একই কথা জিজ্ঞাসা করলে তিনি বললেন, ‘আমি যদি হ্যাঁ বলতাম তাহলে প্রতি বছর ফরজ হয়ে যেত এবং তা তোমরা পারতে না। অতএব আমি তোমাদের যতটুকুর ওপর রেখে যাচ্ছি ততটুকুর ওপর আমাকে থাকতে দাও। অর্থাৎ তোমাদের ওপর হজ একবার ফরজ।’</a:t>
            </a:r>
          </a:p>
          <a:p>
            <a:br>
              <a:rPr lang="as-IN" sz="2400" dirty="0">
                <a:latin typeface="NikoshBAN" panose="02000000000000000000" pitchFamily="2" charset="0"/>
                <a:cs typeface="NikoshBAN" panose="02000000000000000000" pitchFamily="2" charset="0"/>
              </a:rPr>
            </a:b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4528659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5">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10" dur="2000" fill="hold"/>
                                        <p:tgtEl>
                                          <p:spTgt spid="5">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14" dur="2000" fill="hold"/>
                                        <p:tgtEl>
                                          <p:spTgt spid="5">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150</TotalTime>
  <Words>577</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NikoshBAN</vt:lpstr>
      <vt:lpstr>Trebuchet MS</vt:lpstr>
      <vt:lpstr>Wingdings 3</vt:lpstr>
      <vt:lpstr>Facet</vt:lpstr>
      <vt:lpstr>স্বাগতম</vt:lpstr>
      <vt:lpstr>PowerPoint Presentation</vt:lpstr>
      <vt:lpstr>PowerPoint Presentation</vt:lpstr>
      <vt:lpstr>PowerPoint Presentation</vt:lpstr>
      <vt:lpstr>PowerPoint Presentation</vt:lpstr>
      <vt:lpstr>নিরব পাঠ </vt:lpstr>
      <vt:lpstr>হজ্জের পরিচয় </vt:lpstr>
      <vt:lpstr>হজ্জের ফরজ ও ওয়াজিব  </vt:lpstr>
      <vt:lpstr>হজ্জের গুরুত্ব </vt:lpstr>
      <vt:lpstr>একক কাজ </vt:lpstr>
      <vt:lpstr>বাড়ির কাজ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DOEL</dc:creator>
  <cp:lastModifiedBy>DOEL</cp:lastModifiedBy>
  <cp:revision>32</cp:revision>
  <dcterms:created xsi:type="dcterms:W3CDTF">2021-05-30T13:52:08Z</dcterms:created>
  <dcterms:modified xsi:type="dcterms:W3CDTF">2021-06-01T12:12:25Z</dcterms:modified>
</cp:coreProperties>
</file>