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8" r:id="rId3"/>
    <p:sldId id="290" r:id="rId4"/>
    <p:sldId id="259" r:id="rId5"/>
    <p:sldId id="283" r:id="rId6"/>
    <p:sldId id="287" r:id="rId7"/>
    <p:sldId id="260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  <p:sldId id="278" r:id="rId21"/>
    <p:sldId id="265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3300"/>
    <a:srgbClr val="660066"/>
    <a:srgbClr val="CC0099"/>
    <a:srgbClr val="FF00FF"/>
    <a:srgbClr val="FF33CC"/>
    <a:srgbClr val="FFFFFF"/>
    <a:srgbClr val="9900CC"/>
    <a:srgbClr val="FFFF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7" autoAdjust="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A8DFA-4EBF-4508-8A8C-6DA00ABA08DE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1EAA4-13CE-43E2-8EA2-0C009C63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071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80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776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47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9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99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53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98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9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085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22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3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9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1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C8E4B-EB23-4BB0-A2FA-14AD93A4A6B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F37F-752B-4CD9-9442-6B3E37D4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4909" y="782122"/>
            <a:ext cx="48213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86945" y="0"/>
            <a:ext cx="820596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6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               </a:t>
            </a:r>
            <a:endParaRPr lang="en-US" sz="66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03227" y="1666381"/>
            <a:ext cx="3571238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1945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১৬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অক্টোবর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এ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সংস্থাটির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জন্ম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১৯৫টি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রাষ্ট্র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বিশিষ্ট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ইতালির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রোমে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১৩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নভেম্বর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FAO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পদ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১৬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অক্টোবর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‘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বিশ্ব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খাদ্য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দিবস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’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হিসেবে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গোটা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বিশ্বে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পালিত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endParaRPr sz="28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০3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6862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খাদ্য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ও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কৃষি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930537" y="47732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Food &amp; Agricultural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11" y="1787058"/>
            <a:ext cx="2634722" cy="2681355"/>
          </a:xfrm>
          <a:prstGeom prst="rect">
            <a:avLst/>
          </a:prstGeom>
        </p:spPr>
      </p:pic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2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14577" y="1093583"/>
            <a:ext cx="357123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700" dirty="0" smtClean="0">
                <a:solidFill>
                  <a:schemeClr val="dk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IBRD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১৯৪৫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২৭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ডিসেম্বর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এবং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কার্যক্রম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শুরু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১৯৪৬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২৫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জুন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১৮৮টি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রাষ্ট্র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b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</a:b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b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</a:b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আমেরিকার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যুক্তরাষ্ট্রের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রাজধানী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ওয়াশিংটন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ডি.সি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তে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IBRD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বলতে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মূলত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বিশ্বব্যাংককেই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বোঝায়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১৭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আগস্ট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IBRD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পদ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endParaRPr sz="27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০4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484392"/>
            <a:ext cx="37384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পুনর্গঠন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ও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উন্নয়নের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জন্য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ব্যাংক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930537" y="4773213"/>
            <a:ext cx="373840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International Bank for Reconstruction &amp; Development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04" y="1743377"/>
            <a:ext cx="2876375" cy="2838193"/>
          </a:xfrm>
          <a:prstGeom prst="rect">
            <a:avLst/>
          </a:prstGeom>
        </p:spPr>
      </p:pic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8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14577" y="1467662"/>
            <a:ext cx="3571238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IMF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১৯৪৫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২৭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ডিসেম্বর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রাষ্ট্রের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সংখ্যা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১৮৮টি।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যুক্তরাষ্ট্রের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রাজধানী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ওয়াশিংটন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ডি.সি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তে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</a:t>
            </a:r>
            <a:r>
              <a:rPr lang="en-US" sz="2700" dirty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IMF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রিজার্ভ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মুদ্রা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হলো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মার্কিন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ডলার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ব্রিটিশ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পাউন্ড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স্টার্লিং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জাপানি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ইয়েন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ইউরোপীও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‘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ইউরো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’ ও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চীনের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‘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ইউয়ান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’।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১০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IMF 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পদ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endParaRPr sz="27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০5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747635"/>
            <a:ext cx="37384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অর্থ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তহবিল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791987" y="4800923"/>
            <a:ext cx="37384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International Monetary Fund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87" y="1904304"/>
            <a:ext cx="2596157" cy="2654629"/>
          </a:xfrm>
          <a:prstGeom prst="rect">
            <a:avLst/>
          </a:prstGeom>
        </p:spPr>
      </p:pic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11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14577" y="1467662"/>
            <a:ext cx="3571238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১৯9৫ </a:t>
            </a:r>
            <a:r>
              <a:rPr lang="en-US" sz="2700" dirty="0" err="1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01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জানুয়ারি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সংখ্যা</a:t>
            </a:r>
            <a:r>
              <a:rPr lang="en-US" sz="2700" dirty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১৬৪ </a:t>
            </a:r>
            <a:r>
              <a:rPr lang="en-US" sz="2700" dirty="0" err="1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টি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সুইজারল্যান্ডের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জেনেভায়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১৯৪৮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সালে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GATT 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পরিবর্তিত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রূপ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হলো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WTO.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GATT 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সদস্যপদ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এবং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১৯৯৫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১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জানুয়ারি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WTO 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সদস্যপদ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endParaRPr sz="27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০৬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747635"/>
            <a:ext cx="37384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বিশ্ব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বাণিজ্য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সংস্থা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7" y="2019050"/>
            <a:ext cx="3256058" cy="2436653"/>
          </a:xfrm>
          <a:prstGeom prst="rect">
            <a:avLst/>
          </a:prstGeom>
        </p:spPr>
      </p:pic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44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3"/>
            <a:ext cx="4361586" cy="5821917"/>
            <a:chOff x="6191002" y="488369"/>
            <a:chExt cx="4361586" cy="5853549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flipH="1">
              <a:off x="6515934" y="3235031"/>
              <a:ext cx="4036654" cy="4378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742963" y="1467662"/>
            <a:ext cx="3692702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১৯৬০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ওয়াশিংটন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০৭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747635"/>
            <a:ext cx="37384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উন্নয়ন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791987" y="480092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International Development Association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72" y="1646779"/>
            <a:ext cx="2736877" cy="27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791010" y="1997039"/>
            <a:ext cx="3571238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১৯৫৬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২০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জুলাই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সংস্থার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সংখ্যা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১৮৪টি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রাষ্ট্র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আমেরিকার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যুক্তরাষ্ট্রের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রাজধানী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ওয়াশিংটন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ডি.সি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তে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১৯৭৬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১৮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জুন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IFC 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পদ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।   </a:t>
            </a:r>
            <a:endParaRPr sz="27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০৮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763593" y="594137"/>
            <a:ext cx="37384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ফাইন্যান্স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কর্পোরেশন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80" y="2549232"/>
            <a:ext cx="3249970" cy="2062924"/>
          </a:xfrm>
          <a:prstGeom prst="rect">
            <a:avLst/>
          </a:prstGeom>
        </p:spPr>
      </p:pic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88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02318" y="1699563"/>
            <a:ext cx="3571238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WHO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১৯৪8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৭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এপ্রিল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রাষ্ট্রের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সংখ্যা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১৯৩টি।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সুইজারল্যান্ডের</a:t>
            </a:r>
            <a:r>
              <a:rPr lang="en-US" sz="2700" dirty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জেনেভায়</a:t>
            </a:r>
            <a:r>
              <a:rPr lang="en-US" sz="2700" dirty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অবস্থিত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১৭ </a:t>
            </a:r>
            <a:r>
              <a:rPr lang="en-US" sz="2700" dirty="0" err="1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মে</a:t>
            </a:r>
            <a:r>
              <a:rPr lang="en-US" sz="2700" dirty="0" smtClean="0"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IMF -</a:t>
            </a:r>
            <a:r>
              <a:rPr lang="en-US" sz="2700" dirty="0" err="1" smtClean="0"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ea typeface="Architects Daughter"/>
                <a:cs typeface="NikoshBAN" panose="02000000000000000000" pitchFamily="2" charset="0"/>
                <a:sym typeface="Architects Daughter"/>
              </a:rPr>
              <a:t>পদ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700" dirty="0" smtClean="0"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endParaRPr sz="27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০৯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747635"/>
            <a:ext cx="37384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বিশ্ব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স্বাস্থ্য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সংস্থা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791987" y="4800923"/>
            <a:ext cx="37384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World Health Organization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25" y="1814941"/>
            <a:ext cx="2929132" cy="2585970"/>
          </a:xfrm>
          <a:prstGeom prst="rect">
            <a:avLst/>
          </a:prstGeom>
        </p:spPr>
      </p:pic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14577" y="1467662"/>
            <a:ext cx="357123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প্রতিষ্ঠাঃ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57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সংখ্যাঃ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টি।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সদর দপ্তরঃ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ভিয়েনায়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২০০৫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সদস্যপদ লাভঃ</a:t>
            </a:r>
            <a:b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১৯৭২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১০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747635"/>
            <a:ext cx="37384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আণবিক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শক্তি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এজেন্সি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791987" y="480092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+mj-lt"/>
                <a:cs typeface="NikoshBAN" panose="02000000000000000000" pitchFamily="2" charset="0"/>
                <a:sym typeface="Architects Daughter"/>
              </a:rPr>
              <a:t>International Atomic Energy Agency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81" y="2202817"/>
            <a:ext cx="2926617" cy="21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14577" y="1467662"/>
            <a:ext cx="3571238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IMF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১৯৪৫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২৭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ডিসেম্বর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রাষ্ট্রের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সংখ্যা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১৮৮টি।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যুক্তরাষ্ট্রের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রাজধানী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ওয়াশিংটন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ডি.সি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তে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</a:t>
            </a:r>
            <a:r>
              <a:rPr lang="en-US" sz="2700" dirty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IMF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রিজার্ভ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মুদ্রা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হলো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মার্কিন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ডলার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ব্রিটিশ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পাউন্ড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স্টার্লিং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জাপানি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ইয়েন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ইউরোপীও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‘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ইউরো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’ ও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চীনের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‘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ইউয়ান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’।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১০ </a:t>
            </a:r>
            <a:r>
              <a:rPr lang="en-US" sz="27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মে</a:t>
            </a:r>
            <a:r>
              <a:rPr lang="en-US" sz="27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IMF -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পদ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7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endParaRPr sz="27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১১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747635"/>
            <a:ext cx="373840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অর্থ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তহবিল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2" name="Google Shape;348;p2"/>
          <p:cNvSpPr txBox="1"/>
          <p:nvPr/>
        </p:nvSpPr>
        <p:spPr>
          <a:xfrm>
            <a:off x="1791987" y="4800923"/>
            <a:ext cx="373840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+mj-lt"/>
                <a:ea typeface="Architects Daughter"/>
                <a:cs typeface="NikoshBAN" panose="02000000000000000000" pitchFamily="2" charset="0"/>
                <a:sym typeface="Architects Daughter"/>
              </a:rPr>
              <a:t>International Monetary Fund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10" y="1762571"/>
            <a:ext cx="2732360" cy="27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1511" y="332509"/>
            <a:ext cx="7523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885" y="3049319"/>
            <a:ext cx="10044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WTO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100" y="1270866"/>
            <a:ext cx="2797115" cy="39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" y="145143"/>
            <a:ext cx="11823635" cy="6516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8054" y="831382"/>
            <a:ext cx="543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1868" y="1754713"/>
            <a:ext cx="59241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হাবিবুর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কুশিয়ারা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গোলাপগঞ্জ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০১720 82 44 33 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cs typeface="NikoshBAN" panose="02000000000000000000" pitchFamily="2" charset="0"/>
              </a:rPr>
              <a:t>rhabib0007@gmail.com</a:t>
            </a:r>
            <a:endParaRPr lang="en-US" sz="3200" dirty="0"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17991" y="729387"/>
            <a:ext cx="3629465" cy="3854546"/>
            <a:chOff x="407963" y="239152"/>
            <a:chExt cx="3629465" cy="3854546"/>
          </a:xfrm>
        </p:grpSpPr>
        <p:sp>
          <p:nvSpPr>
            <p:cNvPr id="7" name="16-Point Star 6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0935" y="223652"/>
            <a:ext cx="4854381" cy="1200329"/>
          </a:xfrm>
          <a:prstGeom prst="rect">
            <a:avLst/>
          </a:prstGeom>
          <a:ln w="38100">
            <a:solidFill>
              <a:srgbClr val="CC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775854" y="1884218"/>
            <a:ext cx="10612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cs typeface="NikoshBAN" panose="02000000000000000000" pitchFamily="2" charset="0"/>
              </a:rPr>
              <a:t>UNESCO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smtClean="0">
                <a:cs typeface="NikoshBAN" panose="02000000000000000000" pitchFamily="2" charset="0"/>
              </a:rPr>
              <a:t>UNICEF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cs typeface="NikoshBAN" panose="02000000000000000000" pitchFamily="2" charset="0"/>
              </a:rPr>
              <a:t>WHO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 smtClean="0">
                <a:latin typeface="+mj-lt"/>
                <a:cs typeface="NikoshBAN" panose="02000000000000000000" pitchFamily="2" charset="0"/>
              </a:rPr>
              <a:t>ILO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96297" y="2422824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24748" y="2422825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56230" y="2408971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250385" y="2408972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28224" y="2408962"/>
            <a:ext cx="512618" cy="5403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5854" y="3269672"/>
            <a:ext cx="10612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cs typeface="NikoshBAN" panose="02000000000000000000" pitchFamily="2" charset="0"/>
              </a:rPr>
              <a:t>IMF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smtClean="0">
                <a:cs typeface="NikoshBAN" panose="02000000000000000000" pitchFamily="2" charset="0"/>
              </a:rPr>
              <a:t>FAO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cs typeface="NikoshBAN" panose="02000000000000000000" pitchFamily="2" charset="0"/>
              </a:rPr>
              <a:t>WHO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smtClean="0">
                <a:latin typeface="+mj-lt"/>
                <a:cs typeface="NikoshBAN" panose="02000000000000000000" pitchFamily="2" charset="0"/>
              </a:rPr>
              <a:t>IAEA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7476" y="3808281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83513" y="3810915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39551" y="3818703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49306" y="3803131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49306" y="3803131"/>
            <a:ext cx="519542" cy="5403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5854" y="4655126"/>
            <a:ext cx="10612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cs typeface="NikoshBAN" panose="02000000000000000000" pitchFamily="2" charset="0"/>
              </a:rPr>
              <a:t>UNESCO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নিউয়র্ক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ওয়াশিংটন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7476" y="5193735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88317" y="5196369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15410" y="5190302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86194" y="5176447"/>
            <a:ext cx="512618" cy="526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27476" y="5188585"/>
            <a:ext cx="512618" cy="5403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5" grpId="0" animBg="1"/>
      <p:bldP spid="16" grpId="0" animBg="1"/>
      <p:bldP spid="14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912" y="347961"/>
            <a:ext cx="1041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791197" y="4520424"/>
            <a:ext cx="106125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অনুন্নত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উন্নয়শীল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সংস্থামূহের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0" y="1548290"/>
            <a:ext cx="4221843" cy="26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iling Particles 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655" y="843256"/>
            <a:ext cx="9959202" cy="5219744"/>
          </a:xfrm>
          <a:prstGeom prst="rect">
            <a:avLst/>
          </a:prstGeom>
        </p:spPr>
      </p:pic>
      <p:sp>
        <p:nvSpPr>
          <p:cNvPr id="6" name="B"/>
          <p:cNvSpPr txBox="1"/>
          <p:nvPr/>
        </p:nvSpPr>
        <p:spPr>
          <a:xfrm>
            <a:off x="2249091" y="1858882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"/>
          <p:cNvSpPr txBox="1"/>
          <p:nvPr/>
        </p:nvSpPr>
        <p:spPr>
          <a:xfrm>
            <a:off x="3252877" y="1858883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n"/>
          <p:cNvSpPr txBox="1"/>
          <p:nvPr/>
        </p:nvSpPr>
        <p:spPr>
          <a:xfrm>
            <a:off x="4195005" y="1875773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g"/>
          <p:cNvSpPr txBox="1"/>
          <p:nvPr/>
        </p:nvSpPr>
        <p:spPr>
          <a:xfrm>
            <a:off x="5206481" y="1875773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e"/>
          <p:cNvSpPr txBox="1"/>
          <p:nvPr/>
        </p:nvSpPr>
        <p:spPr>
          <a:xfrm>
            <a:off x="6932191" y="1875773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4" name="s"/>
          <p:cNvSpPr txBox="1"/>
          <p:nvPr/>
        </p:nvSpPr>
        <p:spPr>
          <a:xfrm>
            <a:off x="7897340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"/>
          <p:cNvSpPr txBox="1"/>
          <p:nvPr/>
        </p:nvSpPr>
        <p:spPr>
          <a:xfrm>
            <a:off x="9039654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"/>
          <p:cNvSpPr txBox="1"/>
          <p:nvPr/>
        </p:nvSpPr>
        <p:spPr>
          <a:xfrm>
            <a:off x="9998785" y="1867328"/>
            <a:ext cx="6482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B"/>
          <p:cNvSpPr txBox="1"/>
          <p:nvPr/>
        </p:nvSpPr>
        <p:spPr>
          <a:xfrm>
            <a:off x="2237590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"/>
          <p:cNvSpPr txBox="1"/>
          <p:nvPr/>
        </p:nvSpPr>
        <p:spPr>
          <a:xfrm>
            <a:off x="3241376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n"/>
          <p:cNvSpPr txBox="1"/>
          <p:nvPr/>
        </p:nvSpPr>
        <p:spPr>
          <a:xfrm>
            <a:off x="4183504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g"/>
          <p:cNvSpPr txBox="1"/>
          <p:nvPr/>
        </p:nvSpPr>
        <p:spPr>
          <a:xfrm>
            <a:off x="5194980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"/>
          <p:cNvSpPr txBox="1"/>
          <p:nvPr/>
        </p:nvSpPr>
        <p:spPr>
          <a:xfrm>
            <a:off x="6920690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2" name="s"/>
          <p:cNvSpPr txBox="1"/>
          <p:nvPr/>
        </p:nvSpPr>
        <p:spPr>
          <a:xfrm>
            <a:off x="7885839" y="1867328"/>
            <a:ext cx="71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3800" dirty="0">
              <a:ln>
                <a:solidFill>
                  <a:schemeClr val="tx1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2" y="159658"/>
            <a:ext cx="11839262" cy="6516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73880" y="1640502"/>
            <a:ext cx="7150461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2" y="764258"/>
            <a:ext cx="2894013" cy="414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323833" y="545910"/>
            <a:ext cx="9526138" cy="627797"/>
            <a:chOff x="1323833" y="545910"/>
            <a:chExt cx="9526138" cy="627797"/>
          </a:xfrm>
        </p:grpSpPr>
        <p:sp>
          <p:nvSpPr>
            <p:cNvPr id="83" name="Rounded Rectangle 82"/>
            <p:cNvSpPr/>
            <p:nvPr/>
          </p:nvSpPr>
          <p:spPr>
            <a:xfrm>
              <a:off x="1323833" y="545910"/>
              <a:ext cx="9526138" cy="6277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1603716" y="675248"/>
              <a:ext cx="8989255" cy="3393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6341" y="519727"/>
            <a:ext cx="2777177" cy="5328623"/>
            <a:chOff x="1496341" y="519727"/>
            <a:chExt cx="2777177" cy="5328623"/>
          </a:xfrm>
        </p:grpSpPr>
        <p:sp>
          <p:nvSpPr>
            <p:cNvPr id="87" name="Freeform 86"/>
            <p:cNvSpPr/>
            <p:nvPr/>
          </p:nvSpPr>
          <p:spPr>
            <a:xfrm rot="10800000">
              <a:off x="2845410" y="3033847"/>
              <a:ext cx="57857" cy="271095"/>
            </a:xfrm>
            <a:custGeom>
              <a:avLst/>
              <a:gdLst>
                <a:gd name="connsiteX0" fmla="*/ 0 w 112720"/>
                <a:gd name="connsiteY0" fmla="*/ 0 h 211015"/>
                <a:gd name="connsiteX1" fmla="*/ 112542 w 112720"/>
                <a:gd name="connsiteY1" fmla="*/ 140677 h 211015"/>
                <a:gd name="connsiteX2" fmla="*/ 28136 w 112720"/>
                <a:gd name="connsiteY2" fmla="*/ 211015 h 211015"/>
                <a:gd name="connsiteX3" fmla="*/ 28136 w 112720"/>
                <a:gd name="connsiteY3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20" h="211015">
                  <a:moveTo>
                    <a:pt x="0" y="0"/>
                  </a:moveTo>
                  <a:cubicBezTo>
                    <a:pt x="53926" y="52754"/>
                    <a:pt x="107853" y="105508"/>
                    <a:pt x="112542" y="140677"/>
                  </a:cubicBezTo>
                  <a:cubicBezTo>
                    <a:pt x="117231" y="175846"/>
                    <a:pt x="28136" y="211015"/>
                    <a:pt x="28136" y="211015"/>
                  </a:cubicBezTo>
                  <a:lnTo>
                    <a:pt x="28136" y="21101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496341" y="3028960"/>
              <a:ext cx="2777177" cy="2819390"/>
            </a:xfrm>
            <a:custGeom>
              <a:avLst/>
              <a:gdLst>
                <a:gd name="connsiteX0" fmla="*/ 1097280 w 2194560"/>
                <a:gd name="connsiteY0" fmla="*/ 168816 h 2194560"/>
                <a:gd name="connsiteX1" fmla="*/ 907366 w 2194560"/>
                <a:gd name="connsiteY1" fmla="*/ 365764 h 2194560"/>
                <a:gd name="connsiteX2" fmla="*/ 1097280 w 2194560"/>
                <a:gd name="connsiteY2" fmla="*/ 562712 h 2194560"/>
                <a:gd name="connsiteX3" fmla="*/ 1287194 w 2194560"/>
                <a:gd name="connsiteY3" fmla="*/ 365764 h 2194560"/>
                <a:gd name="connsiteX4" fmla="*/ 1097280 w 2194560"/>
                <a:gd name="connsiteY4" fmla="*/ 168816 h 2194560"/>
                <a:gd name="connsiteX5" fmla="*/ 1097280 w 2194560"/>
                <a:gd name="connsiteY5" fmla="*/ 0 h 2194560"/>
                <a:gd name="connsiteX6" fmla="*/ 2194560 w 2194560"/>
                <a:gd name="connsiteY6" fmla="*/ 1097280 h 2194560"/>
                <a:gd name="connsiteX7" fmla="*/ 1097280 w 2194560"/>
                <a:gd name="connsiteY7" fmla="*/ 2194560 h 2194560"/>
                <a:gd name="connsiteX8" fmla="*/ 0 w 2194560"/>
                <a:gd name="connsiteY8" fmla="*/ 1097280 h 2194560"/>
                <a:gd name="connsiteX9" fmla="*/ 1097280 w 2194560"/>
                <a:gd name="connsiteY9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560" h="2194560">
                  <a:moveTo>
                    <a:pt x="1097280" y="168816"/>
                  </a:moveTo>
                  <a:cubicBezTo>
                    <a:pt x="992393" y="168816"/>
                    <a:pt x="907366" y="256993"/>
                    <a:pt x="907366" y="365764"/>
                  </a:cubicBezTo>
                  <a:cubicBezTo>
                    <a:pt x="907366" y="474535"/>
                    <a:pt x="992393" y="562712"/>
                    <a:pt x="1097280" y="562712"/>
                  </a:cubicBezTo>
                  <a:cubicBezTo>
                    <a:pt x="1202167" y="562712"/>
                    <a:pt x="1287194" y="474535"/>
                    <a:pt x="1287194" y="365764"/>
                  </a:cubicBezTo>
                  <a:cubicBezTo>
                    <a:pt x="1287194" y="256993"/>
                    <a:pt x="1202167" y="168816"/>
                    <a:pt x="1097280" y="168816"/>
                  </a:cubicBezTo>
                  <a:close/>
                  <a:moveTo>
                    <a:pt x="1097280" y="0"/>
                  </a:moveTo>
                  <a:cubicBezTo>
                    <a:pt x="1703291" y="0"/>
                    <a:pt x="2194560" y="491269"/>
                    <a:pt x="2194560" y="1097280"/>
                  </a:cubicBezTo>
                  <a:cubicBezTo>
                    <a:pt x="2194560" y="1703291"/>
                    <a:pt x="1703291" y="2194560"/>
                    <a:pt x="1097280" y="2194560"/>
                  </a:cubicBezTo>
                  <a:cubicBezTo>
                    <a:pt x="491269" y="2194560"/>
                    <a:pt x="0" y="1703291"/>
                    <a:pt x="0" y="1097280"/>
                  </a:cubicBezTo>
                  <a:cubicBezTo>
                    <a:pt x="0" y="491269"/>
                    <a:pt x="491269" y="0"/>
                    <a:pt x="1097280" y="0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alpha val="70000"/>
                  </a:srgbClr>
                </a:gs>
                <a:gs pos="100000">
                  <a:srgbClr val="FFFF00">
                    <a:alpha val="50000"/>
                  </a:srgbClr>
                </a:gs>
              </a:gsLst>
              <a:lin ang="5400000" scaled="1"/>
            </a:gradFill>
            <a:ln>
              <a:gradFill>
                <a:gsLst>
                  <a:gs pos="0">
                    <a:srgbClr val="FFFF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583899" y="519727"/>
              <a:ext cx="694294" cy="680442"/>
              <a:chOff x="3832846" y="594986"/>
              <a:chExt cx="548640" cy="529643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3832846" y="594986"/>
                <a:ext cx="548640" cy="5296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951011" y="687889"/>
                <a:ext cx="312311" cy="343837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alpha val="70000"/>
                    </a:srgbClr>
                  </a:gs>
                  <a:gs pos="100000">
                    <a:srgbClr val="FFFF00">
                      <a:alpha val="5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FF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Straight Connector 89"/>
            <p:cNvCxnSpPr>
              <a:stCxn id="95" idx="4"/>
              <a:endCxn id="88" idx="5"/>
            </p:cNvCxnSpPr>
            <p:nvPr/>
          </p:nvCxnSpPr>
          <p:spPr>
            <a:xfrm flipH="1">
              <a:off x="2884930" y="1200169"/>
              <a:ext cx="46116" cy="18287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2880217" y="3023609"/>
              <a:ext cx="57857" cy="271095"/>
            </a:xfrm>
            <a:custGeom>
              <a:avLst/>
              <a:gdLst>
                <a:gd name="connsiteX0" fmla="*/ 0 w 112720"/>
                <a:gd name="connsiteY0" fmla="*/ 0 h 211015"/>
                <a:gd name="connsiteX1" fmla="*/ 112542 w 112720"/>
                <a:gd name="connsiteY1" fmla="*/ 140677 h 211015"/>
                <a:gd name="connsiteX2" fmla="*/ 28136 w 112720"/>
                <a:gd name="connsiteY2" fmla="*/ 211015 h 211015"/>
                <a:gd name="connsiteX3" fmla="*/ 28136 w 112720"/>
                <a:gd name="connsiteY3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20" h="211015">
                  <a:moveTo>
                    <a:pt x="0" y="0"/>
                  </a:moveTo>
                  <a:cubicBezTo>
                    <a:pt x="53926" y="52754"/>
                    <a:pt x="107853" y="105508"/>
                    <a:pt x="112542" y="140677"/>
                  </a:cubicBezTo>
                  <a:cubicBezTo>
                    <a:pt x="117231" y="175846"/>
                    <a:pt x="28136" y="211015"/>
                    <a:pt x="28136" y="211015"/>
                  </a:cubicBezTo>
                  <a:lnTo>
                    <a:pt x="28136" y="21101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831346" y="2921648"/>
              <a:ext cx="123777" cy="91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823536" y="2872978"/>
              <a:ext cx="123777" cy="91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804" y="4352057"/>
              <a:ext cx="1481217" cy="124543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708012" y="532060"/>
            <a:ext cx="2876947" cy="4881604"/>
            <a:chOff x="4928460" y="493960"/>
            <a:chExt cx="2876947" cy="4881604"/>
          </a:xfrm>
        </p:grpSpPr>
        <p:sp>
          <p:nvSpPr>
            <p:cNvPr id="102" name="Freeform 101"/>
            <p:cNvSpPr/>
            <p:nvPr/>
          </p:nvSpPr>
          <p:spPr>
            <a:xfrm rot="10800000">
              <a:off x="6326250" y="2745254"/>
              <a:ext cx="61117" cy="252310"/>
            </a:xfrm>
            <a:custGeom>
              <a:avLst/>
              <a:gdLst>
                <a:gd name="connsiteX0" fmla="*/ 0 w 112720"/>
                <a:gd name="connsiteY0" fmla="*/ 0 h 211015"/>
                <a:gd name="connsiteX1" fmla="*/ 112542 w 112720"/>
                <a:gd name="connsiteY1" fmla="*/ 140677 h 211015"/>
                <a:gd name="connsiteX2" fmla="*/ 28136 w 112720"/>
                <a:gd name="connsiteY2" fmla="*/ 211015 h 211015"/>
                <a:gd name="connsiteX3" fmla="*/ 28136 w 112720"/>
                <a:gd name="connsiteY3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20" h="211015">
                  <a:moveTo>
                    <a:pt x="0" y="0"/>
                  </a:moveTo>
                  <a:cubicBezTo>
                    <a:pt x="53926" y="52754"/>
                    <a:pt x="107853" y="105508"/>
                    <a:pt x="112542" y="140677"/>
                  </a:cubicBezTo>
                  <a:cubicBezTo>
                    <a:pt x="117231" y="175846"/>
                    <a:pt x="28136" y="211015"/>
                    <a:pt x="28136" y="211015"/>
                  </a:cubicBezTo>
                  <a:lnTo>
                    <a:pt x="28136" y="21101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28460" y="2751530"/>
              <a:ext cx="2876947" cy="2624034"/>
            </a:xfrm>
            <a:custGeom>
              <a:avLst/>
              <a:gdLst>
                <a:gd name="connsiteX0" fmla="*/ 1097280 w 2194560"/>
                <a:gd name="connsiteY0" fmla="*/ 168816 h 2194560"/>
                <a:gd name="connsiteX1" fmla="*/ 907366 w 2194560"/>
                <a:gd name="connsiteY1" fmla="*/ 365764 h 2194560"/>
                <a:gd name="connsiteX2" fmla="*/ 1097280 w 2194560"/>
                <a:gd name="connsiteY2" fmla="*/ 562712 h 2194560"/>
                <a:gd name="connsiteX3" fmla="*/ 1287194 w 2194560"/>
                <a:gd name="connsiteY3" fmla="*/ 365764 h 2194560"/>
                <a:gd name="connsiteX4" fmla="*/ 1097280 w 2194560"/>
                <a:gd name="connsiteY4" fmla="*/ 168816 h 2194560"/>
                <a:gd name="connsiteX5" fmla="*/ 1097280 w 2194560"/>
                <a:gd name="connsiteY5" fmla="*/ 0 h 2194560"/>
                <a:gd name="connsiteX6" fmla="*/ 2194560 w 2194560"/>
                <a:gd name="connsiteY6" fmla="*/ 1097280 h 2194560"/>
                <a:gd name="connsiteX7" fmla="*/ 1097280 w 2194560"/>
                <a:gd name="connsiteY7" fmla="*/ 2194560 h 2194560"/>
                <a:gd name="connsiteX8" fmla="*/ 0 w 2194560"/>
                <a:gd name="connsiteY8" fmla="*/ 1097280 h 2194560"/>
                <a:gd name="connsiteX9" fmla="*/ 1097280 w 2194560"/>
                <a:gd name="connsiteY9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560" h="2194560">
                  <a:moveTo>
                    <a:pt x="1097280" y="168816"/>
                  </a:moveTo>
                  <a:cubicBezTo>
                    <a:pt x="992393" y="168816"/>
                    <a:pt x="907366" y="256993"/>
                    <a:pt x="907366" y="365764"/>
                  </a:cubicBezTo>
                  <a:cubicBezTo>
                    <a:pt x="907366" y="474535"/>
                    <a:pt x="992393" y="562712"/>
                    <a:pt x="1097280" y="562712"/>
                  </a:cubicBezTo>
                  <a:cubicBezTo>
                    <a:pt x="1202167" y="562712"/>
                    <a:pt x="1287194" y="474535"/>
                    <a:pt x="1287194" y="365764"/>
                  </a:cubicBezTo>
                  <a:cubicBezTo>
                    <a:pt x="1287194" y="256993"/>
                    <a:pt x="1202167" y="168816"/>
                    <a:pt x="1097280" y="168816"/>
                  </a:cubicBezTo>
                  <a:close/>
                  <a:moveTo>
                    <a:pt x="1097280" y="0"/>
                  </a:moveTo>
                  <a:cubicBezTo>
                    <a:pt x="1703291" y="0"/>
                    <a:pt x="2194560" y="491269"/>
                    <a:pt x="2194560" y="1097280"/>
                  </a:cubicBezTo>
                  <a:cubicBezTo>
                    <a:pt x="2194560" y="1703291"/>
                    <a:pt x="1703291" y="2194560"/>
                    <a:pt x="1097280" y="2194560"/>
                  </a:cubicBezTo>
                  <a:cubicBezTo>
                    <a:pt x="491269" y="2194560"/>
                    <a:pt x="0" y="1703291"/>
                    <a:pt x="0" y="1097280"/>
                  </a:cubicBezTo>
                  <a:cubicBezTo>
                    <a:pt x="0" y="491269"/>
                    <a:pt x="491269" y="0"/>
                    <a:pt x="1097280" y="0"/>
                  </a:cubicBezTo>
                  <a:close/>
                </a:path>
              </a:pathLst>
            </a:custGeom>
            <a:gradFill>
              <a:gsLst>
                <a:gs pos="0">
                  <a:srgbClr val="00FFCC">
                    <a:alpha val="69804"/>
                  </a:srgbClr>
                </a:gs>
                <a:gs pos="100000">
                  <a:srgbClr val="00FFFF">
                    <a:alpha val="49804"/>
                  </a:srgbClr>
                </a:gs>
              </a:gsLst>
              <a:lin ang="5400000" scaled="1"/>
            </a:gradFill>
            <a:ln>
              <a:gradFill>
                <a:gsLst>
                  <a:gs pos="0">
                    <a:srgbClr val="00FFCC"/>
                  </a:gs>
                  <a:gs pos="100000">
                    <a:schemeClr val="bg1">
                      <a:alpha val="7000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028591" y="493960"/>
              <a:ext cx="733421" cy="633294"/>
              <a:chOff x="7779978" y="594986"/>
              <a:chExt cx="548640" cy="529643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7779978" y="594986"/>
                <a:ext cx="548640" cy="5296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7898143" y="687889"/>
                <a:ext cx="312311" cy="343837"/>
              </a:xfrm>
              <a:prstGeom prst="ellipse">
                <a:avLst/>
              </a:prstGeom>
              <a:gradFill>
                <a:gsLst>
                  <a:gs pos="0">
                    <a:srgbClr val="00FFCC">
                      <a:alpha val="69804"/>
                    </a:srgbClr>
                  </a:gs>
                  <a:gs pos="100000">
                    <a:srgbClr val="00FFFF">
                      <a:alpha val="49804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FFCC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3" name="Straight Connector 112"/>
            <p:cNvCxnSpPr>
              <a:stCxn id="118" idx="4"/>
              <a:endCxn id="103" idx="5"/>
            </p:cNvCxnSpPr>
            <p:nvPr/>
          </p:nvCxnSpPr>
          <p:spPr>
            <a:xfrm flipH="1">
              <a:off x="6366934" y="1127254"/>
              <a:ext cx="28368" cy="16242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reeform 113"/>
            <p:cNvSpPr/>
            <p:nvPr/>
          </p:nvSpPr>
          <p:spPr>
            <a:xfrm>
              <a:off x="6363019" y="2735725"/>
              <a:ext cx="61117" cy="252310"/>
            </a:xfrm>
            <a:custGeom>
              <a:avLst/>
              <a:gdLst>
                <a:gd name="connsiteX0" fmla="*/ 0 w 112720"/>
                <a:gd name="connsiteY0" fmla="*/ 0 h 211015"/>
                <a:gd name="connsiteX1" fmla="*/ 112542 w 112720"/>
                <a:gd name="connsiteY1" fmla="*/ 140677 h 211015"/>
                <a:gd name="connsiteX2" fmla="*/ 28136 w 112720"/>
                <a:gd name="connsiteY2" fmla="*/ 211015 h 211015"/>
                <a:gd name="connsiteX3" fmla="*/ 28136 w 112720"/>
                <a:gd name="connsiteY3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20" h="211015">
                  <a:moveTo>
                    <a:pt x="0" y="0"/>
                  </a:moveTo>
                  <a:cubicBezTo>
                    <a:pt x="53926" y="52754"/>
                    <a:pt x="107853" y="105508"/>
                    <a:pt x="112542" y="140677"/>
                  </a:cubicBezTo>
                  <a:cubicBezTo>
                    <a:pt x="117231" y="175846"/>
                    <a:pt x="28136" y="211015"/>
                    <a:pt x="28136" y="211015"/>
                  </a:cubicBezTo>
                  <a:lnTo>
                    <a:pt x="28136" y="21101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6300720" y="2640830"/>
              <a:ext cx="130752" cy="854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299586" y="2599090"/>
              <a:ext cx="130752" cy="854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52" y="3933774"/>
              <a:ext cx="1476899" cy="122797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019453" y="532060"/>
            <a:ext cx="2868387" cy="5771758"/>
            <a:chOff x="8379676" y="532060"/>
            <a:chExt cx="2868387" cy="5771758"/>
          </a:xfrm>
        </p:grpSpPr>
        <p:sp>
          <p:nvSpPr>
            <p:cNvPr id="147" name="Freeform 146"/>
            <p:cNvSpPr/>
            <p:nvPr/>
          </p:nvSpPr>
          <p:spPr>
            <a:xfrm rot="10800000">
              <a:off x="9765388" y="3820019"/>
              <a:ext cx="59757" cy="239331"/>
            </a:xfrm>
            <a:custGeom>
              <a:avLst/>
              <a:gdLst>
                <a:gd name="connsiteX0" fmla="*/ 0 w 112720"/>
                <a:gd name="connsiteY0" fmla="*/ 0 h 211015"/>
                <a:gd name="connsiteX1" fmla="*/ 112542 w 112720"/>
                <a:gd name="connsiteY1" fmla="*/ 140677 h 211015"/>
                <a:gd name="connsiteX2" fmla="*/ 28136 w 112720"/>
                <a:gd name="connsiteY2" fmla="*/ 211015 h 211015"/>
                <a:gd name="connsiteX3" fmla="*/ 28136 w 112720"/>
                <a:gd name="connsiteY3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20" h="211015">
                  <a:moveTo>
                    <a:pt x="0" y="0"/>
                  </a:moveTo>
                  <a:cubicBezTo>
                    <a:pt x="53926" y="52754"/>
                    <a:pt x="107853" y="105508"/>
                    <a:pt x="112542" y="140677"/>
                  </a:cubicBezTo>
                  <a:cubicBezTo>
                    <a:pt x="117231" y="175846"/>
                    <a:pt x="28136" y="211015"/>
                    <a:pt x="28136" y="211015"/>
                  </a:cubicBezTo>
                  <a:lnTo>
                    <a:pt x="28136" y="21101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79676" y="3762535"/>
              <a:ext cx="2868387" cy="2541283"/>
            </a:xfrm>
            <a:custGeom>
              <a:avLst/>
              <a:gdLst>
                <a:gd name="connsiteX0" fmla="*/ 1097280 w 2194560"/>
                <a:gd name="connsiteY0" fmla="*/ 168816 h 2194560"/>
                <a:gd name="connsiteX1" fmla="*/ 907366 w 2194560"/>
                <a:gd name="connsiteY1" fmla="*/ 365764 h 2194560"/>
                <a:gd name="connsiteX2" fmla="*/ 1097280 w 2194560"/>
                <a:gd name="connsiteY2" fmla="*/ 562712 h 2194560"/>
                <a:gd name="connsiteX3" fmla="*/ 1287194 w 2194560"/>
                <a:gd name="connsiteY3" fmla="*/ 365764 h 2194560"/>
                <a:gd name="connsiteX4" fmla="*/ 1097280 w 2194560"/>
                <a:gd name="connsiteY4" fmla="*/ 168816 h 2194560"/>
                <a:gd name="connsiteX5" fmla="*/ 1097280 w 2194560"/>
                <a:gd name="connsiteY5" fmla="*/ 0 h 2194560"/>
                <a:gd name="connsiteX6" fmla="*/ 2194560 w 2194560"/>
                <a:gd name="connsiteY6" fmla="*/ 1097280 h 2194560"/>
                <a:gd name="connsiteX7" fmla="*/ 1097280 w 2194560"/>
                <a:gd name="connsiteY7" fmla="*/ 2194560 h 2194560"/>
                <a:gd name="connsiteX8" fmla="*/ 0 w 2194560"/>
                <a:gd name="connsiteY8" fmla="*/ 1097280 h 2194560"/>
                <a:gd name="connsiteX9" fmla="*/ 1097280 w 2194560"/>
                <a:gd name="connsiteY9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560" h="2194560">
                  <a:moveTo>
                    <a:pt x="1097280" y="168816"/>
                  </a:moveTo>
                  <a:cubicBezTo>
                    <a:pt x="992393" y="168816"/>
                    <a:pt x="907366" y="256993"/>
                    <a:pt x="907366" y="365764"/>
                  </a:cubicBezTo>
                  <a:cubicBezTo>
                    <a:pt x="907366" y="474535"/>
                    <a:pt x="992393" y="562712"/>
                    <a:pt x="1097280" y="562712"/>
                  </a:cubicBezTo>
                  <a:cubicBezTo>
                    <a:pt x="1202167" y="562712"/>
                    <a:pt x="1287194" y="474535"/>
                    <a:pt x="1287194" y="365764"/>
                  </a:cubicBezTo>
                  <a:cubicBezTo>
                    <a:pt x="1287194" y="256993"/>
                    <a:pt x="1202167" y="168816"/>
                    <a:pt x="1097280" y="168816"/>
                  </a:cubicBezTo>
                  <a:close/>
                  <a:moveTo>
                    <a:pt x="1097280" y="0"/>
                  </a:moveTo>
                  <a:cubicBezTo>
                    <a:pt x="1703291" y="0"/>
                    <a:pt x="2194560" y="491269"/>
                    <a:pt x="2194560" y="1097280"/>
                  </a:cubicBezTo>
                  <a:cubicBezTo>
                    <a:pt x="2194560" y="1703291"/>
                    <a:pt x="1703291" y="2194560"/>
                    <a:pt x="1097280" y="2194560"/>
                  </a:cubicBezTo>
                  <a:cubicBezTo>
                    <a:pt x="491269" y="2194560"/>
                    <a:pt x="0" y="1703291"/>
                    <a:pt x="0" y="1097280"/>
                  </a:cubicBezTo>
                  <a:cubicBezTo>
                    <a:pt x="0" y="491269"/>
                    <a:pt x="491269" y="0"/>
                    <a:pt x="1097280" y="0"/>
                  </a:cubicBezTo>
                  <a:close/>
                </a:path>
              </a:pathLst>
            </a:custGeom>
            <a:gradFill>
              <a:gsLst>
                <a:gs pos="0">
                  <a:srgbClr val="D60093">
                    <a:alpha val="69804"/>
                  </a:srgbClr>
                </a:gs>
                <a:gs pos="100000">
                  <a:srgbClr val="D60093">
                    <a:alpha val="49804"/>
                  </a:srgbClr>
                </a:gs>
              </a:gsLst>
              <a:lin ang="5400000" scaled="1"/>
            </a:gradFill>
            <a:ln>
              <a:gradFill>
                <a:gsLst>
                  <a:gs pos="0">
                    <a:srgbClr val="FF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9474371" y="532060"/>
              <a:ext cx="717097" cy="600715"/>
              <a:chOff x="5806412" y="644064"/>
              <a:chExt cx="548640" cy="529643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5806412" y="644064"/>
                <a:ext cx="548640" cy="5296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924577" y="736967"/>
                <a:ext cx="312311" cy="343837"/>
              </a:xfrm>
              <a:prstGeom prst="ellipse">
                <a:avLst/>
              </a:prstGeom>
              <a:gradFill>
                <a:gsLst>
                  <a:gs pos="0">
                    <a:srgbClr val="D60093">
                      <a:alpha val="69804"/>
                    </a:srgbClr>
                  </a:gs>
                  <a:gs pos="100000">
                    <a:srgbClr val="D60093">
                      <a:alpha val="49804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9" name="Straight Connector 148"/>
            <p:cNvCxnSpPr>
              <a:endCxn id="150" idx="0"/>
            </p:cNvCxnSpPr>
            <p:nvPr/>
          </p:nvCxnSpPr>
          <p:spPr>
            <a:xfrm flipH="1">
              <a:off x="9801338" y="1132775"/>
              <a:ext cx="1892" cy="2678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Freeform 149"/>
            <p:cNvSpPr/>
            <p:nvPr/>
          </p:nvSpPr>
          <p:spPr>
            <a:xfrm>
              <a:off x="9801338" y="3810980"/>
              <a:ext cx="59757" cy="239331"/>
            </a:xfrm>
            <a:custGeom>
              <a:avLst/>
              <a:gdLst>
                <a:gd name="connsiteX0" fmla="*/ 0 w 112720"/>
                <a:gd name="connsiteY0" fmla="*/ 0 h 211015"/>
                <a:gd name="connsiteX1" fmla="*/ 112542 w 112720"/>
                <a:gd name="connsiteY1" fmla="*/ 140677 h 211015"/>
                <a:gd name="connsiteX2" fmla="*/ 28136 w 112720"/>
                <a:gd name="connsiteY2" fmla="*/ 211015 h 211015"/>
                <a:gd name="connsiteX3" fmla="*/ 28136 w 112720"/>
                <a:gd name="connsiteY3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20" h="211015">
                  <a:moveTo>
                    <a:pt x="0" y="0"/>
                  </a:moveTo>
                  <a:cubicBezTo>
                    <a:pt x="53926" y="52754"/>
                    <a:pt x="107853" y="105508"/>
                    <a:pt x="112542" y="140677"/>
                  </a:cubicBezTo>
                  <a:cubicBezTo>
                    <a:pt x="117231" y="175846"/>
                    <a:pt x="28136" y="211015"/>
                    <a:pt x="28136" y="211015"/>
                  </a:cubicBezTo>
                  <a:lnTo>
                    <a:pt x="28136" y="21101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9733049" y="3726908"/>
              <a:ext cx="127842" cy="810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730920" y="3678002"/>
              <a:ext cx="127842" cy="810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9199030" y="4585859"/>
              <a:ext cx="1261152" cy="1539061"/>
              <a:chOff x="8877299" y="4616827"/>
              <a:chExt cx="1261152" cy="1539061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8877299" y="5694223"/>
                <a:ext cx="12611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B0F0"/>
                    </a:solidFill>
                  </a:rPr>
                  <a:t>WHO</a:t>
                </a:r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7299" y="4616827"/>
                <a:ext cx="1261152" cy="11055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62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5817" y="2466107"/>
            <a:ext cx="7245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5400" u="sng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5400" u="sng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</a:t>
            </a:r>
            <a:endParaRPr lang="en-US" sz="5400" u="sng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55" y="198119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05" y="1098407"/>
            <a:ext cx="110299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সংস্থাসমূহের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999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66109" y="374072"/>
            <a:ext cx="6954982" cy="969819"/>
            <a:chOff x="2466109" y="374072"/>
            <a:chExt cx="6954982" cy="969819"/>
          </a:xfrm>
        </p:grpSpPr>
        <p:sp>
          <p:nvSpPr>
            <p:cNvPr id="6" name="Rounded Rectangle 5"/>
            <p:cNvSpPr/>
            <p:nvPr/>
          </p:nvSpPr>
          <p:spPr>
            <a:xfrm>
              <a:off x="2466109" y="374072"/>
              <a:ext cx="6954982" cy="969819"/>
            </a:xfrm>
            <a:prstGeom prst="roundRect">
              <a:avLst/>
            </a:prstGeom>
            <a:gradFill>
              <a:gsLst>
                <a:gs pos="13000">
                  <a:srgbClr val="00B050"/>
                </a:gs>
                <a:gs pos="74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673924" y="491835"/>
              <a:ext cx="6539346" cy="734291"/>
            </a:xfrm>
            <a:prstGeom prst="roundRect">
              <a:avLst/>
            </a:prstGeom>
            <a:solidFill>
              <a:schemeClr val="bg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জাতিসংঘের</a:t>
              </a:r>
              <a:r>
                <a:rPr lang="en-US" sz="48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বিশেষ</a:t>
              </a:r>
              <a:r>
                <a:rPr lang="en-US" sz="4800" dirty="0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FF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সংস্থাসমূহ</a:t>
              </a:r>
              <a:endParaRPr lang="en-US" sz="48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8145" y="1905690"/>
            <a:ext cx="1072341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সংস্থাসমূহের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চুক্তিতে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স্বায়ত্বশাসিত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২৪টি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4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280;p2"/>
          <p:cNvGrpSpPr/>
          <p:nvPr/>
        </p:nvGrpSpPr>
        <p:grpSpPr>
          <a:xfrm>
            <a:off x="6190093" y="518022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2" name="Google Shape;348;p2"/>
          <p:cNvSpPr txBox="1"/>
          <p:nvPr/>
        </p:nvSpPr>
        <p:spPr>
          <a:xfrm>
            <a:off x="1694034" y="5338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3" name="Google Shape;350;p2"/>
          <p:cNvSpPr txBox="1"/>
          <p:nvPr/>
        </p:nvSpPr>
        <p:spPr>
          <a:xfrm>
            <a:off x="6803227" y="1274497"/>
            <a:ext cx="357123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ILO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প্রতিষ্ঠিত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১৯১৯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এবং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এটি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জাতিসংঘের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অন্তর্ভুক্ত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হয়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১৯৪৬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১৪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ডিসেম্বর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সংখ্যা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১৮৬টি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রাষ্ট্র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এবং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দপ্তর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সুইজারল্যান্ডের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জেনেভায়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8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ILO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ভূমিকার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জন্য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১৯৬৯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শান্তিতে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নোবেল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পুরস্কার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অর্জন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বাংলাদেশ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১৯৭২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সালের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২২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জুন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ea typeface="Architects Daughter"/>
                <a:cs typeface="NikoshBAN" panose="02000000000000000000" pitchFamily="2" charset="0"/>
                <a:sym typeface="Architects Daughter"/>
              </a:rPr>
              <a:t>ILO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-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এর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সদস্যপদ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লাভ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করে</a:t>
            </a:r>
            <a:r>
              <a:rPr lang="en-US" sz="2800" dirty="0" smtClean="0">
                <a:solidFill>
                  <a:schemeClr val="dk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।</a:t>
            </a:r>
            <a:endParaRPr sz="2800" dirty="0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2013109"/>
            <a:ext cx="2641781" cy="2221253"/>
          </a:xfrm>
          <a:prstGeom prst="rect">
            <a:avLst/>
          </a:prstGeom>
        </p:spPr>
      </p:pic>
      <p:sp>
        <p:nvSpPr>
          <p:cNvPr id="355" name="Google Shape;348;p2"/>
          <p:cNvSpPr txBox="1"/>
          <p:nvPr/>
        </p:nvSpPr>
        <p:spPr>
          <a:xfrm>
            <a:off x="1778137" y="46208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7" name="Google Shape;220;p2"/>
          <p:cNvGrpSpPr/>
          <p:nvPr/>
        </p:nvGrpSpPr>
        <p:grpSpPr>
          <a:xfrm>
            <a:off x="665694" y="1565742"/>
            <a:ext cx="1490450" cy="829382"/>
            <a:chOff x="280628" y="1551900"/>
            <a:chExt cx="1490450" cy="829382"/>
          </a:xfrm>
        </p:grpSpPr>
        <p:sp>
          <p:nvSpPr>
            <p:cNvPr id="448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9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০১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8" name="Google Shape;264;p2"/>
          <p:cNvGrpSpPr/>
          <p:nvPr/>
        </p:nvGrpSpPr>
        <p:grpSpPr>
          <a:xfrm>
            <a:off x="1733843" y="479455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0" name="Google Shape;348;p2"/>
          <p:cNvSpPr txBox="1"/>
          <p:nvPr/>
        </p:nvSpPr>
        <p:spPr>
          <a:xfrm>
            <a:off x="1846434" y="686267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আন্তর্জাতিক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শ্রম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1" name="Picture 4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04" y="1983663"/>
            <a:ext cx="2858054" cy="2403099"/>
          </a:xfrm>
          <a:prstGeom prst="rect">
            <a:avLst/>
          </a:prstGeom>
        </p:spPr>
      </p:pic>
      <p:sp>
        <p:nvSpPr>
          <p:cNvPr id="452" name="Google Shape;348;p2"/>
          <p:cNvSpPr txBox="1"/>
          <p:nvPr/>
        </p:nvSpPr>
        <p:spPr>
          <a:xfrm>
            <a:off x="1930537" y="4773213"/>
            <a:ext cx="37384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International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Labour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2400" b="1" dirty="0" err="1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Oraganization</a:t>
            </a:r>
            <a:r>
              <a:rPr lang="en-US" sz="24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 </a:t>
            </a:r>
            <a:endParaRPr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5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450" grpId="0"/>
      <p:bldP spid="4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220;p2"/>
          <p:cNvGrpSpPr/>
          <p:nvPr/>
        </p:nvGrpSpPr>
        <p:grpSpPr>
          <a:xfrm>
            <a:off x="681393" y="1590645"/>
            <a:ext cx="1490450" cy="829382"/>
            <a:chOff x="280628" y="1551900"/>
            <a:chExt cx="1490450" cy="829382"/>
          </a:xfrm>
        </p:grpSpPr>
        <p:sp>
          <p:nvSpPr>
            <p:cNvPr id="445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446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০১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264;p2"/>
          <p:cNvGrpSpPr/>
          <p:nvPr/>
        </p:nvGrpSpPr>
        <p:grpSpPr>
          <a:xfrm>
            <a:off x="1733843" y="503202"/>
            <a:ext cx="4361586" cy="5853550"/>
            <a:chOff x="1734414" y="495297"/>
            <a:chExt cx="4361586" cy="5853550"/>
          </a:xfrm>
        </p:grpSpPr>
        <p:sp>
          <p:nvSpPr>
            <p:cNvPr id="139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4" name="Google Shape;280;p2"/>
          <p:cNvGrpSpPr/>
          <p:nvPr/>
        </p:nvGrpSpPr>
        <p:grpSpPr>
          <a:xfrm>
            <a:off x="6190093" y="541769"/>
            <a:ext cx="4361586" cy="5821918"/>
            <a:chOff x="6191002" y="488368"/>
            <a:chExt cx="4361586" cy="5853550"/>
          </a:xfrm>
        </p:grpSpPr>
        <p:sp>
          <p:nvSpPr>
            <p:cNvPr id="155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70" name="Google Shape;296;p2"/>
          <p:cNvGrpSpPr/>
          <p:nvPr/>
        </p:nvGrpSpPr>
        <p:grpSpPr>
          <a:xfrm>
            <a:off x="5597236" y="488355"/>
            <a:ext cx="1122676" cy="5839694"/>
            <a:chOff x="5597236" y="488368"/>
            <a:chExt cx="1122676" cy="5839694"/>
          </a:xfrm>
        </p:grpSpPr>
        <p:sp>
          <p:nvSpPr>
            <p:cNvPr id="171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22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21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10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06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02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98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94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90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86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" name="Google Shape;220;p2"/>
          <p:cNvGrpSpPr/>
          <p:nvPr/>
        </p:nvGrpSpPr>
        <p:grpSpPr>
          <a:xfrm>
            <a:off x="667223" y="1590645"/>
            <a:ext cx="1490450" cy="829382"/>
            <a:chOff x="280628" y="1551900"/>
            <a:chExt cx="1490450" cy="829382"/>
          </a:xfrm>
        </p:grpSpPr>
        <p:sp>
          <p:nvSpPr>
            <p:cNvPr id="221" name="Google Shape;221;p2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4" name="Google Shape;224;p2"/>
            <p:cNvSpPr txBox="1"/>
            <p:nvPr/>
          </p:nvSpPr>
          <p:spPr>
            <a:xfrm>
              <a:off x="486244" y="1598680"/>
              <a:ext cx="78794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 smtClean="0">
                  <a:solidFill>
                    <a:schemeClr val="lt1"/>
                  </a:solidFill>
                  <a:latin typeface="NikoshBAN" panose="02000000000000000000" pitchFamily="2" charset="0"/>
                  <a:ea typeface="Oswald"/>
                  <a:cs typeface="NikoshBAN" panose="02000000000000000000" pitchFamily="2" charset="0"/>
                  <a:sym typeface="Oswald"/>
                </a:rPr>
                <a:t>০2</a:t>
              </a:r>
              <a:endParaRPr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5" name="Google Shape;264;p2"/>
          <p:cNvGrpSpPr/>
          <p:nvPr/>
        </p:nvGrpSpPr>
        <p:grpSpPr>
          <a:xfrm>
            <a:off x="1716162" y="502324"/>
            <a:ext cx="4361586" cy="5853550"/>
            <a:chOff x="1734414" y="495297"/>
            <a:chExt cx="4361586" cy="5853550"/>
          </a:xfrm>
        </p:grpSpPr>
        <p:sp>
          <p:nvSpPr>
            <p:cNvPr id="226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2" name="Google Shape;280;p2"/>
          <p:cNvGrpSpPr/>
          <p:nvPr/>
        </p:nvGrpSpPr>
        <p:grpSpPr>
          <a:xfrm>
            <a:off x="6203943" y="533849"/>
            <a:ext cx="4361586" cy="5821918"/>
            <a:chOff x="6191002" y="488368"/>
            <a:chExt cx="4361586" cy="5853550"/>
          </a:xfrm>
        </p:grpSpPr>
        <p:sp>
          <p:nvSpPr>
            <p:cNvPr id="243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8" name="Google Shape;296;p2"/>
          <p:cNvGrpSpPr/>
          <p:nvPr/>
        </p:nvGrpSpPr>
        <p:grpSpPr>
          <a:xfrm>
            <a:off x="5611086" y="516060"/>
            <a:ext cx="1122676" cy="5839694"/>
            <a:chOff x="5597236" y="488368"/>
            <a:chExt cx="1122676" cy="5839694"/>
          </a:xfrm>
        </p:grpSpPr>
        <p:sp>
          <p:nvSpPr>
            <p:cNvPr id="259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306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302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298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294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290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286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282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278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274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270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0" name="Google Shape;348;p2"/>
          <p:cNvSpPr txBox="1"/>
          <p:nvPr/>
        </p:nvSpPr>
        <p:spPr>
          <a:xfrm>
            <a:off x="1676353" y="544862"/>
            <a:ext cx="37384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জাতিসংঘ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শিক্ষা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,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বিজ্ঞান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ও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সংস্কৃতি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r>
              <a:rPr lang="en-US" sz="3200" b="1" dirty="0" err="1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সংস্থা</a:t>
            </a:r>
            <a:r>
              <a:rPr lang="en-US" sz="3200" b="1" dirty="0" smtClean="0">
                <a:solidFill>
                  <a:srgbClr val="F3740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chitects Daughter"/>
              </a:rPr>
              <a:t> </a:t>
            </a:r>
            <a:endParaRPr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1" name="Google Shape;348;p2"/>
          <p:cNvSpPr txBox="1"/>
          <p:nvPr/>
        </p:nvSpPr>
        <p:spPr>
          <a:xfrm>
            <a:off x="1717109" y="4435936"/>
            <a:ext cx="3738407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 smtClean="0">
                <a:solidFill>
                  <a:srgbClr val="F37401"/>
                </a:solidFill>
                <a:latin typeface="NikoshBAN" panose="02000000000000000000" pitchFamily="2" charset="0"/>
                <a:ea typeface="Architects Daughter"/>
                <a:cs typeface="NikoshBAN" panose="02000000000000000000" pitchFamily="2" charset="0"/>
                <a:sym typeface="Architects Daughter"/>
              </a:rPr>
              <a:t>United Nations Educational, Science and Cultural Organization</a:t>
            </a:r>
            <a:endParaRPr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2" name="Picture 3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21" y="2018691"/>
            <a:ext cx="3179499" cy="21158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3762" y="1330036"/>
            <a:ext cx="3657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+mj-lt"/>
                <a:cs typeface="NikoshBAN" panose="02000000000000000000" pitchFamily="2" charset="0"/>
              </a:rPr>
              <a:t>UNESCO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১৯৫টি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765</Words>
  <Application>Microsoft Office PowerPoint</Application>
  <PresentationFormat>Widescreen</PresentationFormat>
  <Paragraphs>119</Paragraphs>
  <Slides>22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Architects Daughter</vt:lpstr>
      <vt:lpstr>Arial</vt:lpstr>
      <vt:lpstr>Calibri</vt:lpstr>
      <vt:lpstr>Calibri Light</vt:lpstr>
      <vt:lpstr>NikoshBAN</vt:lpstr>
      <vt:lpstr>Oswald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108</cp:revision>
  <dcterms:created xsi:type="dcterms:W3CDTF">2021-02-21T16:35:21Z</dcterms:created>
  <dcterms:modified xsi:type="dcterms:W3CDTF">2021-06-20T16:49:11Z</dcterms:modified>
</cp:coreProperties>
</file>