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sldIdLst>
    <p:sldId id="288" r:id="rId2"/>
    <p:sldId id="294" r:id="rId3"/>
    <p:sldId id="260" r:id="rId4"/>
    <p:sldId id="281" r:id="rId5"/>
    <p:sldId id="262" r:id="rId6"/>
    <p:sldId id="272" r:id="rId7"/>
    <p:sldId id="283" r:id="rId8"/>
    <p:sldId id="263" r:id="rId9"/>
    <p:sldId id="291" r:id="rId10"/>
    <p:sldId id="292" r:id="rId11"/>
    <p:sldId id="287" r:id="rId12"/>
    <p:sldId id="293" r:id="rId13"/>
    <p:sldId id="284" r:id="rId14"/>
    <p:sldId id="279" r:id="rId15"/>
    <p:sldId id="266" r:id="rId16"/>
    <p:sldId id="2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7999646"/>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31365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77261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12659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72064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60484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25148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60708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69438826"/>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63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28634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2484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3952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6/20/2021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68299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6/20/2021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58505655"/>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6/20/2021</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9031823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69978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6/20/2021</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17037482"/>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 id="2147483817" r:id="rId16"/>
    <p:sldLayoutId id="2147483818"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fif"/><Relationship Id="rId1" Type="http://schemas.openxmlformats.org/officeDocument/2006/relationships/slideLayout" Target="../slideLayouts/slideLayout7.xml"/><Relationship Id="rId4" Type="http://schemas.openxmlformats.org/officeDocument/2006/relationships/image" Target="../media/image9.jf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7986"/>
            <a:ext cx="8763000" cy="1015663"/>
          </a:xfrm>
          <a:prstGeom prst="rect">
            <a:avLst/>
          </a:prstGeom>
          <a:solidFill>
            <a:srgbClr val="92D050"/>
          </a:solidFill>
        </p:spPr>
        <p:txBody>
          <a:bodyPr wrap="square" rtlCol="0">
            <a:spAutoFit/>
          </a:bodyPr>
          <a:lstStyle/>
          <a:p>
            <a:r>
              <a:rPr lang="bn-BD" sz="6000" dirty="0" smtClean="0">
                <a:latin typeface="NikoshBAN" pitchFamily="2" charset="0"/>
                <a:cs typeface="NikoshBAN" pitchFamily="2" charset="0"/>
              </a:rPr>
              <a:t>                স্বাগতম</a:t>
            </a:r>
            <a:endParaRPr lang="en-US" sz="6000" dirty="0">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0214" y="54551"/>
            <a:ext cx="1333847" cy="99909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025940"/>
            <a:ext cx="8915400" cy="57058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8375" y="176212"/>
            <a:ext cx="2867025" cy="325278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0" y="180975"/>
            <a:ext cx="5905500" cy="3324225"/>
          </a:xfrm>
          <a:prstGeom prst="rect">
            <a:avLst/>
          </a:prstGeom>
        </p:spPr>
      </p:pic>
      <p:sp>
        <p:nvSpPr>
          <p:cNvPr id="4" name="Rectangle 3"/>
          <p:cNvSpPr/>
          <p:nvPr/>
        </p:nvSpPr>
        <p:spPr>
          <a:xfrm>
            <a:off x="33130" y="3657600"/>
            <a:ext cx="59055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ব্যবসায় ঝুকি </a:t>
            </a:r>
            <a:endParaRPr lang="en-US" dirty="0"/>
          </a:p>
        </p:txBody>
      </p:sp>
      <p:sp>
        <p:nvSpPr>
          <p:cNvPr id="5" name="Rectangle 4"/>
          <p:cNvSpPr/>
          <p:nvPr/>
        </p:nvSpPr>
        <p:spPr>
          <a:xfrm>
            <a:off x="6248400" y="3657600"/>
            <a:ext cx="259369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শিক্ষা ঝুকি </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648200"/>
            <a:ext cx="8842098" cy="2133600"/>
          </a:xfrm>
          <a:prstGeom prst="rect">
            <a:avLst/>
          </a:prstGeom>
        </p:spPr>
      </p:pic>
    </p:spTree>
    <p:extLst>
      <p:ext uri="{BB962C8B-B14F-4D97-AF65-F5344CB8AC3E}">
        <p14:creationId xmlns:p14="http://schemas.microsoft.com/office/powerpoint/2010/main" val="2505907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940" y="927099"/>
            <a:ext cx="6345260" cy="709865"/>
          </a:xfrm>
        </p:spPr>
        <p:txBody>
          <a:bodyPr>
            <a:normAutofit fontScale="90000"/>
          </a:bodyPr>
          <a:lstStyle/>
          <a:p>
            <a:pPr algn="ctr"/>
            <a:r>
              <a:rPr lang="bn-IN"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ঝুঁকির উৎস</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5" name="Text Placeholder 4"/>
          <p:cNvSpPr>
            <a:spLocks noGrp="1"/>
          </p:cNvSpPr>
          <p:nvPr>
            <p:ph type="body" idx="1"/>
          </p:nvPr>
        </p:nvSpPr>
        <p:spPr>
          <a:xfrm>
            <a:off x="152400" y="2590800"/>
            <a:ext cx="4040188" cy="762000"/>
          </a:xfrm>
        </p:spPr>
        <p:txBody>
          <a:bodyPr>
            <a:normAutofit fontScale="55000" lnSpcReduction="20000"/>
          </a:bodyPr>
          <a:lstStyle/>
          <a:p>
            <a:endParaRPr lang="bn-IN" dirty="0" smtClean="0">
              <a:latin typeface="NikoshBAN" pitchFamily="2" charset="0"/>
              <a:cs typeface="NikoshBAN" pitchFamily="2" charset="0"/>
            </a:endParaRPr>
          </a:p>
          <a:p>
            <a:pPr algn="ctr"/>
            <a:r>
              <a:rPr lang="bn-IN" sz="5100" dirty="0" smtClean="0">
                <a:latin typeface="NikoshBAN" pitchFamily="2" charset="0"/>
                <a:cs typeface="NikoshBAN" pitchFamily="2" charset="0"/>
              </a:rPr>
              <a:t>ব্যবসা প্রতিষ্ঠানের দৃষ্টিতে-</a:t>
            </a:r>
            <a:endParaRPr lang="en-US" sz="5100" dirty="0" smtClean="0">
              <a:latin typeface="NikoshBAN" pitchFamily="2" charset="0"/>
              <a:cs typeface="NikoshBAN" pitchFamily="2" charset="0"/>
            </a:endParaRPr>
          </a:p>
          <a:p>
            <a:endParaRPr lang="en-US" dirty="0"/>
          </a:p>
        </p:txBody>
      </p:sp>
      <p:sp>
        <p:nvSpPr>
          <p:cNvPr id="3" name="Content Placeholder 2"/>
          <p:cNvSpPr>
            <a:spLocks noGrp="1"/>
          </p:cNvSpPr>
          <p:nvPr>
            <p:ph sz="half" idx="2"/>
          </p:nvPr>
        </p:nvSpPr>
        <p:spPr>
          <a:xfrm>
            <a:off x="76200" y="3019890"/>
            <a:ext cx="5257800" cy="3761910"/>
          </a:xfrm>
        </p:spPr>
        <p:txBody>
          <a:bodyPr>
            <a:noAutofit/>
          </a:bodyPr>
          <a:lstStyle/>
          <a:p>
            <a:r>
              <a:rPr lang="bn-IN" sz="2800" dirty="0" smtClean="0">
                <a:latin typeface="NikoshBAN" pitchFamily="2" charset="0"/>
                <a:cs typeface="NikoshBAN" pitchFamily="2" charset="0"/>
              </a:rPr>
              <a:t>বিক্রয়মূল্য পরিবর্তন</a:t>
            </a:r>
          </a:p>
          <a:p>
            <a:r>
              <a:rPr lang="bn-IN" sz="2800" dirty="0" smtClean="0">
                <a:latin typeface="NikoshBAN" pitchFamily="2" charset="0"/>
                <a:cs typeface="NikoshBAN" pitchFamily="2" charset="0"/>
              </a:rPr>
              <a:t>বিক্রয়ের পরিমান পরিবর্তন</a:t>
            </a:r>
          </a:p>
          <a:p>
            <a:r>
              <a:rPr lang="bn-IN" sz="2800" dirty="0" smtClean="0">
                <a:latin typeface="NikoshBAN" pitchFamily="2" charset="0"/>
                <a:cs typeface="NikoshBAN" pitchFamily="2" charset="0"/>
              </a:rPr>
              <a:t>উৎপাদনের উপকরনের মূল্য পরিবর্তন</a:t>
            </a:r>
          </a:p>
          <a:p>
            <a:r>
              <a:rPr lang="bn-IN" sz="2800" dirty="0" smtClean="0">
                <a:latin typeface="NikoshBAN" pitchFamily="2" charset="0"/>
                <a:cs typeface="NikoshBAN" pitchFamily="2" charset="0"/>
              </a:rPr>
              <a:t>অতিরিক্ত স্থায়ী খরচের প্রবণতা</a:t>
            </a:r>
          </a:p>
          <a:p>
            <a:r>
              <a:rPr lang="bn-IN" sz="2800" dirty="0" smtClean="0">
                <a:latin typeface="NikoshBAN" pitchFamily="2" charset="0"/>
                <a:cs typeface="NikoshBAN" pitchFamily="2" charset="0"/>
              </a:rPr>
              <a:t>ঋণ মূলধন বেশি হওয়া</a:t>
            </a:r>
          </a:p>
          <a:p>
            <a:r>
              <a:rPr lang="bn-IN" sz="2800" dirty="0" smtClean="0">
                <a:latin typeface="NikoshBAN" pitchFamily="2" charset="0"/>
                <a:cs typeface="NikoshBAN" pitchFamily="2" charset="0"/>
              </a:rPr>
              <a:t>পর্যাপ্ত নগদপ্রবাহ  না পাওয়া</a:t>
            </a:r>
          </a:p>
          <a:p>
            <a:pPr>
              <a:buNone/>
            </a:pPr>
            <a:endParaRPr lang="bn-IN" sz="2000" dirty="0" smtClean="0">
              <a:latin typeface="NikoshBAN" pitchFamily="2" charset="0"/>
              <a:cs typeface="NikoshBAN" pitchFamily="2" charset="0"/>
            </a:endParaRPr>
          </a:p>
          <a:p>
            <a:endParaRPr lang="bn-IN" sz="2000" dirty="0" smtClean="0">
              <a:latin typeface="NikoshBAN" pitchFamily="2" charset="0"/>
              <a:cs typeface="NikoshBAN" pitchFamily="2" charset="0"/>
            </a:endParaRPr>
          </a:p>
          <a:p>
            <a:endParaRPr lang="en-US" sz="2000" dirty="0">
              <a:latin typeface="NikoshBAN" pitchFamily="2" charset="0"/>
              <a:cs typeface="NikoshBAN" pitchFamily="2" charset="0"/>
            </a:endParaRPr>
          </a:p>
        </p:txBody>
      </p:sp>
      <p:sp>
        <p:nvSpPr>
          <p:cNvPr id="6" name="Text Placeholder 5"/>
          <p:cNvSpPr>
            <a:spLocks noGrp="1"/>
          </p:cNvSpPr>
          <p:nvPr>
            <p:ph type="body" sz="quarter" idx="3"/>
          </p:nvPr>
        </p:nvSpPr>
        <p:spPr>
          <a:xfrm>
            <a:off x="4797425" y="1828800"/>
            <a:ext cx="4194175" cy="1219200"/>
          </a:xfrm>
        </p:spPr>
        <p:txBody>
          <a:bodyPr/>
          <a:lstStyle/>
          <a:p>
            <a:pPr algn="ctr"/>
            <a:r>
              <a:rPr lang="bn-IN" sz="2800" dirty="0" smtClean="0">
                <a:latin typeface="NikoshBAN" pitchFamily="2" charset="0"/>
                <a:cs typeface="NikoshBAN" pitchFamily="2" charset="0"/>
              </a:rPr>
              <a:t>বিনিয়োগ কারীর দৃষ্টিতে-</a:t>
            </a:r>
            <a:endParaRPr lang="en-US" sz="2000" dirty="0">
              <a:latin typeface="NikoshBAN" pitchFamily="2" charset="0"/>
              <a:cs typeface="NikoshBAN" pitchFamily="2" charset="0"/>
            </a:endParaRPr>
          </a:p>
        </p:txBody>
      </p:sp>
      <p:sp>
        <p:nvSpPr>
          <p:cNvPr id="7" name="Content Placeholder 6"/>
          <p:cNvSpPr>
            <a:spLocks noGrp="1"/>
          </p:cNvSpPr>
          <p:nvPr>
            <p:ph sz="quarter" idx="4"/>
          </p:nvPr>
        </p:nvSpPr>
        <p:spPr>
          <a:xfrm>
            <a:off x="5638800" y="3276600"/>
            <a:ext cx="3103580" cy="1828800"/>
          </a:xfrm>
        </p:spPr>
        <p:txBody>
          <a:bodyPr>
            <a:normAutofit fontScale="92500" lnSpcReduction="20000"/>
          </a:bodyPr>
          <a:lstStyle/>
          <a:p>
            <a:r>
              <a:rPr lang="bn-IN" sz="3200" dirty="0" smtClean="0">
                <a:latin typeface="NikoshBAN" pitchFamily="2" charset="0"/>
                <a:cs typeface="NikoshBAN" pitchFamily="2" charset="0"/>
              </a:rPr>
              <a:t>বন্ড, ডিবেঞ্চার ইত্যাদির সুদ হার পরিবর্তন</a:t>
            </a:r>
          </a:p>
          <a:p>
            <a:r>
              <a:rPr lang="bn-IN" sz="3200" dirty="0" smtClean="0">
                <a:latin typeface="NikoshBAN" pitchFamily="2" charset="0"/>
                <a:cs typeface="NikoshBAN" pitchFamily="2" charset="0"/>
              </a:rPr>
              <a:t>তারল্য </a:t>
            </a:r>
            <a:r>
              <a:rPr lang="bn-IN" sz="3200" dirty="0" smtClean="0">
                <a:solidFill>
                  <a:schemeClr val="tx2">
                    <a:lumMod val="75000"/>
                  </a:schemeClr>
                </a:solidFill>
                <a:latin typeface="NikoshBAN" pitchFamily="2" charset="0"/>
                <a:cs typeface="NikoshBAN" pitchFamily="2" charset="0"/>
              </a:rPr>
              <a:t>ঝুঁকি</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amond(in)">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1"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1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path" presetSubtype="0" accel="50000" decel="50000" fill="hold" grpId="0" nodeType="clickEffect">
                                  <p:stCondLst>
                                    <p:cond delay="0"/>
                                  </p:stCondLst>
                                  <p:childTnLst>
                                    <p:animMotion origin="layout" path="M 0 0  C 0.069 0  0.125 0.07455  0.125 0.1664  C 0.125 0.25825  0.069 0.33279  0 0.33279  C -0.069 0.33279  -0.125 0.25825  -0.125 0.1664  C -0.125 0.07455  -0.069 0  0 0  Z" pathEditMode="relative" ptsTypes="">
                                      <p:cBhvr>
                                        <p:cTn id="21" dur="1000" fill="hold"/>
                                        <p:tgtEl>
                                          <p:spTgt spid="3">
                                            <p:txEl>
                                              <p:pRg st="0" end="0"/>
                                            </p:txEl>
                                          </p:spTgt>
                                        </p:tgtEl>
                                        <p:attrNameLst>
                                          <p:attrName>ppt_x</p:attrName>
                                          <p:attrName>ppt_y</p:attrName>
                                        </p:attrNameLst>
                                      </p:cBhvr>
                                    </p:animMotion>
                                  </p:childTnLst>
                                </p:cTn>
                              </p:par>
                            </p:childTnLst>
                          </p:cTn>
                        </p:par>
                      </p:childTnLst>
                    </p:cTn>
                  </p:par>
                  <p:par>
                    <p:cTn id="22" fill="hold">
                      <p:stCondLst>
                        <p:cond delay="indefinite"/>
                      </p:stCondLst>
                      <p:childTnLst>
                        <p:par>
                          <p:cTn id="23" fill="hold">
                            <p:stCondLst>
                              <p:cond delay="0"/>
                            </p:stCondLst>
                            <p:childTnLst>
                              <p:par>
                                <p:cTn id="24" presetID="1" presetClass="path" presetSubtype="0" accel="50000" decel="50000" fill="hold" grpId="0" nodeType="clickEffect">
                                  <p:stCondLst>
                                    <p:cond delay="0"/>
                                  </p:stCondLst>
                                  <p:childTnLst>
                                    <p:animMotion origin="layout" path="M 0 0  C 0.069 0  0.125 0.07455  0.125 0.1664  C 0.125 0.25825  0.069 0.33279  0 0.33279  C -0.069 0.33279  -0.125 0.25825  -0.125 0.1664  C -0.125 0.07455  -0.069 0  0 0  Z" pathEditMode="relative" ptsTypes="">
                                      <p:cBhvr>
                                        <p:cTn id="25" dur="1000" fill="hold"/>
                                        <p:tgtEl>
                                          <p:spTgt spid="3">
                                            <p:txEl>
                                              <p:pRg st="1" end="1"/>
                                            </p:txEl>
                                          </p:spTgt>
                                        </p:tgtEl>
                                        <p:attrNameLst>
                                          <p:attrName>ppt_x</p:attrName>
                                          <p:attrName>ppt_y</p:attrName>
                                        </p:attrNameLst>
                                      </p:cBhvr>
                                    </p:animMotion>
                                  </p:childTnLst>
                                </p:cTn>
                              </p:par>
                            </p:childTnLst>
                          </p:cTn>
                        </p:par>
                      </p:childTnLst>
                    </p:cTn>
                  </p:par>
                  <p:par>
                    <p:cTn id="26" fill="hold">
                      <p:stCondLst>
                        <p:cond delay="indefinite"/>
                      </p:stCondLst>
                      <p:childTnLst>
                        <p:par>
                          <p:cTn id="27" fill="hold">
                            <p:stCondLst>
                              <p:cond delay="0"/>
                            </p:stCondLst>
                            <p:childTnLst>
                              <p:par>
                                <p:cTn id="28" presetID="1" presetClass="path" presetSubtype="0" accel="50000" decel="50000" fill="hold" grpId="0" nodeType="clickEffect">
                                  <p:stCondLst>
                                    <p:cond delay="0"/>
                                  </p:stCondLst>
                                  <p:childTnLst>
                                    <p:animMotion origin="layout" path="M 0 0  C 0.069 0  0.125 0.07455  0.125 0.1664  C 0.125 0.25825  0.069 0.33279  0 0.33279  C -0.069 0.33279  -0.125 0.25825  -0.125 0.1664  C -0.125 0.07455  -0.069 0  0 0  Z" pathEditMode="relative" ptsTypes="">
                                      <p:cBhvr>
                                        <p:cTn id="29" dur="1000" fill="hold"/>
                                        <p:tgtEl>
                                          <p:spTgt spid="3">
                                            <p:txEl>
                                              <p:pRg st="2" end="2"/>
                                            </p:txEl>
                                          </p:spTgt>
                                        </p:tgtEl>
                                        <p:attrNameLst>
                                          <p:attrName>ppt_x</p:attrName>
                                          <p:attrName>ppt_y</p:attrName>
                                        </p:attrNameLst>
                                      </p:cBhvr>
                                    </p:animMotion>
                                  </p:childTnLst>
                                </p:cTn>
                              </p:par>
                            </p:childTnLst>
                          </p:cTn>
                        </p:par>
                      </p:childTnLst>
                    </p:cTn>
                  </p:par>
                  <p:par>
                    <p:cTn id="30" fill="hold">
                      <p:stCondLst>
                        <p:cond delay="indefinite"/>
                      </p:stCondLst>
                      <p:childTnLst>
                        <p:par>
                          <p:cTn id="31" fill="hold">
                            <p:stCondLst>
                              <p:cond delay="0"/>
                            </p:stCondLst>
                            <p:childTnLst>
                              <p:par>
                                <p:cTn id="32" presetID="1" presetClass="path" presetSubtype="0" accel="50000" decel="50000" fill="hold" grpId="0" nodeType="clickEffect">
                                  <p:stCondLst>
                                    <p:cond delay="0"/>
                                  </p:stCondLst>
                                  <p:childTnLst>
                                    <p:animMotion origin="layout" path="M 0 0  C 0.069 0  0.125 0.07455  0.125 0.1664  C 0.125 0.25825  0.069 0.33279  0 0.33279  C -0.069 0.33279  -0.125 0.25825  -0.125 0.1664  C -0.125 0.07455  -0.069 0  0 0  Z" pathEditMode="relative" ptsTypes="">
                                      <p:cBhvr>
                                        <p:cTn id="33" dur="1000" fill="hold"/>
                                        <p:tgtEl>
                                          <p:spTgt spid="3">
                                            <p:txEl>
                                              <p:pRg st="3" end="3"/>
                                            </p:txEl>
                                          </p:spTgt>
                                        </p:tgtEl>
                                        <p:attrNameLst>
                                          <p:attrName>ppt_x</p:attrName>
                                          <p:attrName>ppt_y</p:attrName>
                                        </p:attrNameLst>
                                      </p:cBhvr>
                                    </p:animMotion>
                                  </p:childTnLst>
                                </p:cTn>
                              </p:par>
                            </p:childTnLst>
                          </p:cTn>
                        </p:par>
                      </p:childTnLst>
                    </p:cTn>
                  </p:par>
                  <p:par>
                    <p:cTn id="34" fill="hold">
                      <p:stCondLst>
                        <p:cond delay="indefinite"/>
                      </p:stCondLst>
                      <p:childTnLst>
                        <p:par>
                          <p:cTn id="35" fill="hold">
                            <p:stCondLst>
                              <p:cond delay="0"/>
                            </p:stCondLst>
                            <p:childTnLst>
                              <p:par>
                                <p:cTn id="36" presetID="1" presetClass="path" presetSubtype="0" accel="50000" decel="50000" fill="hold" grpId="0" nodeType="clickEffect">
                                  <p:stCondLst>
                                    <p:cond delay="0"/>
                                  </p:stCondLst>
                                  <p:childTnLst>
                                    <p:animMotion origin="layout" path="M 0 0  C 0.069 0  0.125 0.07455  0.125 0.1664  C 0.125 0.25825  0.069 0.33279  0 0.33279  C -0.069 0.33279  -0.125 0.25825  -0.125 0.1664  C -0.125 0.07455  -0.069 0  0 0  Z" pathEditMode="relative" ptsTypes="">
                                      <p:cBhvr>
                                        <p:cTn id="37" dur="1000" fill="hold"/>
                                        <p:tgtEl>
                                          <p:spTgt spid="3">
                                            <p:txEl>
                                              <p:pRg st="4" end="4"/>
                                            </p:txEl>
                                          </p:spTgt>
                                        </p:tgtEl>
                                        <p:attrNameLst>
                                          <p:attrName>ppt_x</p:attrName>
                                          <p:attrName>ppt_y</p:attrName>
                                        </p:attrNameLst>
                                      </p:cBhvr>
                                    </p:animMotion>
                                  </p:childTnLst>
                                </p:cTn>
                              </p:par>
                            </p:childTnLst>
                          </p:cTn>
                        </p:par>
                      </p:childTnLst>
                    </p:cTn>
                  </p:par>
                  <p:par>
                    <p:cTn id="38" fill="hold">
                      <p:stCondLst>
                        <p:cond delay="indefinite"/>
                      </p:stCondLst>
                      <p:childTnLst>
                        <p:par>
                          <p:cTn id="39" fill="hold">
                            <p:stCondLst>
                              <p:cond delay="0"/>
                            </p:stCondLst>
                            <p:childTnLst>
                              <p:par>
                                <p:cTn id="40" presetID="1" presetClass="path" presetSubtype="0" accel="50000" decel="50000" fill="hold" grpId="0" nodeType="clickEffect">
                                  <p:stCondLst>
                                    <p:cond delay="0"/>
                                  </p:stCondLst>
                                  <p:childTnLst>
                                    <p:animMotion origin="layout" path="M 0 0  C 0.069 0  0.125 0.07455  0.125 0.1664  C 0.125 0.25825  0.069 0.33279  0 0.33279  C -0.069 0.33279  -0.125 0.25825  -0.125 0.1664  C -0.125 0.07455  -0.069 0  0 0  Z" pathEditMode="relative" ptsTypes="">
                                      <p:cBhvr>
                                        <p:cTn id="41" dur="1000" fill="hold"/>
                                        <p:tgtEl>
                                          <p:spTgt spid="3">
                                            <p:txEl>
                                              <p:pRg st="5" end="5"/>
                                            </p:txEl>
                                          </p:spTgt>
                                        </p:tgtEl>
                                        <p:attrNameLst>
                                          <p:attrName>ppt_x</p:attrName>
                                          <p:attrName>ppt_y</p:attrName>
                                        </p:attrNameLst>
                                      </p:cBhvr>
                                    </p:animMotion>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 calcmode="lin" valueType="num">
                                      <p:cBhvr>
                                        <p:cTn id="46"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47"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48" dur="1000"/>
                                        <p:tgtEl>
                                          <p:spTgt spid="6">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nodeType="clickEffect">
                                  <p:stCondLst>
                                    <p:cond delay="0"/>
                                  </p:stCondLst>
                                  <p:childTnLst>
                                    <p:set>
                                      <p:cBhvr>
                                        <p:cTn id="52" dur="1" fill="hold">
                                          <p:stCondLst>
                                            <p:cond delay="0"/>
                                          </p:stCondLst>
                                        </p:cTn>
                                        <p:tgtEl>
                                          <p:spTgt spid="7">
                                            <p:txEl>
                                              <p:pRg st="0" end="0"/>
                                            </p:txEl>
                                          </p:spTgt>
                                        </p:tgtEl>
                                        <p:attrNameLst>
                                          <p:attrName>style.visibility</p:attrName>
                                        </p:attrNameLst>
                                      </p:cBhvr>
                                      <p:to>
                                        <p:strVal val="visible"/>
                                      </p:to>
                                    </p:set>
                                    <p:animEffect transition="in" filter="wedge">
                                      <p:cBhvr>
                                        <p:cTn id="53" dur="1000"/>
                                        <p:tgtEl>
                                          <p:spTgt spid="7">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12" fill="hold" nodeType="clickEffect">
                                  <p:stCondLst>
                                    <p:cond delay="0"/>
                                  </p:stCondLst>
                                  <p:childTnLst>
                                    <p:set>
                                      <p:cBhvr>
                                        <p:cTn id="57" dur="1" fill="hold">
                                          <p:stCondLst>
                                            <p:cond delay="0"/>
                                          </p:stCondLst>
                                        </p:cTn>
                                        <p:tgtEl>
                                          <p:spTgt spid="7">
                                            <p:txEl>
                                              <p:pRg st="1" end="1"/>
                                            </p:txEl>
                                          </p:spTgt>
                                        </p:tgtEl>
                                        <p:attrNameLst>
                                          <p:attrName>style.visibility</p:attrName>
                                        </p:attrNameLst>
                                      </p:cBhvr>
                                      <p:to>
                                        <p:strVal val="visible"/>
                                      </p:to>
                                    </p:set>
                                    <p:animEffect transition="in" filter="strips(downLeft)">
                                      <p:cBhvr>
                                        <p:cTn id="58" dur="500"/>
                                        <p:tgtEl>
                                          <p:spTgt spid="7">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xit" presetSubtype="0" fill="hold" grpId="1" nodeType="clickEffect">
                                  <p:stCondLst>
                                    <p:cond delay="0"/>
                                  </p:stCondLst>
                                  <p:childTnLst>
                                    <p:animEffect transition="out" filter="dissolve">
                                      <p:cBhvr>
                                        <p:cTn id="62" dur="500"/>
                                        <p:tgtEl>
                                          <p:spTgt spid="2"/>
                                        </p:tgtEl>
                                      </p:cBhvr>
                                    </p:animEffect>
                                    <p:set>
                                      <p:cBhvr>
                                        <p:cTn id="63" dur="1" fill="hold">
                                          <p:stCondLst>
                                            <p:cond delay="499"/>
                                          </p:stCondLst>
                                        </p:cTn>
                                        <p:tgtEl>
                                          <p:spTgt spid="2"/>
                                        </p:tgtEl>
                                        <p:attrNameLst>
                                          <p:attrName>style.visibility</p:attrName>
                                        </p:attrNameLst>
                                      </p:cBhvr>
                                      <p:to>
                                        <p:strVal val="hidden"/>
                                      </p:to>
                                    </p:set>
                                  </p:childTnLst>
                                </p:cTn>
                              </p:par>
                              <p:par>
                                <p:cTn id="64" presetID="9" presetClass="exit" presetSubtype="0" fill="hold" grpId="2" nodeType="withEffect">
                                  <p:stCondLst>
                                    <p:cond delay="0"/>
                                  </p:stCondLst>
                                  <p:childTnLst>
                                    <p:animEffect transition="out" filter="dissolve">
                                      <p:cBhvr>
                                        <p:cTn id="65" dur="500"/>
                                        <p:tgtEl>
                                          <p:spTgt spid="5">
                                            <p:txEl>
                                              <p:pRg st="1" end="1"/>
                                            </p:txEl>
                                          </p:spTgt>
                                        </p:tgtEl>
                                      </p:cBhvr>
                                    </p:animEffect>
                                    <p:set>
                                      <p:cBhvr>
                                        <p:cTn id="66" dur="1" fill="hold">
                                          <p:stCondLst>
                                            <p:cond delay="499"/>
                                          </p:stCondLst>
                                        </p:cTn>
                                        <p:tgtEl>
                                          <p:spTgt spid="5">
                                            <p:txEl>
                                              <p:pRg st="1" end="1"/>
                                            </p:txEl>
                                          </p:spTgt>
                                        </p:tgtEl>
                                        <p:attrNameLst>
                                          <p:attrName>style.visibility</p:attrName>
                                        </p:attrNameLst>
                                      </p:cBhvr>
                                      <p:to>
                                        <p:strVal val="hidden"/>
                                      </p:to>
                                    </p:set>
                                  </p:childTnLst>
                                </p:cTn>
                              </p:par>
                              <p:par>
                                <p:cTn id="67" presetID="9" presetClass="exit" presetSubtype="0" fill="hold" grpId="1" nodeType="withEffect">
                                  <p:stCondLst>
                                    <p:cond delay="0"/>
                                  </p:stCondLst>
                                  <p:childTnLst>
                                    <p:animEffect transition="out" filter="dissolve">
                                      <p:cBhvr>
                                        <p:cTn id="68" dur="500"/>
                                        <p:tgtEl>
                                          <p:spTgt spid="3">
                                            <p:txEl>
                                              <p:pRg st="0" end="0"/>
                                            </p:txEl>
                                          </p:spTgt>
                                        </p:tgtEl>
                                      </p:cBhvr>
                                    </p:animEffect>
                                    <p:set>
                                      <p:cBhvr>
                                        <p:cTn id="6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9" presetClass="exit" presetSubtype="0" fill="hold" grpId="1" nodeType="clickEffect">
                                  <p:stCondLst>
                                    <p:cond delay="0"/>
                                  </p:stCondLst>
                                  <p:childTnLst>
                                    <p:animEffect transition="out" filter="dissolve">
                                      <p:cBhvr>
                                        <p:cTn id="73" dur="500"/>
                                        <p:tgtEl>
                                          <p:spTgt spid="3">
                                            <p:txEl>
                                              <p:pRg st="1" end="1"/>
                                            </p:txEl>
                                          </p:spTgt>
                                        </p:tgtEl>
                                      </p:cBhvr>
                                    </p:animEffect>
                                    <p:set>
                                      <p:cBhvr>
                                        <p:cTn id="7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9" presetClass="exit" presetSubtype="0" fill="hold" grpId="1" nodeType="clickEffect">
                                  <p:stCondLst>
                                    <p:cond delay="0"/>
                                  </p:stCondLst>
                                  <p:childTnLst>
                                    <p:animEffect transition="out" filter="dissolve">
                                      <p:cBhvr>
                                        <p:cTn id="78" dur="500"/>
                                        <p:tgtEl>
                                          <p:spTgt spid="3">
                                            <p:txEl>
                                              <p:pRg st="2" end="2"/>
                                            </p:txEl>
                                          </p:spTgt>
                                        </p:tgtEl>
                                      </p:cBhvr>
                                    </p:animEffect>
                                    <p:set>
                                      <p:cBhvr>
                                        <p:cTn id="79"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9" presetClass="exit" presetSubtype="0" fill="hold" grpId="1" nodeType="clickEffect">
                                  <p:stCondLst>
                                    <p:cond delay="0"/>
                                  </p:stCondLst>
                                  <p:childTnLst>
                                    <p:animEffect transition="out" filter="dissolve">
                                      <p:cBhvr>
                                        <p:cTn id="83" dur="500"/>
                                        <p:tgtEl>
                                          <p:spTgt spid="3">
                                            <p:txEl>
                                              <p:pRg st="3" end="3"/>
                                            </p:txEl>
                                          </p:spTgt>
                                        </p:tgtEl>
                                      </p:cBhvr>
                                    </p:animEffect>
                                    <p:set>
                                      <p:cBhvr>
                                        <p:cTn id="84"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9" presetClass="exit" presetSubtype="0" fill="hold" grpId="1" nodeType="clickEffect">
                                  <p:stCondLst>
                                    <p:cond delay="0"/>
                                  </p:stCondLst>
                                  <p:childTnLst>
                                    <p:animEffect transition="out" filter="dissolve">
                                      <p:cBhvr>
                                        <p:cTn id="88" dur="500"/>
                                        <p:tgtEl>
                                          <p:spTgt spid="3">
                                            <p:txEl>
                                              <p:pRg st="4" end="4"/>
                                            </p:txEl>
                                          </p:spTgt>
                                        </p:tgtEl>
                                      </p:cBhvr>
                                    </p:animEffect>
                                    <p:set>
                                      <p:cBhvr>
                                        <p:cTn id="89"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9" presetClass="exit" presetSubtype="0" fill="hold" grpId="1" nodeType="clickEffect">
                                  <p:stCondLst>
                                    <p:cond delay="0"/>
                                  </p:stCondLst>
                                  <p:childTnLst>
                                    <p:animEffect transition="out" filter="dissolve">
                                      <p:cBhvr>
                                        <p:cTn id="93" dur="500"/>
                                        <p:tgtEl>
                                          <p:spTgt spid="3">
                                            <p:txEl>
                                              <p:pRg st="5" end="5"/>
                                            </p:txEl>
                                          </p:spTgt>
                                        </p:tgtEl>
                                      </p:cBhvr>
                                    </p:animEffect>
                                    <p:set>
                                      <p:cBhvr>
                                        <p:cTn id="94" dur="1" fill="hold">
                                          <p:stCondLst>
                                            <p:cond delay="499"/>
                                          </p:stCondLst>
                                        </p:cTn>
                                        <p:tgtEl>
                                          <p:spTgt spid="3">
                                            <p:txEl>
                                              <p:pRg st="5" end="5"/>
                                            </p:txEl>
                                          </p:spTgt>
                                        </p:tgtEl>
                                        <p:attrNameLst>
                                          <p:attrName>style.visibility</p:attrName>
                                        </p:attrNameLst>
                                      </p:cBhvr>
                                      <p:to>
                                        <p:strVal val="hidden"/>
                                      </p:to>
                                    </p:set>
                                  </p:childTnLst>
                                </p:cTn>
                              </p:par>
                              <p:par>
                                <p:cTn id="95" presetID="9" presetClass="exit" presetSubtype="0" fill="hold" grpId="1" nodeType="withEffect">
                                  <p:stCondLst>
                                    <p:cond delay="0"/>
                                  </p:stCondLst>
                                  <p:childTnLst>
                                    <p:animEffect transition="out" filter="dissolve">
                                      <p:cBhvr>
                                        <p:cTn id="96" dur="500"/>
                                        <p:tgtEl>
                                          <p:spTgt spid="6">
                                            <p:txEl>
                                              <p:pRg st="0" end="0"/>
                                            </p:txEl>
                                          </p:spTgt>
                                        </p:tgtEl>
                                      </p:cBhvr>
                                    </p:animEffect>
                                    <p:set>
                                      <p:cBhvr>
                                        <p:cTn id="97" dur="1" fill="hold">
                                          <p:stCondLst>
                                            <p:cond delay="499"/>
                                          </p:stCondLst>
                                        </p:cTn>
                                        <p:tgtEl>
                                          <p:spTgt spid="6">
                                            <p:txEl>
                                              <p:pRg st="0" end="0"/>
                                            </p:txEl>
                                          </p:spTgt>
                                        </p:tgtEl>
                                        <p:attrNameLst>
                                          <p:attrName>style.visibility</p:attrName>
                                        </p:attrNameLst>
                                      </p:cBhvr>
                                      <p:to>
                                        <p:strVal val="hidden"/>
                                      </p:to>
                                    </p:set>
                                  </p:childTnLst>
                                </p:cTn>
                              </p:par>
                              <p:par>
                                <p:cTn id="98" presetID="9" presetClass="exit" presetSubtype="0" fill="hold" grpId="0" nodeType="withEffect">
                                  <p:stCondLst>
                                    <p:cond delay="0"/>
                                  </p:stCondLst>
                                  <p:childTnLst>
                                    <p:animEffect transition="out" filter="dissolve">
                                      <p:cBhvr>
                                        <p:cTn id="99" dur="500"/>
                                        <p:tgtEl>
                                          <p:spTgt spid="7">
                                            <p:txEl>
                                              <p:pRg st="0" end="0"/>
                                            </p:txEl>
                                          </p:spTgt>
                                        </p:tgtEl>
                                      </p:cBhvr>
                                    </p:animEffect>
                                    <p:set>
                                      <p:cBhvr>
                                        <p:cTn id="100"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9" presetClass="exit" presetSubtype="0" fill="hold" grpId="0" nodeType="clickEffect">
                                  <p:stCondLst>
                                    <p:cond delay="0"/>
                                  </p:stCondLst>
                                  <p:childTnLst>
                                    <p:animEffect transition="out" filter="dissolve">
                                      <p:cBhvr>
                                        <p:cTn id="104" dur="500"/>
                                        <p:tgtEl>
                                          <p:spTgt spid="7">
                                            <p:txEl>
                                              <p:pRg st="1" end="1"/>
                                            </p:txEl>
                                          </p:spTgt>
                                        </p:tgtEl>
                                      </p:cBhvr>
                                    </p:animEffect>
                                    <p:set>
                                      <p:cBhvr>
                                        <p:cTn id="105" dur="1" fill="hold">
                                          <p:stCondLst>
                                            <p:cond delay="499"/>
                                          </p:stCondLst>
                                        </p:cTn>
                                        <p:tgtEl>
                                          <p:spTgt spid="7">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build="p"/>
      <p:bldP spid="5" grpId="1" build="p"/>
      <p:bldP spid="5" grpId="2" build="p"/>
      <p:bldP spid="3" grpId="0" build="p"/>
      <p:bldP spid="3" grpId="1" build="p"/>
      <p:bldP spid="6" grpId="0" build="p"/>
      <p:bldP spid="6" grpId="1" build="p"/>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58153"/>
            <a:ext cx="9067800" cy="6647447"/>
          </a:xfrm>
          <a:prstGeom prst="rect">
            <a:avLst/>
          </a:prstGeom>
        </p:spPr>
      </p:pic>
    </p:spTree>
    <p:extLst>
      <p:ext uri="{BB962C8B-B14F-4D97-AF65-F5344CB8AC3E}">
        <p14:creationId xmlns:p14="http://schemas.microsoft.com/office/powerpoint/2010/main" val="1652380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733800"/>
            <a:ext cx="7924800" cy="2554545"/>
          </a:xfrm>
          <a:prstGeom prst="rect">
            <a:avLst/>
          </a:prstGeom>
          <a:noFill/>
          <a:ln w="57150">
            <a:solidFill>
              <a:srgbClr val="0070C0"/>
            </a:solidFill>
          </a:ln>
        </p:spPr>
        <p:txBody>
          <a:bodyPr wrap="square" rtlCol="0">
            <a:spAutoFit/>
          </a:bodyPr>
          <a:lstStyle/>
          <a:p>
            <a:endParaRPr lang="bn-BD" sz="3200" b="1" dirty="0" smtClean="0">
              <a:latin typeface="NikoshBAN" pitchFamily="2" charset="0"/>
              <a:cs typeface="NikoshBAN" pitchFamily="2" charset="0"/>
            </a:endParaRPr>
          </a:p>
          <a:p>
            <a:r>
              <a:rPr lang="bn-BD" sz="3200" dirty="0" smtClean="0">
                <a:solidFill>
                  <a:srgbClr val="FF0000"/>
                </a:solidFill>
                <a:latin typeface="NikoshBAN" pitchFamily="2" charset="0"/>
                <a:cs typeface="NikoshBAN" pitchFamily="2" charset="0"/>
              </a:rPr>
              <a:t>ব্যাবসা প্রতিষ্ঠানের দৃষ্টিতে ঝুকির উৎস লেখ। দল- ক, গ, ঙ,</a:t>
            </a:r>
          </a:p>
          <a:p>
            <a:r>
              <a:rPr lang="bn-BD" sz="3200" dirty="0" smtClean="0">
                <a:solidFill>
                  <a:srgbClr val="FF0000"/>
                </a:solidFill>
                <a:latin typeface="NikoshBAN" pitchFamily="2" charset="0"/>
                <a:cs typeface="NikoshBAN" pitchFamily="2" charset="0"/>
              </a:rPr>
              <a:t>বিনিয়োগ কারির দৃষ্টিতে ঝুকির উৎস  কিকি লেখ। দল- খ,ঘ </a:t>
            </a:r>
            <a:r>
              <a:rPr lang="bn-BD" dirty="0" smtClean="0">
                <a:latin typeface="NikoshBAN" pitchFamily="2" charset="0"/>
                <a:cs typeface="NikoshBAN" pitchFamily="2" charset="0"/>
              </a:rPr>
              <a:t>,</a:t>
            </a:r>
          </a:p>
        </p:txBody>
      </p:sp>
      <p:sp>
        <p:nvSpPr>
          <p:cNvPr id="3" name="Rectangle 2"/>
          <p:cNvSpPr/>
          <p:nvPr/>
        </p:nvSpPr>
        <p:spPr>
          <a:xfrm>
            <a:off x="990600" y="381000"/>
            <a:ext cx="67056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দল গত কাজ </a:t>
            </a:r>
            <a:endParaRPr lang="en-US" sz="48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4267200"/>
            <a:ext cx="7315200" cy="584775"/>
          </a:xfrm>
          <a:prstGeom prst="rect">
            <a:avLst/>
          </a:prstGeom>
          <a:noFill/>
          <a:ln w="57150">
            <a:solidFill>
              <a:srgbClr val="0070C0"/>
            </a:solidFill>
          </a:ln>
        </p:spPr>
        <p:txBody>
          <a:bodyPr wrap="square" rtlCol="0">
            <a:spAutoFit/>
          </a:bodyPr>
          <a:lstStyle/>
          <a:p>
            <a:r>
              <a:rPr lang="bn-BD" sz="2400" dirty="0" smtClean="0">
                <a:latin typeface="NikoshBAN" pitchFamily="2" charset="0"/>
                <a:cs typeface="NikoshBAN" pitchFamily="2" charset="0"/>
              </a:rPr>
              <a:t>	</a:t>
            </a:r>
            <a:r>
              <a:rPr lang="bn-BD" sz="3200" dirty="0" smtClean="0">
                <a:solidFill>
                  <a:srgbClr val="FF0000"/>
                </a:solidFill>
                <a:latin typeface="NikoshBAN" pitchFamily="2" charset="0"/>
                <a:cs typeface="NikoshBAN" pitchFamily="2" charset="0"/>
              </a:rPr>
              <a:t>ঝুকি ও অনিশ্চয়তার পার্থক্য লেখ</a:t>
            </a:r>
          </a:p>
        </p:txBody>
      </p:sp>
      <p:sp>
        <p:nvSpPr>
          <p:cNvPr id="3" name="Rectangle 2"/>
          <p:cNvSpPr/>
          <p:nvPr/>
        </p:nvSpPr>
        <p:spPr>
          <a:xfrm>
            <a:off x="1676400" y="533400"/>
            <a:ext cx="54864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b="1" dirty="0" smtClean="0">
                <a:solidFill>
                  <a:srgbClr val="FFFF00"/>
                </a:solidFill>
                <a:latin typeface="NikoshBAN" panose="02000000000000000000" pitchFamily="2" charset="0"/>
                <a:cs typeface="NikoshBAN" panose="02000000000000000000" pitchFamily="2" charset="0"/>
              </a:rPr>
              <a:t>বাড়ির কাজ </a:t>
            </a:r>
            <a:endParaRPr lang="en-US" sz="5400" b="1" dirty="0">
              <a:solidFill>
                <a:srgbClr val="FFFF00"/>
              </a:solidFill>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398216"/>
            <a:ext cx="7086600" cy="4154984"/>
          </a:xfrm>
          <a:prstGeom prst="rect">
            <a:avLst/>
          </a:prstGeom>
          <a:noFill/>
          <a:ln w="57150">
            <a:solidFill>
              <a:srgbClr val="0070C0"/>
            </a:solidFill>
          </a:ln>
        </p:spPr>
        <p:txBody>
          <a:bodyPr wrap="square" rtlCol="0">
            <a:spAutoFit/>
          </a:bodyPr>
          <a:lstStyle/>
          <a:p>
            <a:pPr>
              <a:buFont typeface="Arial" pitchFamily="34" charset="0"/>
              <a:buChar char="•"/>
            </a:pPr>
            <a:r>
              <a:rPr lang="bn-BD" sz="4400" dirty="0" smtClean="0">
                <a:solidFill>
                  <a:srgbClr val="FF0000"/>
                </a:solidFill>
                <a:latin typeface="NikoshBAN" pitchFamily="2" charset="0"/>
                <a:cs typeface="NikoshBAN" pitchFamily="2" charset="0"/>
              </a:rPr>
              <a:t>অনিশ্চয়তা কী?</a:t>
            </a:r>
          </a:p>
          <a:p>
            <a:pPr>
              <a:buFont typeface="Arial" pitchFamily="34" charset="0"/>
              <a:buChar char="•"/>
            </a:pPr>
            <a:r>
              <a:rPr lang="bn-BD" sz="4400" dirty="0" smtClean="0">
                <a:solidFill>
                  <a:srgbClr val="FF0000"/>
                </a:solidFill>
                <a:latin typeface="NikoshBAN" pitchFamily="2" charset="0"/>
                <a:cs typeface="NikoshBAN" pitchFamily="2" charset="0"/>
              </a:rPr>
              <a:t>ঝুকি বলতে কী বুঝি?</a:t>
            </a:r>
          </a:p>
          <a:p>
            <a:pPr>
              <a:buFont typeface="Arial" pitchFamily="34" charset="0"/>
              <a:buChar char="•"/>
            </a:pPr>
            <a:r>
              <a:rPr lang="bn-BD" sz="4400" dirty="0" smtClean="0">
                <a:solidFill>
                  <a:srgbClr val="FF0000"/>
                </a:solidFill>
                <a:latin typeface="NikoshBAN" pitchFamily="2" charset="0"/>
                <a:cs typeface="NikoshBAN" pitchFamily="2" charset="0"/>
              </a:rPr>
              <a:t>প্রত্যাশার বাইরে কোন কিছু ঘটাকে আমরা কী বলি?</a:t>
            </a:r>
          </a:p>
          <a:p>
            <a:pPr>
              <a:buFont typeface="Arial" pitchFamily="34" charset="0"/>
              <a:buChar char="•"/>
            </a:pPr>
            <a:r>
              <a:rPr lang="bn-BD" sz="4400" dirty="0" smtClean="0">
                <a:solidFill>
                  <a:srgbClr val="FF0000"/>
                </a:solidFill>
                <a:latin typeface="NikoshBAN" pitchFamily="2" charset="0"/>
                <a:cs typeface="NikoshBAN" pitchFamily="2" charset="0"/>
              </a:rPr>
              <a:t>ঝুকি ও অনিশ্চয়তার একটি পার্থক্য বল</a:t>
            </a:r>
          </a:p>
        </p:txBody>
      </p:sp>
      <p:sp>
        <p:nvSpPr>
          <p:cNvPr id="3" name="Oval 2"/>
          <p:cNvSpPr/>
          <p:nvPr/>
        </p:nvSpPr>
        <p:spPr>
          <a:xfrm>
            <a:off x="1524000" y="838200"/>
            <a:ext cx="57150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400" dirty="0">
                <a:solidFill>
                  <a:srgbClr val="FFFF00"/>
                </a:solidFill>
                <a:latin typeface="NikoshBAN" panose="02000000000000000000" pitchFamily="2" charset="0"/>
                <a:cs typeface="NikoshBAN" panose="02000000000000000000" pitchFamily="2" charset="0"/>
              </a:rPr>
              <a:t>মূল্যায়ন-</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533400"/>
            <a:ext cx="7315200" cy="923330"/>
          </a:xfrm>
          <a:prstGeom prst="rect">
            <a:avLst/>
          </a:prstGeom>
          <a:solidFill>
            <a:srgbClr val="00B0F0"/>
          </a:solidFill>
        </p:spPr>
        <p:txBody>
          <a:bodyPr wrap="square" rtlCol="0">
            <a:spAutoFit/>
          </a:bodyPr>
          <a:lstStyle/>
          <a:p>
            <a:pPr algn="ctr"/>
            <a:r>
              <a:rPr lang="bn-BD" sz="5400" dirty="0" smtClean="0">
                <a:solidFill>
                  <a:srgbClr val="FF0000"/>
                </a:solidFill>
                <a:latin typeface="NikoshBAN" pitchFamily="2" charset="0"/>
                <a:cs typeface="NikoshBAN" pitchFamily="2" charset="0"/>
              </a:rPr>
              <a:t> </a:t>
            </a:r>
            <a:r>
              <a:rPr lang="bn-BD" sz="5400" dirty="0" smtClean="0">
                <a:solidFill>
                  <a:srgbClr val="FF0000"/>
                </a:solidFill>
                <a:latin typeface="NikoshBAN" pitchFamily="2" charset="0"/>
                <a:cs typeface="NikoshBAN" pitchFamily="2" charset="0"/>
              </a:rPr>
              <a:t>ধন্যবাদ</a:t>
            </a:r>
            <a:endParaRPr lang="en-US" sz="5400" dirty="0">
              <a:solidFill>
                <a:srgbClr val="FF0000"/>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00200"/>
            <a:ext cx="9092609" cy="5257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762000"/>
            <a:ext cx="4086375" cy="1200329"/>
          </a:xfrm>
          <a:prstGeom prst="rect">
            <a:avLst/>
          </a:prstGeom>
          <a:noFill/>
        </p:spPr>
        <p:txBody>
          <a:bodyPr wrap="none" rtlCol="0">
            <a:spAutoFit/>
          </a:bodyPr>
          <a:lstStyle/>
          <a:p>
            <a:r>
              <a:rPr lang="bn-BD" sz="7200" dirty="0" smtClean="0"/>
              <a:t>সম্পাদিত </a:t>
            </a:r>
            <a:endParaRPr lang="en-US" sz="7200" dirty="0"/>
          </a:p>
        </p:txBody>
      </p:sp>
      <p:sp>
        <p:nvSpPr>
          <p:cNvPr id="3" name="TextBox 2"/>
          <p:cNvSpPr txBox="1"/>
          <p:nvPr/>
        </p:nvSpPr>
        <p:spPr>
          <a:xfrm>
            <a:off x="914400" y="3048000"/>
            <a:ext cx="7391400" cy="2800767"/>
          </a:xfrm>
          <a:prstGeom prst="rect">
            <a:avLst/>
          </a:prstGeom>
          <a:noFill/>
        </p:spPr>
        <p:txBody>
          <a:bodyPr wrap="square" rtlCol="0">
            <a:spAutoFit/>
          </a:bodyPr>
          <a:lstStyle/>
          <a:p>
            <a:pPr algn="ctr"/>
            <a:r>
              <a:rPr lang="bn-BD" sz="4400" b="1" dirty="0" smtClean="0">
                <a:solidFill>
                  <a:srgbClr val="002060"/>
                </a:solidFill>
              </a:rPr>
              <a:t>মুহাম্মদ মেহেদী হাসান</a:t>
            </a:r>
          </a:p>
          <a:p>
            <a:pPr algn="ctr"/>
            <a:r>
              <a:rPr lang="bn-BD" sz="4400" b="1" dirty="0" smtClean="0">
                <a:solidFill>
                  <a:srgbClr val="002060"/>
                </a:solidFill>
              </a:rPr>
              <a:t>প্রধান শিক্ষক</a:t>
            </a:r>
          </a:p>
          <a:p>
            <a:pPr algn="ctr"/>
            <a:r>
              <a:rPr lang="bn-BD" sz="4400" b="1" dirty="0" smtClean="0">
                <a:solidFill>
                  <a:srgbClr val="002060"/>
                </a:solidFill>
              </a:rPr>
              <a:t>ভাইয়াসূতী উচ্চ বিদ্যালয়</a:t>
            </a:r>
          </a:p>
          <a:p>
            <a:pPr algn="ctr"/>
            <a:r>
              <a:rPr lang="bn-BD" sz="4400" b="1" dirty="0" smtClean="0">
                <a:solidFill>
                  <a:srgbClr val="002060"/>
                </a:solidFill>
              </a:rPr>
              <a:t>কালীগঞ্জ, গাজীপুর। </a:t>
            </a:r>
            <a:endParaRPr lang="en-US" sz="4400" b="1" dirty="0">
              <a:solidFill>
                <a:srgbClr val="002060"/>
              </a:solidFill>
            </a:endParaRPr>
          </a:p>
        </p:txBody>
      </p:sp>
    </p:spTree>
    <p:extLst>
      <p:ext uri="{BB962C8B-B14F-4D97-AF65-F5344CB8AC3E}">
        <p14:creationId xmlns:p14="http://schemas.microsoft.com/office/powerpoint/2010/main" val="213662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2286000" y="76200"/>
            <a:ext cx="4495800" cy="1006475"/>
          </a:xfrm>
          <a:prstGeom prst="rect">
            <a:avLst/>
          </a:prstGeom>
          <a:solidFill>
            <a:srgbClr val="FF00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spcBef>
                <a:spcPct val="50000"/>
              </a:spcBef>
            </a:pPr>
            <a:r>
              <a:rPr lang="bn-BD" sz="6000" dirty="0">
                <a:latin typeface="NikoshBAN" pitchFamily="2" charset="0"/>
                <a:cs typeface="NikoshBAN" pitchFamily="2" charset="0"/>
              </a:rPr>
              <a:t>পরিচিতি</a:t>
            </a:r>
            <a:endParaRPr lang="en-US" sz="6000" dirty="0">
              <a:latin typeface="NikoshBAN" pitchFamily="2" charset="0"/>
              <a:cs typeface="NikoshBAN" pitchFamily="2" charset="0"/>
            </a:endParaRPr>
          </a:p>
        </p:txBody>
      </p:sp>
      <p:sp>
        <p:nvSpPr>
          <p:cNvPr id="6" name="TextBox 5"/>
          <p:cNvSpPr txBox="1"/>
          <p:nvPr/>
        </p:nvSpPr>
        <p:spPr>
          <a:xfrm>
            <a:off x="4419600" y="4191000"/>
            <a:ext cx="4724400" cy="2062103"/>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57150">
            <a:solidFill>
              <a:schemeClr val="tx1"/>
            </a:solidFill>
          </a:ln>
        </p:spPr>
        <p:txBody>
          <a:bodyPr wrap="square" rtlCol="0">
            <a:spAutoFit/>
          </a:bodyPr>
          <a:lstStyle/>
          <a:p>
            <a:r>
              <a:rPr lang="bn-BD" sz="3200" dirty="0" smtClean="0">
                <a:latin typeface="NikoshBAN" pitchFamily="2" charset="0"/>
                <a:cs typeface="NikoshBAN" pitchFamily="2" charset="0"/>
              </a:rPr>
              <a:t>বিষয় :          ফিন্যান্স ও ব্যাংকিং</a:t>
            </a:r>
          </a:p>
          <a:p>
            <a:r>
              <a:rPr lang="bn-BD" sz="3200" dirty="0" smtClean="0">
                <a:latin typeface="NikoshBAN" pitchFamily="2" charset="0"/>
                <a:cs typeface="NikoshBAN" pitchFamily="2" charset="0"/>
              </a:rPr>
              <a:t>অধ্যায়:          চতুর্থ (ঝুকি ও অনিশ্চয়তা)</a:t>
            </a:r>
          </a:p>
          <a:p>
            <a:r>
              <a:rPr lang="bn-BD" sz="3200" dirty="0" smtClean="0">
                <a:latin typeface="NikoshBAN" pitchFamily="2" charset="0"/>
                <a:cs typeface="NikoshBAN" pitchFamily="2" charset="0"/>
              </a:rPr>
              <a:t>সময়: </a:t>
            </a:r>
            <a:r>
              <a:rPr lang="bn-BD" sz="3200" dirty="0">
                <a:latin typeface="NikoshBAN" pitchFamily="2" charset="0"/>
                <a:cs typeface="NikoshBAN" pitchFamily="2" charset="0"/>
              </a:rPr>
              <a:t> </a:t>
            </a:r>
            <a:r>
              <a:rPr lang="bn-BD" sz="3200" dirty="0" smtClean="0">
                <a:latin typeface="NikoshBAN" pitchFamily="2" charset="0"/>
                <a:cs typeface="NikoshBAN" pitchFamily="2" charset="0"/>
              </a:rPr>
              <a:t>           ৪৫ মিনিট</a:t>
            </a:r>
            <a:endParaRPr lang="en-US" sz="3200" dirty="0">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2675"/>
            <a:ext cx="4419600" cy="5257800"/>
          </a:xfrm>
          <a:prstGeom prst="rect">
            <a:avLst/>
          </a:prstGeom>
        </p:spPr>
      </p:pic>
      <p:sp>
        <p:nvSpPr>
          <p:cNvPr id="7" name="Flowchart: Alternate Process 6"/>
          <p:cNvSpPr/>
          <p:nvPr/>
        </p:nvSpPr>
        <p:spPr>
          <a:xfrm>
            <a:off x="4191000" y="1371600"/>
            <a:ext cx="4710546" cy="2590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উত্তম কুমার দাস</a:t>
            </a:r>
          </a:p>
          <a:p>
            <a:pPr algn="ctr"/>
            <a:r>
              <a:rPr lang="bn-BD" dirty="0" smtClean="0"/>
              <a:t>সহকারি শিক্ষক</a:t>
            </a:r>
          </a:p>
          <a:p>
            <a:pPr algn="ctr"/>
            <a:r>
              <a:rPr lang="bn-BD" dirty="0" smtClean="0"/>
              <a:t>ডি এন হাই স্কুল, চাঁদপুর। </a:t>
            </a:r>
            <a:endParaRPr lang="en-US" dirty="0"/>
          </a:p>
        </p:txBody>
      </p:sp>
    </p:spTree>
    <p:extLst>
      <p:ext uri="{BB962C8B-B14F-4D97-AF65-F5344CB8AC3E}">
        <p14:creationId xmlns:p14="http://schemas.microsoft.com/office/powerpoint/2010/main" val="4209666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8800" y="838200"/>
            <a:ext cx="5715000"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এসো একটি ছবি লক্ষ্য করি</a:t>
            </a:r>
            <a:endParaRPr lang="en-US" sz="3600"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9800"/>
            <a:ext cx="8915400" cy="46482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371600"/>
            <a:ext cx="5791200" cy="707886"/>
          </a:xfrm>
          <a:prstGeom prst="rect">
            <a:avLst/>
          </a:prstGeom>
          <a:noFill/>
          <a:ln w="57150">
            <a:solidFill>
              <a:srgbClr val="0070C0"/>
            </a:solidFill>
          </a:ln>
        </p:spPr>
        <p:txBody>
          <a:bodyPr wrap="square" rtlCol="0">
            <a:spAutoFit/>
          </a:bodyPr>
          <a:lstStyle/>
          <a:p>
            <a:pPr algn="ctr"/>
            <a:r>
              <a:rPr lang="bn-BD" sz="4000" b="1" dirty="0" smtClean="0">
                <a:latin typeface="NikoshBAN" pitchFamily="2" charset="0"/>
                <a:cs typeface="NikoshBAN" pitchFamily="2" charset="0"/>
              </a:rPr>
              <a:t>আজকেরপাঠ অনিশ্চয়তা ও ঝুকি</a:t>
            </a:r>
            <a:endParaRPr lang="en-US" sz="4000" b="1" dirty="0">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079486"/>
            <a:ext cx="8915400" cy="477851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286000"/>
            <a:ext cx="8001000" cy="2862322"/>
          </a:xfrm>
          <a:prstGeom prst="rect">
            <a:avLst/>
          </a:prstGeom>
          <a:noFill/>
        </p:spPr>
        <p:txBody>
          <a:bodyPr wrap="square" rtlCol="0">
            <a:spAutoFit/>
          </a:bodyPr>
          <a:lstStyle/>
          <a:p>
            <a:pPr>
              <a:buFont typeface="Wingdings" pitchFamily="2" charset="2"/>
              <a:buChar char="ü"/>
            </a:pPr>
            <a:r>
              <a:rPr lang="bn-BD" sz="3600" dirty="0" smtClean="0">
                <a:solidFill>
                  <a:srgbClr val="FF0000"/>
                </a:solidFill>
                <a:latin typeface="NikoshBAN" pitchFamily="2" charset="0"/>
                <a:cs typeface="NikoshBAN" pitchFamily="2" charset="0"/>
              </a:rPr>
              <a:t>অনিশ্চয়তা কী বলতে পারবে।</a:t>
            </a:r>
          </a:p>
          <a:p>
            <a:pPr>
              <a:buFont typeface="Wingdings" pitchFamily="2" charset="2"/>
              <a:buChar char="ü"/>
            </a:pPr>
            <a:r>
              <a:rPr lang="bn-BD" sz="3600" dirty="0" smtClean="0">
                <a:solidFill>
                  <a:srgbClr val="FF0000"/>
                </a:solidFill>
                <a:latin typeface="NikoshBAN" pitchFamily="2" charset="0"/>
                <a:cs typeface="NikoshBAN" pitchFamily="2" charset="0"/>
              </a:rPr>
              <a:t>ঝুকি কাকে বলে বলতে পারবে।</a:t>
            </a:r>
          </a:p>
          <a:p>
            <a:pPr>
              <a:buFont typeface="Wingdings" pitchFamily="2" charset="2"/>
              <a:buChar char="ü"/>
            </a:pPr>
            <a:r>
              <a:rPr lang="bn-BD" sz="3600" dirty="0" smtClean="0">
                <a:solidFill>
                  <a:srgbClr val="FF0000"/>
                </a:solidFill>
                <a:latin typeface="NikoshBAN" pitchFamily="2" charset="0"/>
                <a:cs typeface="NikoshBAN" pitchFamily="2" charset="0"/>
              </a:rPr>
              <a:t>ঝুকি ও অনিশ্চয়তার পারথক্য কী তা বলতে পারবে।</a:t>
            </a:r>
          </a:p>
          <a:p>
            <a:pPr>
              <a:buFont typeface="Wingdings" pitchFamily="2" charset="2"/>
              <a:buChar char="ü"/>
            </a:pPr>
            <a:r>
              <a:rPr lang="bn-BD" sz="3600" dirty="0" smtClean="0">
                <a:solidFill>
                  <a:srgbClr val="FF0000"/>
                </a:solidFill>
                <a:latin typeface="NikoshBAN" pitchFamily="2" charset="0"/>
                <a:cs typeface="NikoshBAN" pitchFamily="2" charset="0"/>
              </a:rPr>
              <a:t>ব্যাবসায়িক ঝুকি ও আর্থিকঝুকি কী ও তার পার্থক্য  নির্ণয় করতে পারবে।</a:t>
            </a:r>
            <a:endParaRPr lang="en-US" sz="3600" dirty="0">
              <a:solidFill>
                <a:srgbClr val="FF0000"/>
              </a:solidFill>
              <a:latin typeface="NikoshBAN" pitchFamily="2" charset="0"/>
              <a:cs typeface="NikoshBAN" pitchFamily="2" charset="0"/>
            </a:endParaRPr>
          </a:p>
        </p:txBody>
      </p:sp>
      <p:sp>
        <p:nvSpPr>
          <p:cNvPr id="2" name="Rectangle 1"/>
          <p:cNvSpPr/>
          <p:nvPr/>
        </p:nvSpPr>
        <p:spPr>
          <a:xfrm>
            <a:off x="609600" y="685800"/>
            <a:ext cx="7924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5400">
                <a:latin typeface="NikoshBAN" panose="02000000000000000000" pitchFamily="2" charset="0"/>
                <a:cs typeface="NikoshBAN" panose="02000000000000000000" pitchFamily="2" charset="0"/>
              </a:rPr>
              <a:t>শিখন ফল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Rectangle 7"/>
          <p:cNvSpPr/>
          <p:nvPr/>
        </p:nvSpPr>
        <p:spPr>
          <a:xfrm>
            <a:off x="1066800" y="2136339"/>
            <a:ext cx="7620000" cy="2677656"/>
          </a:xfrm>
          <a:prstGeom prst="rect">
            <a:avLst/>
          </a:prstGeom>
        </p:spPr>
        <p:txBody>
          <a:bodyPr wrap="square">
            <a:spAutoFit/>
          </a:bodyPr>
          <a:lstStyle/>
          <a:p>
            <a:r>
              <a:rPr lang="as-IN" sz="2800" dirty="0">
                <a:solidFill>
                  <a:srgbClr val="FF0000"/>
                </a:solidFill>
                <a:latin typeface="NikoshBAN" panose="02000000000000000000" pitchFamily="2" charset="0"/>
                <a:cs typeface="NikoshBAN" panose="02000000000000000000" pitchFamily="2" charset="0"/>
              </a:rPr>
              <a:t>ঝুঁকি বলতে বুঝায় আর্থিক ক্ষতির সম্ভাবনা। ব্যবসায়ীরা মুনাফা অর্জনের উদ্দেশ্যে ঝুঁকি গ্রহণ করে এবং ঝুঁকির গ্রহণের পুরস্কারস্বরুপ মুনাফা অর্জণ করে থাকে। আর অনিশ্চয়তা হলো ভবিষ্যতে সম্ভাব্য কোনো হবে বা না হবে তা নির্দিষ্ট না জানা বা অজানা। যেমন: প্রাকৃতিক ও অপ্রাকৃতিক নানা ধরনের বিপদের কারনে ক্ষতির সম্মুখীন হতে পারে যা কেউ জানে না।</a:t>
            </a:r>
            <a:endParaRPr lang="en-US" sz="2800" dirty="0">
              <a:solidFill>
                <a:srgbClr val="FF0000"/>
              </a:solidFill>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21017"/>
            <a:ext cx="7543800" cy="5170646"/>
          </a:xfrm>
          <a:prstGeom prst="rect">
            <a:avLst/>
          </a:prstGeom>
        </p:spPr>
        <p:txBody>
          <a:bodyPr wrap="square">
            <a:spAutoFit/>
          </a:bodyPr>
          <a:lstStyle/>
          <a:p>
            <a:r>
              <a:rPr lang="as-IN" sz="4800" dirty="0">
                <a:solidFill>
                  <a:srgbClr val="00B050"/>
                </a:solidFill>
                <a:latin typeface="NikoshBAN" panose="02000000000000000000" pitchFamily="2" charset="0"/>
                <a:cs typeface="NikoshBAN" panose="02000000000000000000" pitchFamily="2" charset="0"/>
              </a:rPr>
              <a:t>ঝুঁকি ও অনিশ্চয়তার মধ্যে পার্থক্য</a:t>
            </a:r>
            <a:r>
              <a:rPr lang="as-IN" dirty="0"/>
              <a:t>:</a:t>
            </a:r>
          </a:p>
          <a:p>
            <a:r>
              <a:rPr lang="as-IN" sz="4800" dirty="0">
                <a:solidFill>
                  <a:srgbClr val="FF0000"/>
                </a:solidFill>
                <a:latin typeface="NikoshBAN" panose="02000000000000000000" pitchFamily="2" charset="0"/>
                <a:cs typeface="NikoshBAN" panose="02000000000000000000" pitchFamily="2" charset="0"/>
              </a:rPr>
              <a:t>ঝুঁকিঃ</a:t>
            </a:r>
          </a:p>
          <a:p>
            <a:endParaRPr lang="as-IN" dirty="0"/>
          </a:p>
          <a:p>
            <a:r>
              <a:rPr lang="as-IN" sz="2800" dirty="0">
                <a:solidFill>
                  <a:srgbClr val="00B050"/>
                </a:solidFill>
                <a:latin typeface="NikoshBAN" panose="02000000000000000000" pitchFamily="2" charset="0"/>
                <a:cs typeface="NikoshBAN" panose="02000000000000000000" pitchFamily="2" charset="0"/>
              </a:rPr>
              <a:t>ঝুঁকি একটি পরিমাপযোগ্য অনিশ্চয়তা অর্থাৎ মুনাফা হতেও পারে আবার নাও হতে পারে।</a:t>
            </a:r>
          </a:p>
          <a:p>
            <a:r>
              <a:rPr lang="as-IN" sz="2800" dirty="0">
                <a:solidFill>
                  <a:srgbClr val="00B050"/>
                </a:solidFill>
                <a:latin typeface="NikoshBAN" panose="02000000000000000000" pitchFamily="2" charset="0"/>
                <a:cs typeface="NikoshBAN" panose="02000000000000000000" pitchFamily="2" charset="0"/>
              </a:rPr>
              <a:t>ঝুঁকিকে পরিমাপ করা যায়।</a:t>
            </a:r>
          </a:p>
          <a:p>
            <a:r>
              <a:rPr lang="as-IN" sz="2800" dirty="0">
                <a:solidFill>
                  <a:srgbClr val="00B050"/>
                </a:solidFill>
                <a:latin typeface="NikoshBAN" panose="02000000000000000000" pitchFamily="2" charset="0"/>
                <a:cs typeface="NikoshBAN" panose="02000000000000000000" pitchFamily="2" charset="0"/>
              </a:rPr>
              <a:t>ঝুঁকির ফলাফলের সম্ভাবনা জানা যায়।</a:t>
            </a:r>
          </a:p>
          <a:p>
            <a:r>
              <a:rPr lang="as-IN" sz="2800" dirty="0">
                <a:solidFill>
                  <a:srgbClr val="00B050"/>
                </a:solidFill>
                <a:latin typeface="NikoshBAN" panose="02000000000000000000" pitchFamily="2" charset="0"/>
                <a:cs typeface="NikoshBAN" panose="02000000000000000000" pitchFamily="2" charset="0"/>
              </a:rPr>
              <a:t>ঝুঁকি কমাতে এর বিপক্ষে বিমা করা যায়।</a:t>
            </a:r>
          </a:p>
          <a:p>
            <a:r>
              <a:rPr lang="as-IN" sz="2800" dirty="0">
                <a:solidFill>
                  <a:srgbClr val="00B050"/>
                </a:solidFill>
                <a:latin typeface="NikoshBAN" panose="02000000000000000000" pitchFamily="2" charset="0"/>
                <a:cs typeface="NikoshBAN" panose="02000000000000000000" pitchFamily="2" charset="0"/>
              </a:rPr>
              <a:t>ঝুঁকি নিয়ন্ত্রণযোগ্য।</a:t>
            </a:r>
            <a:endParaRPr lang="en-US" sz="2800" dirty="0">
              <a:solidFill>
                <a:srgbClr val="00B050"/>
              </a:solidFill>
              <a:latin typeface="NikoshBAN" panose="02000000000000000000" pitchFamily="2" charset="0"/>
              <a:cs typeface="NikoshBAN" panose="02000000000000000000"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551836"/>
            <a:ext cx="7086600" cy="2554545"/>
          </a:xfrm>
          <a:prstGeom prst="rect">
            <a:avLst/>
          </a:prstGeom>
        </p:spPr>
        <p:txBody>
          <a:bodyPr wrap="square">
            <a:spAutoFit/>
          </a:bodyPr>
          <a:lstStyle/>
          <a:p>
            <a:r>
              <a:rPr lang="as-IN" sz="3200" dirty="0">
                <a:solidFill>
                  <a:srgbClr val="00B050"/>
                </a:solidFill>
                <a:latin typeface="NikoshBAN" panose="02000000000000000000" pitchFamily="2" charset="0"/>
                <a:cs typeface="NikoshBAN" panose="02000000000000000000" pitchFamily="2" charset="0"/>
              </a:rPr>
              <a:t>অনিশ্চয়তা একটি অজানা ঝুঁকি যা পরিমাপযোগ্য নয়।</a:t>
            </a:r>
          </a:p>
          <a:p>
            <a:r>
              <a:rPr lang="as-IN" sz="3200" dirty="0">
                <a:solidFill>
                  <a:srgbClr val="00B050"/>
                </a:solidFill>
                <a:latin typeface="NikoshBAN" panose="02000000000000000000" pitchFamily="2" charset="0"/>
                <a:cs typeface="NikoshBAN" panose="02000000000000000000" pitchFamily="2" charset="0"/>
              </a:rPr>
              <a:t>অনিশ্চয়তাকে পরিমাপ করা যায় না।</a:t>
            </a:r>
          </a:p>
          <a:p>
            <a:r>
              <a:rPr lang="as-IN" sz="3200" dirty="0">
                <a:solidFill>
                  <a:srgbClr val="00B050"/>
                </a:solidFill>
                <a:latin typeface="NikoshBAN" panose="02000000000000000000" pitchFamily="2" charset="0"/>
                <a:cs typeface="NikoshBAN" panose="02000000000000000000" pitchFamily="2" charset="0"/>
              </a:rPr>
              <a:t>অনিশ্চয়তার ফলাফল অজানা থাকে।</a:t>
            </a:r>
          </a:p>
          <a:p>
            <a:r>
              <a:rPr lang="as-IN" sz="3200" dirty="0">
                <a:solidFill>
                  <a:srgbClr val="00B050"/>
                </a:solidFill>
                <a:latin typeface="NikoshBAN" panose="02000000000000000000" pitchFamily="2" charset="0"/>
                <a:cs typeface="NikoshBAN" panose="02000000000000000000" pitchFamily="2" charset="0"/>
              </a:rPr>
              <a:t>অনিশ্চয়তার বিপরীতে বিমা করা যায় না।</a:t>
            </a:r>
          </a:p>
          <a:p>
            <a:r>
              <a:rPr lang="as-IN" sz="3200" dirty="0">
                <a:solidFill>
                  <a:srgbClr val="00B050"/>
                </a:solidFill>
                <a:latin typeface="NikoshBAN" panose="02000000000000000000" pitchFamily="2" charset="0"/>
                <a:cs typeface="NikoshBAN" panose="02000000000000000000" pitchFamily="2" charset="0"/>
              </a:rPr>
              <a:t>অনিশ্চয়তা অনিয়ন্ত্রণযোগ্য।</a:t>
            </a:r>
            <a:endParaRPr lang="en-US" sz="3200" dirty="0">
              <a:solidFill>
                <a:srgbClr val="00B050"/>
              </a:solidFill>
              <a:latin typeface="NikoshBAN" panose="02000000000000000000" pitchFamily="2" charset="0"/>
              <a:cs typeface="NikoshBAN" panose="02000000000000000000" pitchFamily="2" charset="0"/>
            </a:endParaRPr>
          </a:p>
        </p:txBody>
      </p:sp>
      <p:sp>
        <p:nvSpPr>
          <p:cNvPr id="3" name="Rounded Rectangle 2"/>
          <p:cNvSpPr/>
          <p:nvPr/>
        </p:nvSpPr>
        <p:spPr>
          <a:xfrm>
            <a:off x="2362200" y="914400"/>
            <a:ext cx="4724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b="1" dirty="0" smtClean="0">
                <a:solidFill>
                  <a:schemeClr val="bg2">
                    <a:lumMod val="10000"/>
                  </a:schemeClr>
                </a:solidFill>
                <a:latin typeface="NikoshBAN" panose="02000000000000000000" pitchFamily="2" charset="0"/>
                <a:cs typeface="NikoshBAN" panose="02000000000000000000" pitchFamily="2" charset="0"/>
              </a:rPr>
              <a:t>অনিশ্চয়তা </a:t>
            </a:r>
            <a:endParaRPr lang="en-US" sz="3600" b="1" dirty="0">
              <a:solidFill>
                <a:schemeClr val="bg2">
                  <a:lumMod val="1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14091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480</TotalTime>
  <Words>317</Words>
  <Application>Microsoft Office PowerPoint</Application>
  <PresentationFormat>On-screen Show (4:3)</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Ion Boardroom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ঝুঁকির উৎস</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Dynabook</cp:lastModifiedBy>
  <cp:revision>64</cp:revision>
  <dcterms:created xsi:type="dcterms:W3CDTF">2006-08-16T00:00:00Z</dcterms:created>
  <dcterms:modified xsi:type="dcterms:W3CDTF">2021-06-19T18:18:36Z</dcterms:modified>
</cp:coreProperties>
</file>