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7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15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8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1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8044-AE0A-46AA-8539-2BA03A3524A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BF32-DF90-4B09-9B89-9BD1A71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16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7275B-5E4E-48B0-9642-2BE756C0D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00" y="0"/>
            <a:ext cx="1266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384FE-3F97-46EB-A522-D6E7AA94F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1000" y="296862"/>
            <a:ext cx="12471400" cy="2420938"/>
          </a:xfrm>
        </p:spPr>
        <p:txBody>
          <a:bodyPr>
            <a:no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MatamuhuriMJ" pitchFamily="2" charset="0"/>
              </a:rPr>
              <a:t>গোয়ারী আদর্শ বালিকা উচ্চ বিদ্যালয়ের অনলাইন কাসে সবাইকে</a:t>
            </a:r>
            <a:endParaRPr lang="en-US" sz="4800">
              <a:solidFill>
                <a:srgbClr val="FFFF00"/>
              </a:solidFill>
              <a:latin typeface="MatamuhuriMJ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B6C722-99A8-4A03-AE23-D66E9C5CA2E6}"/>
              </a:ext>
            </a:extLst>
          </p:cNvPr>
          <p:cNvSpPr txBox="1">
            <a:spLocks/>
          </p:cNvSpPr>
          <p:nvPr/>
        </p:nvSpPr>
        <p:spPr>
          <a:xfrm>
            <a:off x="-469900" y="3014662"/>
            <a:ext cx="12471400" cy="3546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>
                <a:solidFill>
                  <a:srgbClr val="FFFF00"/>
                </a:solidFill>
                <a:latin typeface="MatamuhuriMJ" pitchFamily="2" charset="0"/>
              </a:rPr>
              <a:t>স্বাগতম</a:t>
            </a:r>
            <a:endParaRPr lang="en-US" sz="4800">
              <a:solidFill>
                <a:srgbClr val="FFFF00"/>
              </a:solidFill>
              <a:latin typeface="MatamuhuriMJ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195FC72-7A95-4BB6-8BFA-C28F0169CBB5}"/>
              </a:ext>
            </a:extLst>
          </p:cNvPr>
          <p:cNvSpPr/>
          <p:nvPr/>
        </p:nvSpPr>
        <p:spPr>
          <a:xfrm>
            <a:off x="-241300" y="3532188"/>
            <a:ext cx="1790700" cy="19177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16B4E11-40AE-4930-8391-E5DF5565476C}"/>
              </a:ext>
            </a:extLst>
          </p:cNvPr>
          <p:cNvSpPr/>
          <p:nvPr/>
        </p:nvSpPr>
        <p:spPr>
          <a:xfrm>
            <a:off x="9982200" y="3598069"/>
            <a:ext cx="1790700" cy="19177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5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51F277-2D46-423D-BD6A-6D52216FECB6}"/>
              </a:ext>
            </a:extLst>
          </p:cNvPr>
          <p:cNvSpPr txBox="1"/>
          <p:nvPr/>
        </p:nvSpPr>
        <p:spPr>
          <a:xfrm>
            <a:off x="419100" y="292100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২৫। ১ থেকে ১০০ পর্যন্ত স্বাভাবিক সংখ্যার যোগফল কত?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861C4-A3A9-4164-B0C2-638125730960}"/>
              </a:ext>
            </a:extLst>
          </p:cNvPr>
          <p:cNvSpPr txBox="1"/>
          <p:nvPr/>
        </p:nvSpPr>
        <p:spPr>
          <a:xfrm>
            <a:off x="419100" y="1041400"/>
            <a:ext cx="1131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উত্তরঃ এখানে, প্রথম সংখ্যা = ১</a:t>
            </a:r>
          </a:p>
          <a:p>
            <a:r>
              <a:rPr lang="en-US" sz="2800"/>
              <a:t>                       শেষ সংখ্যা  = ১০০</a:t>
            </a:r>
          </a:p>
          <a:p>
            <a:r>
              <a:rPr lang="en-US" sz="2800"/>
              <a:t>                       পদ সংখ্যা  = ১০০ টি                </a:t>
            </a:r>
            <a:r>
              <a:rPr lang="en-US" sz="2800">
                <a:solidFill>
                  <a:srgbClr val="FFFF00"/>
                </a:solidFill>
              </a:rPr>
              <a:t>[ ১০০ টি সংখ্যা রয়েছে 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FF68F2-8C47-478F-9F85-56F0A957D116}"/>
                  </a:ext>
                </a:extLst>
              </p:cNvPr>
              <p:cNvSpPr txBox="1"/>
              <p:nvPr/>
            </p:nvSpPr>
            <p:spPr>
              <a:xfrm>
                <a:off x="419100" y="2426395"/>
                <a:ext cx="11315700" cy="356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সুতরাং, যোগফল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ম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সংখ্যা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শেষ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সংখ্যা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পদ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সংখ্যা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>
                    <a:latin typeface="SutonnyMJ" pitchFamily="2" charset="0"/>
                  </a:rPr>
                  <a:t> </a:t>
                </a:r>
              </a:p>
              <a:p>
                <a:r>
                  <a:rPr lang="en-US" sz="3600">
                    <a:solidFill>
                      <a:srgbClr val="FFFF00"/>
                    </a:solidFill>
                    <a:latin typeface="SutonnyMJ" pitchFamily="2" charset="0"/>
                  </a:rPr>
                  <a:t>                     </a:t>
                </a:r>
                <a:r>
                  <a:rPr lang="en-US" sz="3600">
                    <a:latin typeface="SutonnyMJ" pitchFamily="2" charset="0"/>
                  </a:rPr>
                  <a:t>=</a:t>
                </a:r>
                <a:r>
                  <a:rPr lang="en-US" sz="3600">
                    <a:solidFill>
                      <a:srgbClr val="FFFF00"/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SutonnyMJ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SutonnyMJ" pitchFamily="2" charset="0"/>
                          </a:rPr>
                          <m:t>১০০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SutonnyMJ" pitchFamily="2" charset="0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>
                    <a:latin typeface="SutonnyMJ" pitchFamily="2" charset="0"/>
                  </a:rPr>
                  <a:t> </a:t>
                </a:r>
              </a:p>
              <a:p>
                <a:r>
                  <a:rPr lang="en-US" sz="3600">
                    <a:latin typeface="SutonnyMJ" pitchFamily="2" charset="0"/>
                  </a:rPr>
                  <a:t>                     =</a:t>
                </a:r>
                <a:r>
                  <a:rPr lang="en-US" sz="3600">
                    <a:solidFill>
                      <a:srgbClr val="FFFF00"/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smtClean="0">
                            <a:latin typeface="SutonnyMJ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latin typeface="SutonnyMJ" pitchFamily="2" charset="0"/>
                          </a:rPr>
                          <m:t>০১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SutonnyMJ" pitchFamily="2" charset="0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>
                    <a:latin typeface="SutonnyMJ" pitchFamily="2" charset="0"/>
                  </a:rPr>
                  <a:t> </a:t>
                </a:r>
              </a:p>
              <a:p>
                <a:r>
                  <a:rPr lang="en-US" sz="3600">
                    <a:solidFill>
                      <a:srgbClr val="FFFF00"/>
                    </a:solidFill>
                    <a:latin typeface="SutonnyMJ" pitchFamily="2" charset="0"/>
                  </a:rPr>
                  <a:t>                     </a:t>
                </a:r>
                <a:r>
                  <a:rPr lang="en-US" sz="3600">
                    <a:latin typeface="SutonnyMJ" pitchFamily="2" charset="0"/>
                  </a:rPr>
                  <a:t>=</a:t>
                </a:r>
                <a:r>
                  <a:rPr lang="en-US" sz="3600">
                    <a:solidFill>
                      <a:srgbClr val="FFFF00"/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SutonnyMJ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SutonnyMJ" pitchFamily="2" charset="0"/>
                          </a:rPr>
                          <m:t>০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SutonnyMJ" pitchFamily="2" charset="0"/>
                          </a:rPr>
                          <m:t>১০০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>
                    <a:latin typeface="SutonnyMJ" pitchFamily="2" charset="0"/>
                  </a:rPr>
                  <a:t> </a:t>
                </a:r>
              </a:p>
              <a:p>
                <a:r>
                  <a:rPr lang="en-US" sz="3600">
                    <a:solidFill>
                      <a:srgbClr val="FFFF00"/>
                    </a:solidFill>
                    <a:latin typeface="SutonnyMJ" pitchFamily="2" charset="0"/>
                  </a:rPr>
                  <a:t>                     </a:t>
                </a:r>
                <a:r>
                  <a:rPr lang="en-US" sz="3600">
                    <a:latin typeface="SutonnyMJ" pitchFamily="2" charset="0"/>
                  </a:rPr>
                  <a:t>= ৫০৫০</a:t>
                </a:r>
                <a:endParaRPr lang="en-US" sz="28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FF68F2-8C47-478F-9F85-56F0A957D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426395"/>
                <a:ext cx="11315700" cy="3561231"/>
              </a:xfrm>
              <a:prstGeom prst="rect">
                <a:avLst/>
              </a:prstGeom>
              <a:blipFill>
                <a:blip r:embed="rId2"/>
                <a:stretch>
                  <a:fillRect l="-1131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9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1">
            <a:extLst>
              <a:ext uri="{FF2B5EF4-FFF2-40B4-BE49-F238E27FC236}">
                <a16:creationId xmlns:a16="http://schemas.microsoft.com/office/drawing/2014/main" id="{38875108-E4FB-4B2D-8B65-3F3E01B87BC0}"/>
              </a:ext>
            </a:extLst>
          </p:cNvPr>
          <p:cNvSpPr/>
          <p:nvPr/>
        </p:nvSpPr>
        <p:spPr>
          <a:xfrm>
            <a:off x="1447800" y="0"/>
            <a:ext cx="9626600" cy="2946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7242D-8A4D-4CC0-AAE6-BB60E3A35310}"/>
              </a:ext>
            </a:extLst>
          </p:cNvPr>
          <p:cNvSpPr txBox="1"/>
          <p:nvPr/>
        </p:nvSpPr>
        <p:spPr>
          <a:xfrm>
            <a:off x="4127500" y="965368"/>
            <a:ext cx="476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/>
              <a:t>বাড়ির কাজ</a:t>
            </a: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D5715-F1CF-4F35-95A2-FE089D807C96}"/>
              </a:ext>
            </a:extLst>
          </p:cNvPr>
          <p:cNvSpPr txBox="1"/>
          <p:nvPr/>
        </p:nvSpPr>
        <p:spPr>
          <a:xfrm>
            <a:off x="914400" y="2946400"/>
            <a:ext cx="10160000" cy="1815882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/>
              <a:t>১। ১ থেকে ১০০ পর্যন্ত মৌলিক সংখ্যা গুলো লিখ এবং সংখ্যাগুলোর যোগফল নির্ণয় কর।</a:t>
            </a:r>
          </a:p>
          <a:p>
            <a:r>
              <a:rPr lang="en-US" sz="2800"/>
              <a:t>২। ১ থেকে ৫০ পর্যন্ত স্বাভাবিক সংখ্যাগুলোর যোগফল কত?</a:t>
            </a:r>
          </a:p>
          <a:p>
            <a:r>
              <a:rPr lang="en-US" sz="2800"/>
              <a:t>৩। ১ থেকে ১০০ পর্যন্ত জোড় সংখ্যা গুলোর যোগফল কত?</a:t>
            </a:r>
          </a:p>
        </p:txBody>
      </p:sp>
    </p:spTree>
    <p:extLst>
      <p:ext uri="{BB962C8B-B14F-4D97-AF65-F5344CB8AC3E}">
        <p14:creationId xmlns:p14="http://schemas.microsoft.com/office/powerpoint/2010/main" val="202980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48C816-CE33-4994-92DC-E215BFE2311A}"/>
              </a:ext>
            </a:extLst>
          </p:cNvPr>
          <p:cNvSpPr txBox="1"/>
          <p:nvPr/>
        </p:nvSpPr>
        <p:spPr>
          <a:xfrm>
            <a:off x="317500" y="381000"/>
            <a:ext cx="115189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>
                <a:latin typeface="SutonnyMJ" pitchFamily="2" charset="0"/>
              </a:rPr>
              <a:t>সবশেষে সবার সুস্বাস্থ্য ও সুন্দর জীবন কামনা করে আজকের মত বিদায় ।</a:t>
            </a:r>
            <a:br>
              <a:rPr lang="en-US" sz="8000">
                <a:latin typeface="SutonnyMJ" pitchFamily="2" charset="0"/>
              </a:rPr>
            </a:br>
            <a:r>
              <a:rPr lang="en-US" sz="13800">
                <a:solidFill>
                  <a:srgbClr val="FFC000"/>
                </a:solidFill>
                <a:latin typeface="SutonnyMJ" pitchFamily="2" charset="0"/>
              </a:rPr>
              <a:t>আল্লাহ হাফেজ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1708129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8AC7-6D54-4D30-B870-2270B8B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733425"/>
            <a:ext cx="8534400" cy="1092200"/>
          </a:xfrm>
        </p:spPr>
        <p:txBody>
          <a:bodyPr>
            <a:normAutofit/>
          </a:bodyPr>
          <a:lstStyle/>
          <a:p>
            <a:pPr algn="ctr"/>
            <a:r>
              <a:rPr lang="en-US" sz="8800">
                <a:latin typeface="SutonnyMJ" pitchFamily="2" charset="0"/>
              </a:rPr>
              <a:t>শিক্ষক 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F92B-7AEC-41A5-BBC4-D77C8AAAD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663" y="2464594"/>
            <a:ext cx="7150100" cy="27844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800">
                <a:solidFill>
                  <a:schemeClr val="tx1"/>
                </a:solidFill>
                <a:latin typeface="SutonnyMJ" pitchFamily="2" charset="0"/>
              </a:rPr>
              <a:t>মোঃ সুলতান আহম্মেদ</a:t>
            </a:r>
          </a:p>
          <a:p>
            <a:pPr marL="0" indent="0" algn="ctr">
              <a:buNone/>
            </a:pPr>
            <a:r>
              <a:rPr lang="en-US" sz="3200">
                <a:latin typeface="SutonnyMJ" pitchFamily="2" charset="0"/>
              </a:rPr>
              <a:t>সহকারী শিক্ষক(গণিত)</a:t>
            </a:r>
          </a:p>
          <a:p>
            <a:pPr marL="0" indent="0" algn="ctr">
              <a:buNone/>
            </a:pPr>
            <a:r>
              <a:rPr lang="en-US" sz="3600">
                <a:latin typeface="SutonnyMJ" pitchFamily="2" charset="0"/>
              </a:rPr>
              <a:t>গোয়ারী আদর্শ বালিকা উচ্চ বিদ্যালয়</a:t>
            </a:r>
            <a:endParaRPr lang="en-US" sz="440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3600">
                <a:latin typeface="SutonnyMJ" pitchFamily="2" charset="0"/>
              </a:rPr>
              <a:t>ভালুকা, ময়মনসিংহ।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860DB9-87EA-45D2-84BD-34C4C3AE1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88" y="1825624"/>
            <a:ext cx="3496400" cy="4062413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6917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8E28-16C1-42FF-9E02-04CFA384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070099"/>
            <a:ext cx="10947400" cy="38481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>
                <a:latin typeface="SutonnyMJ" pitchFamily="2" charset="0"/>
              </a:rPr>
              <a:t>শ্রেণিঃ </a:t>
            </a:r>
            <a:r>
              <a:rPr lang="en-US" sz="4000">
                <a:solidFill>
                  <a:srgbClr val="00B0F0"/>
                </a:solidFill>
                <a:latin typeface="SutonnyMJ" pitchFamily="2" charset="0"/>
              </a:rPr>
              <a:t>অষ্টম</a:t>
            </a:r>
          </a:p>
          <a:p>
            <a:pPr marL="0" indent="0" algn="ctr">
              <a:buNone/>
            </a:pPr>
            <a:r>
              <a:rPr lang="en-US" sz="4000">
                <a:latin typeface="SutonnyMJ" pitchFamily="2" charset="0"/>
              </a:rPr>
              <a:t>বিষয়ঃ গণিত</a:t>
            </a:r>
          </a:p>
          <a:p>
            <a:pPr marL="0" indent="0" algn="ctr">
              <a:buNone/>
            </a:pPr>
            <a:r>
              <a:rPr lang="en-US" sz="4000">
                <a:latin typeface="SutonnyMJ" pitchFamily="2" charset="0"/>
              </a:rPr>
              <a:t>অধ্যায়ঃ প্রথম</a:t>
            </a:r>
          </a:p>
          <a:p>
            <a:pPr marL="0" indent="0" algn="ctr">
              <a:buNone/>
            </a:pPr>
            <a:r>
              <a:rPr lang="en-US" sz="4000">
                <a:latin typeface="SutonnyMJ" pitchFamily="2" charset="0"/>
              </a:rPr>
              <a:t>আজকের পাঠঃ </a:t>
            </a:r>
            <a:r>
              <a:rPr lang="en-US" sz="4000">
                <a:solidFill>
                  <a:srgbClr val="00B0F0"/>
                </a:solidFill>
                <a:latin typeface="SutonnyMJ" pitchFamily="2" charset="0"/>
              </a:rPr>
              <a:t>প্যাটার্ণের গুরুত্বপূর্ণ তথ্যসমুহ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EFE106-A31A-44E9-916E-13C29C177B9A}"/>
              </a:ext>
            </a:extLst>
          </p:cNvPr>
          <p:cNvSpPr/>
          <p:nvPr/>
        </p:nvSpPr>
        <p:spPr>
          <a:xfrm>
            <a:off x="977900" y="609599"/>
            <a:ext cx="105918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FB857-A560-465F-85DD-6A868F5BA3F9}"/>
              </a:ext>
            </a:extLst>
          </p:cNvPr>
          <p:cNvSpPr txBox="1"/>
          <p:nvPr/>
        </p:nvSpPr>
        <p:spPr>
          <a:xfrm>
            <a:off x="3632200" y="739685"/>
            <a:ext cx="577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SutonnyMJ" pitchFamily="2" charset="0"/>
              </a:rPr>
              <a:t>পাঠ পরিচিতি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13493943-8E5F-44B2-A512-0603422431C7}"/>
              </a:ext>
            </a:extLst>
          </p:cNvPr>
          <p:cNvSpPr/>
          <p:nvPr/>
        </p:nvSpPr>
        <p:spPr>
          <a:xfrm>
            <a:off x="3352800" y="177800"/>
            <a:ext cx="57531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F12A5F-3682-4DF9-A208-7E2B9990F9FD}"/>
              </a:ext>
            </a:extLst>
          </p:cNvPr>
          <p:cNvSpPr txBox="1"/>
          <p:nvPr/>
        </p:nvSpPr>
        <p:spPr>
          <a:xfrm>
            <a:off x="482600" y="495300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>
                <a:latin typeface="SutonnyMJ" pitchFamily="2" charset="0"/>
              </a:rPr>
              <a:t>গুরুত্বপূর্ণ তথ্যসমুহ</a:t>
            </a:r>
            <a:endParaRPr lang="en-US" sz="6000">
              <a:latin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E69B3-55EC-4CE9-A68E-EBAC6E633927}"/>
              </a:ext>
            </a:extLst>
          </p:cNvPr>
          <p:cNvSpPr txBox="1"/>
          <p:nvPr/>
        </p:nvSpPr>
        <p:spPr>
          <a:xfrm>
            <a:off x="482600" y="1206163"/>
            <a:ext cx="11112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SutonnyMJ" pitchFamily="2" charset="0"/>
              </a:rPr>
              <a:t>১। প্যাটার্ণ কাকে বলে</a:t>
            </a:r>
            <a:r>
              <a:rPr lang="en-US" sz="540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r>
              <a:rPr lang="en-US" sz="3200">
                <a:latin typeface="SutonnyMJ" pitchFamily="2" charset="0"/>
              </a:rPr>
              <a:t>উত্তরঃ </a:t>
            </a:r>
            <a:r>
              <a:rPr lang="en-US" sz="2800">
                <a:latin typeface="SutonnyMJ" pitchFamily="2" charset="0"/>
              </a:rPr>
              <a:t>একটি নির্দিষ্ট নিয়মে কতগুলো সংখ্যা পর পর কমা ব্যবহার করে   </a:t>
            </a:r>
          </a:p>
          <a:p>
            <a:r>
              <a:rPr lang="en-US" sz="2800">
                <a:latin typeface="SutonnyMJ" pitchFamily="2" charset="0"/>
              </a:rPr>
              <a:t>           সজ্জিত থাকলে তাকে প্যাটার্ণ বলে। যেমনঃ ৫, ৮, ১১, ১৪,............।</a:t>
            </a:r>
            <a:r>
              <a:rPr lang="en-US" sz="4400">
                <a:latin typeface="SutonnyMJ" pitchFamily="2" charset="0"/>
              </a:rPr>
              <a:t> </a:t>
            </a:r>
            <a:endParaRPr lang="en-US" sz="4400">
              <a:latin typeface="BurigangaSushree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B4D89-1476-47F1-931F-D052E7A195D7}"/>
              </a:ext>
            </a:extLst>
          </p:cNvPr>
          <p:cNvSpPr txBox="1"/>
          <p:nvPr/>
        </p:nvSpPr>
        <p:spPr>
          <a:xfrm>
            <a:off x="584200" y="3311407"/>
            <a:ext cx="11112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SutonnyMJ" pitchFamily="2" charset="0"/>
              </a:rPr>
              <a:t>২। ফিবোনাক্কি প্যাটার্ণ কাকে বলে</a:t>
            </a:r>
            <a:r>
              <a:rPr lang="en-US" sz="480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660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3200">
                <a:latin typeface="SutonnyMJ" pitchFamily="2" charset="0"/>
              </a:rPr>
              <a:t>উত্তরঃ</a:t>
            </a:r>
            <a:r>
              <a:rPr lang="en-US" sz="4000">
                <a:latin typeface="SutonnyMJ" pitchFamily="2" charset="0"/>
              </a:rPr>
              <a:t> </a:t>
            </a:r>
            <a:r>
              <a:rPr lang="en-US" sz="2800">
                <a:latin typeface="SutonnyMJ" pitchFamily="2" charset="0"/>
              </a:rPr>
              <a:t>যে প্যাটার্ণের প্রতিটি পদ তার আগের দুটি পদের সমষ্টির সমান, তাকে ফিবোনাক্কি প্যাটার্ণ বলে। </a:t>
            </a:r>
          </a:p>
          <a:p>
            <a:r>
              <a:rPr lang="en-US" sz="2800">
                <a:latin typeface="SutonnyMJ" pitchFamily="2" charset="0"/>
              </a:rPr>
              <a:t>যেমনঃ </a:t>
            </a:r>
            <a:r>
              <a:rPr lang="en-US" sz="3200">
                <a:latin typeface="SutonnyMJ" pitchFamily="2" charset="0"/>
              </a:rPr>
              <a:t>0, 1, 1, 2, </a:t>
            </a:r>
            <a:r>
              <a:rPr lang="en-US" sz="2800">
                <a:latin typeface="SutonnyMJ" pitchFamily="2" charset="0"/>
              </a:rPr>
              <a:t>৩, ৫, ৮, ১৩................... একটি ফিবোনাক্কি প্যাটার্ণ।</a:t>
            </a:r>
            <a:endParaRPr lang="en-US" sz="4400">
              <a:latin typeface="Buriganga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42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C0C41-DA46-4FEA-B57A-88164D73BC4F}"/>
              </a:ext>
            </a:extLst>
          </p:cNvPr>
          <p:cNvSpPr txBox="1"/>
          <p:nvPr/>
        </p:nvSpPr>
        <p:spPr>
          <a:xfrm>
            <a:off x="647700" y="558800"/>
            <a:ext cx="1122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SutonnyMJ" pitchFamily="2" charset="0"/>
              </a:rPr>
              <a:t>৩।</a:t>
            </a:r>
            <a:r>
              <a:rPr lang="en-US" sz="3200">
                <a:latin typeface="SutonnyMJ" pitchFamily="2" charset="0"/>
              </a:rPr>
              <a:t> </a:t>
            </a:r>
            <a:r>
              <a:rPr lang="en-US" sz="2800">
                <a:latin typeface="SutonnyMJ" pitchFamily="2" charset="0"/>
              </a:rPr>
              <a:t>তিন ক্রমের ম্যাজিক বর্গের ম্যাজিক সংখ্যা কত?         উত্তরঃ   ১৫</a:t>
            </a:r>
            <a:endParaRPr lang="en-US" sz="4400">
              <a:latin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AE9C9-75A5-4005-8461-2AD84173E7CE}"/>
              </a:ext>
            </a:extLst>
          </p:cNvPr>
          <p:cNvSpPr txBox="1"/>
          <p:nvPr/>
        </p:nvSpPr>
        <p:spPr>
          <a:xfrm>
            <a:off x="647700" y="1397000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SutonnyMJ" pitchFamily="2" charset="0"/>
              </a:rPr>
              <a:t>৪। </a:t>
            </a:r>
            <a:r>
              <a:rPr lang="en-US" sz="2800">
                <a:latin typeface="SutonnyMJ" pitchFamily="2" charset="0"/>
              </a:rPr>
              <a:t>চার ক্রমের ম্যাজিক বর্গের ম্যাজিক সংখ্যা কত?            উত্তরঃ ৩৪</a:t>
            </a:r>
            <a:r>
              <a:rPr lang="en-US" sz="3600">
                <a:latin typeface="SutonnyMJ" pitchFamily="2" charset="0"/>
              </a:rPr>
              <a:t> </a:t>
            </a:r>
            <a:endParaRPr lang="en-US" sz="4400">
              <a:latin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A65628-8A75-48E0-BF68-3E83A0D37A43}"/>
                  </a:ext>
                </a:extLst>
              </p:cNvPr>
              <p:cNvSpPr txBox="1"/>
              <p:nvPr/>
            </p:nvSpPr>
            <p:spPr>
              <a:xfrm>
                <a:off x="647700" y="2399167"/>
                <a:ext cx="11226800" cy="20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SutonnyMJ" pitchFamily="2" charset="0"/>
                  </a:rPr>
                  <a:t>৫। সমষ্টি বা যোগফল নির্ণয়ের সুত্রটি লিখ</a:t>
                </a:r>
                <a:r>
                  <a:rPr lang="en-US" sz="4400">
                    <a:latin typeface="SutonnyMJ" pitchFamily="2" charset="0"/>
                  </a:rPr>
                  <a:t>?</a:t>
                </a:r>
              </a:p>
              <a:p>
                <a:r>
                  <a:rPr lang="en-US" sz="3200">
                    <a:latin typeface="SutonnyMJ" pitchFamily="2" charset="0"/>
                  </a:rPr>
                  <a:t>উত্তরঃ</a:t>
                </a:r>
              </a:p>
              <a:p>
                <a:r>
                  <a:rPr lang="en-US" sz="3200">
                    <a:latin typeface="SutonnyMJ" pitchFamily="2" charset="0"/>
                  </a:rPr>
                  <a:t> যোগফল</a:t>
                </a:r>
                <a:r>
                  <a:rPr lang="en-US" sz="4000">
                    <a:latin typeface="SutonnyMJ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ম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সংখ্যা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শেষ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সংখ্যা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পদ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সংখ্যা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SutonnyMJ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>
                    <a:latin typeface="SutonnyMJ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A65628-8A75-48E0-BF68-3E83A0D37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399167"/>
                <a:ext cx="11226800" cy="2059666"/>
              </a:xfrm>
              <a:prstGeom prst="rect">
                <a:avLst/>
              </a:prstGeom>
              <a:blipFill>
                <a:blip r:embed="rId2"/>
                <a:stretch>
                  <a:fillRect l="-1357" t="-6231" b="-7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78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A8478-267D-49EB-93D4-20F23CDDCD59}"/>
              </a:ext>
            </a:extLst>
          </p:cNvPr>
          <p:cNvSpPr txBox="1"/>
          <p:nvPr/>
        </p:nvSpPr>
        <p:spPr>
          <a:xfrm>
            <a:off x="635000" y="620018"/>
            <a:ext cx="1094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utonnyMJ" pitchFamily="2" charset="0"/>
              </a:rPr>
              <a:t>৬। সর্বনিন্ম ও একমাত্র জোড় মৌলিক সংখ্যা কত?     উত্তরঃ  ২</a:t>
            </a:r>
            <a:endParaRPr lang="en-US" sz="4000">
              <a:latin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C839F-7967-442A-BEF0-BA68622D7B00}"/>
              </a:ext>
            </a:extLst>
          </p:cNvPr>
          <p:cNvSpPr txBox="1"/>
          <p:nvPr/>
        </p:nvSpPr>
        <p:spPr>
          <a:xfrm>
            <a:off x="622300" y="1295400"/>
            <a:ext cx="1094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utonnyMJ" pitchFamily="2" charset="0"/>
              </a:rPr>
              <a:t>৭। কোন পদ্ধতিতে সহজেই মৌলিক সংখ্যা নির্ণয় করা যায়?    </a:t>
            </a:r>
          </a:p>
          <a:p>
            <a:r>
              <a:rPr lang="en-US" sz="100">
                <a:latin typeface="SutonnyMJ" pitchFamily="2" charset="0"/>
              </a:rPr>
              <a:t> </a:t>
            </a:r>
            <a:r>
              <a:rPr lang="en-US" sz="2000">
                <a:latin typeface="SutonnyMJ" pitchFamily="2" charset="0"/>
              </a:rPr>
              <a:t>   </a:t>
            </a:r>
            <a:endParaRPr lang="en-US" sz="1000">
              <a:latin typeface="SutonnyMJ" pitchFamily="2" charset="0"/>
            </a:endParaRPr>
          </a:p>
          <a:p>
            <a:r>
              <a:rPr lang="en-US" sz="3200">
                <a:latin typeface="SutonnyMJ" pitchFamily="2" charset="0"/>
              </a:rPr>
              <a:t>  উত্তরঃ ইরাটোস্থিনিসের পদ্ধতি।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5AAE1-E450-4ACE-B6B3-1FFF8C613144}"/>
              </a:ext>
            </a:extLst>
          </p:cNvPr>
          <p:cNvSpPr txBox="1"/>
          <p:nvPr/>
        </p:nvSpPr>
        <p:spPr>
          <a:xfrm>
            <a:off x="622300" y="3086100"/>
            <a:ext cx="10947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utonnyMJ" pitchFamily="2" charset="0"/>
              </a:rPr>
              <a:t>৮। মৌলিক সংখ্যা কাকে বলে?</a:t>
            </a:r>
          </a:p>
          <a:p>
            <a:endParaRPr lang="en-US" sz="200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2800">
                <a:latin typeface="SutonnyMJ" pitchFamily="2" charset="0"/>
              </a:rPr>
              <a:t>উত্তরঃ ১ এর চেয়ে বড় যে সকল সংখ্যা ১ এবং ঐ সংখ্যা ব্যতিত অন্য কোন সংখ্যা দ্বারা বিভাজ্য নয়, সে গুলোকে মৌলিক সংখ্যা বলে। যেমনঃ 2, 11, 13, 43..... ইত্যাদি</a:t>
            </a:r>
            <a:endParaRPr lang="en-US" sz="240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6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7768FB-CB94-427F-962F-6A602718B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54001"/>
            <a:ext cx="11734800" cy="1574800"/>
          </a:xfrm>
        </p:spPr>
        <p:txBody>
          <a:bodyPr>
            <a:noAutofit/>
          </a:bodyPr>
          <a:lstStyle/>
          <a:p>
            <a:pPr algn="l"/>
            <a:r>
              <a:rPr lang="en-US" sz="2800">
                <a:latin typeface="SutonnyMJ" pitchFamily="2" charset="0"/>
              </a:rPr>
              <a:t>৯। ১ থেকে ১০০ পর্যন্ত মৌলিক সংখ্যা কতটি ও কি কি? </a:t>
            </a:r>
          </a:p>
          <a:p>
            <a:pPr algn="l"/>
            <a:r>
              <a:rPr lang="en-US" sz="2400">
                <a:latin typeface="SutonnyMJ" pitchFamily="2" charset="0"/>
              </a:rPr>
              <a:t>উত্তরঃ ১ থেকে ১০০ পর্যন্ত মৌলিক সংখ্যা ২৫ টি, যেমনঃ </a:t>
            </a:r>
            <a:r>
              <a:rPr lang="en-US" sz="3200">
                <a:latin typeface="SutonnyMJ" pitchFamily="2" charset="0"/>
              </a:rPr>
              <a:t>2, 3, 5, 7, 11, 13, 17, 19, 23, 29, 31, 37, 41, 43, 47, 53, 59, 61, 67, 71, 73, 79, 83, 89, 97|</a:t>
            </a:r>
            <a:endParaRPr lang="en-US" sz="2800">
              <a:latin typeface="SutonnyMJ" pitchFamily="2" charset="0"/>
            </a:endParaRPr>
          </a:p>
          <a:p>
            <a:pPr algn="l"/>
            <a:endParaRPr lang="en-US" sz="2400">
              <a:latin typeface="SutonnyMJ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448E9C-640B-4342-A5A0-82A2BF991AC5}"/>
              </a:ext>
            </a:extLst>
          </p:cNvPr>
          <p:cNvSpPr txBox="1">
            <a:spLocks/>
          </p:cNvSpPr>
          <p:nvPr/>
        </p:nvSpPr>
        <p:spPr>
          <a:xfrm>
            <a:off x="228600" y="2006601"/>
            <a:ext cx="11734800" cy="1231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SutonnyMJ" pitchFamily="2" charset="0"/>
              </a:rPr>
              <a:t>১০। ১ থেকে ১০ পর্যন্ত মৌলিক সংখ্যা কি কি ও এদের যোগফল কত?</a:t>
            </a:r>
          </a:p>
          <a:p>
            <a:r>
              <a:rPr lang="en-US" sz="2800">
                <a:latin typeface="SutonnyMJ" pitchFamily="2" charset="0"/>
              </a:rPr>
              <a:t>উত্তরঃ </a:t>
            </a:r>
            <a:r>
              <a:rPr lang="en-US" sz="3600">
                <a:latin typeface="SutonnyMJ" pitchFamily="2" charset="0"/>
              </a:rPr>
              <a:t>2, 3, 5, 7 </a:t>
            </a:r>
            <a:r>
              <a:rPr lang="en-US" sz="2800">
                <a:latin typeface="SutonnyMJ" pitchFamily="2" charset="0"/>
              </a:rPr>
              <a:t>এবং যোগফল  ১৭</a:t>
            </a:r>
            <a:r>
              <a:rPr lang="en-US" sz="2400">
                <a:latin typeface="SutonnyMJ" pitchFamily="2" charset="0"/>
              </a:rPr>
              <a:t>।</a:t>
            </a:r>
            <a:endParaRPr lang="en-US" sz="2800">
              <a:latin typeface="SutonnyMJ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2A3DEF4-5DA8-46B6-BE2B-22735FC1B2D1}"/>
              </a:ext>
            </a:extLst>
          </p:cNvPr>
          <p:cNvSpPr txBox="1">
            <a:spLocks/>
          </p:cNvSpPr>
          <p:nvPr/>
        </p:nvSpPr>
        <p:spPr>
          <a:xfrm>
            <a:off x="228600" y="3238500"/>
            <a:ext cx="11734800" cy="1231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SutonnyMJ" pitchFamily="2" charset="0"/>
              </a:rPr>
              <a:t>১১। ১১ থেকে ২০ পর্যন্ত মৌলিক সংখ্যা কি কি এবং যোগফল কত?</a:t>
            </a:r>
          </a:p>
          <a:p>
            <a:r>
              <a:rPr lang="en-US" sz="2800">
                <a:latin typeface="SutonnyMJ" pitchFamily="2" charset="0"/>
              </a:rPr>
              <a:t>উত্তরঃ </a:t>
            </a:r>
            <a:r>
              <a:rPr lang="en-US" sz="3600">
                <a:latin typeface="SutonnyMJ" pitchFamily="2" charset="0"/>
              </a:rPr>
              <a:t>11, 13, 17, 19 </a:t>
            </a:r>
            <a:r>
              <a:rPr lang="en-US" sz="2800">
                <a:latin typeface="SutonnyMJ" pitchFamily="2" charset="0"/>
              </a:rPr>
              <a:t>এবং যোগফল ৬০।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77796E4-299E-466A-A2D1-D36F2842177A}"/>
              </a:ext>
            </a:extLst>
          </p:cNvPr>
          <p:cNvSpPr txBox="1">
            <a:spLocks/>
          </p:cNvSpPr>
          <p:nvPr/>
        </p:nvSpPr>
        <p:spPr>
          <a:xfrm>
            <a:off x="228600" y="4470399"/>
            <a:ext cx="11734800" cy="1231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SutonnyMJ" pitchFamily="2" charset="0"/>
              </a:rPr>
              <a:t>১২। </a:t>
            </a:r>
            <a:r>
              <a:rPr lang="en-US" sz="3600">
                <a:latin typeface="SutonnyMJ" pitchFamily="2" charset="0"/>
              </a:rPr>
              <a:t>21</a:t>
            </a:r>
            <a:r>
              <a:rPr lang="en-US" sz="2800">
                <a:latin typeface="SutonnyMJ" pitchFamily="2" charset="0"/>
              </a:rPr>
              <a:t> থেকে </a:t>
            </a:r>
            <a:r>
              <a:rPr lang="en-US" sz="3600">
                <a:latin typeface="SutonnyMJ" pitchFamily="2" charset="0"/>
              </a:rPr>
              <a:t>3</a:t>
            </a:r>
            <a:r>
              <a:rPr lang="en-US" sz="3200">
                <a:latin typeface="SutonnyMJ" pitchFamily="2" charset="0"/>
              </a:rPr>
              <a:t>০</a:t>
            </a:r>
            <a:r>
              <a:rPr lang="en-US" sz="2800">
                <a:latin typeface="SutonnyMJ" pitchFamily="2" charset="0"/>
              </a:rPr>
              <a:t> পর্যন্ত মৌলিক সংখ্যা কি কি এবং যোগফল কত?</a:t>
            </a:r>
          </a:p>
          <a:p>
            <a:r>
              <a:rPr lang="en-US" sz="2800">
                <a:latin typeface="SutonnyMJ" pitchFamily="2" charset="0"/>
              </a:rPr>
              <a:t>উত্তরঃ </a:t>
            </a:r>
            <a:r>
              <a:rPr lang="en-US" sz="3600">
                <a:latin typeface="SutonnyMJ" pitchFamily="2" charset="0"/>
              </a:rPr>
              <a:t>23, 29 </a:t>
            </a:r>
            <a:r>
              <a:rPr lang="en-US" sz="2800">
                <a:latin typeface="SutonnyMJ" pitchFamily="2" charset="0"/>
              </a:rPr>
              <a:t>এবং যোগফল  </a:t>
            </a:r>
            <a:r>
              <a:rPr lang="en-US" sz="3600">
                <a:latin typeface="SutonnyMJ" pitchFamily="2" charset="0"/>
              </a:rPr>
              <a:t>52</a:t>
            </a:r>
            <a:r>
              <a:rPr lang="en-US" sz="2800">
                <a:latin typeface="SutonnyMJ" pitchFamily="2" charset="0"/>
              </a:rPr>
              <a:t>।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8EE8E0D-96EE-41CB-A2D3-B98C46138450}"/>
              </a:ext>
            </a:extLst>
          </p:cNvPr>
          <p:cNvSpPr txBox="1">
            <a:spLocks/>
          </p:cNvSpPr>
          <p:nvPr/>
        </p:nvSpPr>
        <p:spPr>
          <a:xfrm>
            <a:off x="228600" y="5626101"/>
            <a:ext cx="11734800" cy="1231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SutonnyMJ" pitchFamily="2" charset="0"/>
              </a:rPr>
              <a:t>১৩। </a:t>
            </a:r>
            <a:r>
              <a:rPr lang="en-US" sz="3200">
                <a:latin typeface="SutonnyMJ" pitchFamily="2" charset="0"/>
              </a:rPr>
              <a:t>৩১</a:t>
            </a:r>
            <a:r>
              <a:rPr lang="en-US" sz="2800">
                <a:latin typeface="SutonnyMJ" pitchFamily="2" charset="0"/>
              </a:rPr>
              <a:t> থেকে ৪০ পর্যন্ত মৌলিক সংখ্যা কি কি এবং যোগফল কত?</a:t>
            </a:r>
          </a:p>
          <a:p>
            <a:r>
              <a:rPr lang="en-US" sz="2800">
                <a:latin typeface="SutonnyMJ" pitchFamily="2" charset="0"/>
              </a:rPr>
              <a:t>উত্তরঃ </a:t>
            </a:r>
            <a:r>
              <a:rPr lang="en-US" sz="3200">
                <a:latin typeface="SutonnyMJ" pitchFamily="2" charset="0"/>
              </a:rPr>
              <a:t>৩১, ৩৭</a:t>
            </a:r>
            <a:r>
              <a:rPr lang="en-US" sz="3600">
                <a:latin typeface="SutonnyMJ" pitchFamily="2" charset="0"/>
              </a:rPr>
              <a:t> </a:t>
            </a:r>
            <a:r>
              <a:rPr lang="en-US" sz="2800">
                <a:latin typeface="SutonnyMJ" pitchFamily="2" charset="0"/>
              </a:rPr>
              <a:t>এবং যোগফল ৬৮।</a:t>
            </a:r>
          </a:p>
        </p:txBody>
      </p:sp>
    </p:spTree>
    <p:extLst>
      <p:ext uri="{BB962C8B-B14F-4D97-AF65-F5344CB8AC3E}">
        <p14:creationId xmlns:p14="http://schemas.microsoft.com/office/powerpoint/2010/main" val="1934346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120E1B-03F2-4D25-B0DC-BFCBC5C196AE}"/>
              </a:ext>
            </a:extLst>
          </p:cNvPr>
          <p:cNvSpPr txBox="1"/>
          <p:nvPr/>
        </p:nvSpPr>
        <p:spPr>
          <a:xfrm>
            <a:off x="342900" y="406400"/>
            <a:ext cx="11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utonnyMJ" pitchFamily="2" charset="0"/>
              </a:rPr>
              <a:t>১৪। </a:t>
            </a:r>
            <a:r>
              <a:rPr lang="en-US" sz="2800">
                <a:latin typeface="SutonnyMJ" pitchFamily="2" charset="0"/>
              </a:rPr>
              <a:t>৪১</a:t>
            </a:r>
            <a:r>
              <a:rPr lang="en-US" sz="2400">
                <a:latin typeface="SutonnyMJ" pitchFamily="2" charset="0"/>
              </a:rPr>
              <a:t> থেকে ৫০ পর্যন্ত মৌলিক সংখ্যা কি কি এবং যোগফল কত?</a:t>
            </a:r>
          </a:p>
          <a:p>
            <a:r>
              <a:rPr lang="en-US" sz="2400">
                <a:latin typeface="SutonnyMJ" pitchFamily="2" charset="0"/>
              </a:rPr>
              <a:t>উত্তরঃ </a:t>
            </a:r>
            <a:r>
              <a:rPr lang="en-US" sz="2800">
                <a:latin typeface="SutonnyMJ" pitchFamily="2" charset="0"/>
              </a:rPr>
              <a:t>৪১, ৪৩, ৪৭</a:t>
            </a:r>
            <a:r>
              <a:rPr lang="en-US" sz="3200">
                <a:latin typeface="SutonnyMJ" pitchFamily="2" charset="0"/>
              </a:rPr>
              <a:t> </a:t>
            </a:r>
            <a:r>
              <a:rPr lang="en-US" sz="2400">
                <a:latin typeface="SutonnyMJ" pitchFamily="2" charset="0"/>
              </a:rPr>
              <a:t>এবং যোগফল ১৩১।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A9979-AEE2-4B32-8654-2F90F7A784BA}"/>
              </a:ext>
            </a:extLst>
          </p:cNvPr>
          <p:cNvSpPr txBox="1"/>
          <p:nvPr/>
        </p:nvSpPr>
        <p:spPr>
          <a:xfrm>
            <a:off x="342900" y="1422063"/>
            <a:ext cx="11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utonnyMJ" pitchFamily="2" charset="0"/>
              </a:rPr>
              <a:t>১৫। </a:t>
            </a:r>
            <a:r>
              <a:rPr lang="en-US" sz="2800">
                <a:latin typeface="SutonnyMJ" pitchFamily="2" charset="0"/>
              </a:rPr>
              <a:t>৫১</a:t>
            </a:r>
            <a:r>
              <a:rPr lang="en-US" sz="2400">
                <a:latin typeface="SutonnyMJ" pitchFamily="2" charset="0"/>
              </a:rPr>
              <a:t> থেকে ৬০ পর্যন্ত মৌলিক সংখ্যা কি কি এবং যোগফল কত?</a:t>
            </a:r>
          </a:p>
          <a:p>
            <a:r>
              <a:rPr lang="en-US" sz="2400">
                <a:latin typeface="SutonnyMJ" pitchFamily="2" charset="0"/>
              </a:rPr>
              <a:t>উত্তরঃ </a:t>
            </a:r>
            <a:r>
              <a:rPr lang="en-US" sz="2800">
                <a:latin typeface="SutonnyMJ" pitchFamily="2" charset="0"/>
              </a:rPr>
              <a:t>৫৩, ৫৯</a:t>
            </a:r>
            <a:r>
              <a:rPr lang="en-US" sz="3200">
                <a:latin typeface="SutonnyMJ" pitchFamily="2" charset="0"/>
              </a:rPr>
              <a:t> </a:t>
            </a:r>
            <a:r>
              <a:rPr lang="en-US" sz="2400">
                <a:latin typeface="SutonnyMJ" pitchFamily="2" charset="0"/>
              </a:rPr>
              <a:t>এবং যোগফল ১১২।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4F6FF-B770-4579-9E13-A4E952AF9A27}"/>
              </a:ext>
            </a:extLst>
          </p:cNvPr>
          <p:cNvSpPr txBox="1"/>
          <p:nvPr/>
        </p:nvSpPr>
        <p:spPr>
          <a:xfrm>
            <a:off x="342900" y="2413337"/>
            <a:ext cx="11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utonnyMJ" pitchFamily="2" charset="0"/>
              </a:rPr>
              <a:t>১৬। </a:t>
            </a:r>
            <a:r>
              <a:rPr lang="en-US" sz="2800">
                <a:latin typeface="SutonnyMJ" pitchFamily="2" charset="0"/>
              </a:rPr>
              <a:t>৬১</a:t>
            </a:r>
            <a:r>
              <a:rPr lang="en-US" sz="2400">
                <a:latin typeface="SutonnyMJ" pitchFamily="2" charset="0"/>
              </a:rPr>
              <a:t> থেকে ৭০ পর্যন্ত মৌলিক সংখ্যা কি কি এবং যোগফল কত?</a:t>
            </a:r>
          </a:p>
          <a:p>
            <a:r>
              <a:rPr lang="en-US" sz="2400">
                <a:latin typeface="SutonnyMJ" pitchFamily="2" charset="0"/>
              </a:rPr>
              <a:t>উত্তরঃ </a:t>
            </a:r>
            <a:r>
              <a:rPr lang="en-US" sz="2800">
                <a:latin typeface="SutonnyMJ" pitchFamily="2" charset="0"/>
              </a:rPr>
              <a:t>৬১, ৬৭</a:t>
            </a:r>
            <a:r>
              <a:rPr lang="en-US" sz="3200">
                <a:latin typeface="SutonnyMJ" pitchFamily="2" charset="0"/>
              </a:rPr>
              <a:t> </a:t>
            </a:r>
            <a:r>
              <a:rPr lang="en-US" sz="2400">
                <a:latin typeface="SutonnyMJ" pitchFamily="2" charset="0"/>
              </a:rPr>
              <a:t>এবং যোগফল ১২৮।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C168-10BC-463A-A850-AD2A476C2150}"/>
              </a:ext>
            </a:extLst>
          </p:cNvPr>
          <p:cNvSpPr txBox="1"/>
          <p:nvPr/>
        </p:nvSpPr>
        <p:spPr>
          <a:xfrm>
            <a:off x="342900" y="3440689"/>
            <a:ext cx="11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utonnyMJ" pitchFamily="2" charset="0"/>
              </a:rPr>
              <a:t>১৭। </a:t>
            </a:r>
            <a:r>
              <a:rPr lang="en-US" sz="2800">
                <a:latin typeface="SutonnyMJ" pitchFamily="2" charset="0"/>
              </a:rPr>
              <a:t>৭১</a:t>
            </a:r>
            <a:r>
              <a:rPr lang="en-US" sz="2400">
                <a:latin typeface="SutonnyMJ" pitchFamily="2" charset="0"/>
              </a:rPr>
              <a:t> থেকে ৮০ পর্যন্ত মৌলিক সংখ্যা কি কি এবং যোগফল কত?</a:t>
            </a:r>
          </a:p>
          <a:p>
            <a:r>
              <a:rPr lang="en-US" sz="2400">
                <a:latin typeface="SutonnyMJ" pitchFamily="2" charset="0"/>
              </a:rPr>
              <a:t>উত্তরঃ </a:t>
            </a:r>
            <a:r>
              <a:rPr lang="en-US" sz="2800">
                <a:latin typeface="SutonnyMJ" pitchFamily="2" charset="0"/>
              </a:rPr>
              <a:t>৭১, ৭৩, ৭৯</a:t>
            </a:r>
            <a:r>
              <a:rPr lang="en-US" sz="3200">
                <a:latin typeface="SutonnyMJ" pitchFamily="2" charset="0"/>
              </a:rPr>
              <a:t> </a:t>
            </a:r>
            <a:r>
              <a:rPr lang="en-US" sz="2400">
                <a:latin typeface="SutonnyMJ" pitchFamily="2" charset="0"/>
              </a:rPr>
              <a:t>এবং যোগফল ২২৩।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C4804-1060-4EC5-81AA-58E57DC21AF9}"/>
              </a:ext>
            </a:extLst>
          </p:cNvPr>
          <p:cNvSpPr txBox="1"/>
          <p:nvPr/>
        </p:nvSpPr>
        <p:spPr>
          <a:xfrm>
            <a:off x="342900" y="4468041"/>
            <a:ext cx="11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utonnyMJ" pitchFamily="2" charset="0"/>
              </a:rPr>
              <a:t>১৮। </a:t>
            </a:r>
            <a:r>
              <a:rPr lang="en-US" sz="2800">
                <a:latin typeface="SutonnyMJ" pitchFamily="2" charset="0"/>
              </a:rPr>
              <a:t>৮১</a:t>
            </a:r>
            <a:r>
              <a:rPr lang="en-US" sz="2400">
                <a:latin typeface="SutonnyMJ" pitchFamily="2" charset="0"/>
              </a:rPr>
              <a:t> থেকে ৯০ পর্যন্ত মৌলিক সংখ্যা কি কি এবং যোগফল কত?</a:t>
            </a:r>
          </a:p>
          <a:p>
            <a:r>
              <a:rPr lang="en-US" sz="2400">
                <a:latin typeface="SutonnyMJ" pitchFamily="2" charset="0"/>
              </a:rPr>
              <a:t>উত্তরঃ </a:t>
            </a:r>
            <a:r>
              <a:rPr lang="en-US" sz="2800">
                <a:latin typeface="SutonnyMJ" pitchFamily="2" charset="0"/>
              </a:rPr>
              <a:t>৮৩, ৮৯</a:t>
            </a:r>
            <a:r>
              <a:rPr lang="en-US" sz="3200">
                <a:latin typeface="SutonnyMJ" pitchFamily="2" charset="0"/>
              </a:rPr>
              <a:t> </a:t>
            </a:r>
            <a:r>
              <a:rPr lang="en-US" sz="2400">
                <a:latin typeface="SutonnyMJ" pitchFamily="2" charset="0"/>
              </a:rPr>
              <a:t>এবং যোগফল ১৭২ ।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83D2F0-20DA-4B79-828D-F82648D6C7A5}"/>
              </a:ext>
            </a:extLst>
          </p:cNvPr>
          <p:cNvSpPr txBox="1"/>
          <p:nvPr/>
        </p:nvSpPr>
        <p:spPr>
          <a:xfrm>
            <a:off x="311150" y="5456282"/>
            <a:ext cx="11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utonnyMJ" pitchFamily="2" charset="0"/>
              </a:rPr>
              <a:t>১৯। </a:t>
            </a:r>
            <a:r>
              <a:rPr lang="en-US" sz="2800">
                <a:latin typeface="SutonnyMJ" pitchFamily="2" charset="0"/>
              </a:rPr>
              <a:t>৯১</a:t>
            </a:r>
            <a:r>
              <a:rPr lang="en-US" sz="2400">
                <a:latin typeface="SutonnyMJ" pitchFamily="2" charset="0"/>
              </a:rPr>
              <a:t> থেকে ১০০ পর্যন্ত মৌলিক সংখ্যা কি কি এবং যোগফল কত?</a:t>
            </a:r>
          </a:p>
          <a:p>
            <a:r>
              <a:rPr lang="en-US" sz="2400">
                <a:latin typeface="SutonnyMJ" pitchFamily="2" charset="0"/>
              </a:rPr>
              <a:t>উত্তরঃ </a:t>
            </a:r>
            <a:r>
              <a:rPr lang="en-US" sz="2800">
                <a:latin typeface="SutonnyMJ" pitchFamily="2" charset="0"/>
              </a:rPr>
              <a:t>৯৭</a:t>
            </a:r>
            <a:r>
              <a:rPr lang="en-US" sz="3200">
                <a:latin typeface="SutonnyMJ" pitchFamily="2" charset="0"/>
              </a:rPr>
              <a:t> </a:t>
            </a:r>
            <a:r>
              <a:rPr lang="en-US" sz="2400">
                <a:latin typeface="SutonnyMJ" pitchFamily="2" charset="0"/>
              </a:rPr>
              <a:t>এবং যোগফল ৯৭ 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CB7AA9-8DB6-4808-BC27-B8AE7A9D8BB8}"/>
              </a:ext>
            </a:extLst>
          </p:cNvPr>
          <p:cNvSpPr txBox="1"/>
          <p:nvPr/>
        </p:nvSpPr>
        <p:spPr>
          <a:xfrm>
            <a:off x="292100" y="495300"/>
            <a:ext cx="1162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২০। ১ থেকে ১০০ পর্যন্ত কতটি সংখ্যাকে দুটি সংখ্যার বর্গের সমষ্টি রূপে প্রকাশ করা যায়?</a:t>
            </a:r>
          </a:p>
          <a:p>
            <a:r>
              <a:rPr lang="en-US" sz="2400"/>
              <a:t>উত্তরঃ  ৩৪ টি সংখ্যাকে, যেমনঃ ২ = ১</a:t>
            </a:r>
            <a:r>
              <a:rPr lang="en-US" sz="2400" baseline="30000"/>
              <a:t>২</a:t>
            </a:r>
            <a:r>
              <a:rPr lang="en-US" sz="2400"/>
              <a:t> + ১</a:t>
            </a:r>
            <a:r>
              <a:rPr lang="en-US" sz="2400" baseline="30000"/>
              <a:t>২ </a:t>
            </a:r>
            <a:r>
              <a:rPr lang="en-US" sz="2400"/>
              <a:t>, ৫ = ২</a:t>
            </a:r>
            <a:r>
              <a:rPr lang="en-US" sz="2400" baseline="30000"/>
              <a:t>২</a:t>
            </a:r>
            <a:r>
              <a:rPr lang="en-US" sz="2400"/>
              <a:t> + ১</a:t>
            </a:r>
            <a:r>
              <a:rPr lang="en-US" sz="2400" baseline="30000"/>
              <a:t>২  </a:t>
            </a:r>
            <a:r>
              <a:rPr lang="en-US" sz="2400"/>
              <a:t> ইত্যাদি।</a:t>
            </a:r>
            <a:endParaRPr lang="en-US" sz="2800" baseline="30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EC1C9-DBCD-41AC-8A7A-2DA086B7A4A7}"/>
              </a:ext>
            </a:extLst>
          </p:cNvPr>
          <p:cNvSpPr txBox="1"/>
          <p:nvPr/>
        </p:nvSpPr>
        <p:spPr>
          <a:xfrm>
            <a:off x="285750" y="1337291"/>
            <a:ext cx="1162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২১। ১, ২, ৩, ৪, ৫, ৬........... ইত্যাদি সংখ্যাগুলোকে কী বলে?</a:t>
            </a:r>
          </a:p>
          <a:p>
            <a:r>
              <a:rPr lang="en-US" sz="2400"/>
              <a:t>উত্তরঃ  স্বাভাবিক বা ধনাত্মক অখন্ড সংখ্যা।</a:t>
            </a:r>
            <a:endParaRPr lang="en-US" sz="2800" baseline="30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10261-6DED-4E8B-91F7-F2FBB46B9309}"/>
              </a:ext>
            </a:extLst>
          </p:cNvPr>
          <p:cNvSpPr txBox="1"/>
          <p:nvPr/>
        </p:nvSpPr>
        <p:spPr>
          <a:xfrm>
            <a:off x="285750" y="2150470"/>
            <a:ext cx="1162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২২। জোড় সংখ্যা কাকে বলে?</a:t>
            </a:r>
          </a:p>
          <a:p>
            <a:r>
              <a:rPr lang="en-US" sz="2400"/>
              <a:t>উত্তরঃ  যে সকল সংখ্যা ২ দ্বারা নিঃশেষে বিভাজ্য, সে গুলোকে জোড় সংখ্যা বলে।</a:t>
            </a:r>
          </a:p>
          <a:p>
            <a:r>
              <a:rPr lang="en-US" sz="2400"/>
              <a:t>যেমনঃ ২, ৪, ৬, ১৮........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4E61C-DABE-4527-9827-49CD5CA8E969}"/>
              </a:ext>
            </a:extLst>
          </p:cNvPr>
          <p:cNvSpPr txBox="1"/>
          <p:nvPr/>
        </p:nvSpPr>
        <p:spPr>
          <a:xfrm>
            <a:off x="292100" y="3350799"/>
            <a:ext cx="1162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২৩। বিজোড় সংখ্যা কাকে বলে?</a:t>
            </a:r>
          </a:p>
          <a:p>
            <a:r>
              <a:rPr lang="en-US" sz="2400"/>
              <a:t>উত্তরঃ  যে সকল সংখ্যা ২ দ্বারা নিঃশেষে বিভাজ্য নয়, সে গুলোকে বিজোড় সংখ্যা বলে।</a:t>
            </a:r>
          </a:p>
          <a:p>
            <a:r>
              <a:rPr lang="en-US" sz="2400"/>
              <a:t>যেমনঃ ১, ৩, ৫, ৭, 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A5742-8DE4-42AA-A7B9-E88D41FA11B4}"/>
              </a:ext>
            </a:extLst>
          </p:cNvPr>
          <p:cNvSpPr txBox="1"/>
          <p:nvPr/>
        </p:nvSpPr>
        <p:spPr>
          <a:xfrm>
            <a:off x="279400" y="4551128"/>
            <a:ext cx="1162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২৪। কৃত্রিম বা যৌগিক সংখ্যা কাকে বলে?</a:t>
            </a:r>
          </a:p>
          <a:p>
            <a:r>
              <a:rPr lang="en-US" sz="2400"/>
              <a:t>উত্তরঃ  যে সকল সংখ্যা ১ এবং ঐ সংখ্যা ব্যতিত আরও অন্যান্য সংখ্যা দ্বারা নিঃশেষে বিভাজ্য, সে গুলোকে কৃত্রিম বা যৌগিক সংখ্যা বলে।</a:t>
            </a:r>
          </a:p>
          <a:p>
            <a:r>
              <a:rPr lang="en-US" sz="2400"/>
              <a:t>যেমনঃ ১৫, ৮, ১২, ৬০ ........</a:t>
            </a:r>
          </a:p>
        </p:txBody>
      </p:sp>
    </p:spTree>
    <p:extLst>
      <p:ext uri="{BB962C8B-B14F-4D97-AF65-F5344CB8AC3E}">
        <p14:creationId xmlns:p14="http://schemas.microsoft.com/office/powerpoint/2010/main" val="8877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177</TotalTime>
  <Words>813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BurigangaSushreeMJ</vt:lpstr>
      <vt:lpstr>Cambria Math</vt:lpstr>
      <vt:lpstr>Century Gothic</vt:lpstr>
      <vt:lpstr>MatamuhuriMJ</vt:lpstr>
      <vt:lpstr>SutonnyMJ</vt:lpstr>
      <vt:lpstr>Vapor Trail</vt:lpstr>
      <vt:lpstr>গোয়ারী আদর্শ বালিকা উচ্চ বিদ্যালয়ের অনলাইন কাসে সবাইকে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Shultan Ahammed</dc:creator>
  <cp:lastModifiedBy>MD. Shultan Ahammed</cp:lastModifiedBy>
  <cp:revision>46</cp:revision>
  <dcterms:created xsi:type="dcterms:W3CDTF">2021-04-11T07:49:48Z</dcterms:created>
  <dcterms:modified xsi:type="dcterms:W3CDTF">2021-06-20T16:39:09Z</dcterms:modified>
</cp:coreProperties>
</file>