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9" r:id="rId6"/>
    <p:sldId id="267" r:id="rId7"/>
    <p:sldId id="268" r:id="rId8"/>
    <p:sldId id="263" r:id="rId9"/>
    <p:sldId id="261" r:id="rId10"/>
    <p:sldId id="262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9219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54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7545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43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80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5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5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9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2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3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5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1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A9D24-D7EA-4E40-B4A0-603946B86C20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778252-36D4-4208-9C76-9CB87BF26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F7275B-5E4E-48B0-9642-2BE756C0D5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50" y="0"/>
            <a:ext cx="126619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9384FE-3F97-46EB-A522-D6E7AA94F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6300" y="3060700"/>
            <a:ext cx="7835900" cy="3149600"/>
          </a:xfrm>
        </p:spPr>
        <p:txBody>
          <a:bodyPr>
            <a:noAutofit/>
          </a:bodyPr>
          <a:lstStyle/>
          <a:p>
            <a:endParaRPr lang="en-US" sz="6600">
              <a:solidFill>
                <a:schemeClr val="bg1"/>
              </a:solidFill>
              <a:latin typeface="MatamuhuriMJ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70FCC6-9A6B-4C4D-8536-79F982309071}"/>
              </a:ext>
            </a:extLst>
          </p:cNvPr>
          <p:cNvSpPr txBox="1"/>
          <p:nvPr/>
        </p:nvSpPr>
        <p:spPr>
          <a:xfrm>
            <a:off x="-368300" y="673100"/>
            <a:ext cx="12382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গোয়ারী আদর্শ বালিকা উচ্চ বিদ্যালয়ের অনলাইন ক্লাসে সবাইকে </a:t>
            </a:r>
          </a:p>
        </p:txBody>
      </p:sp>
      <p:sp>
        <p:nvSpPr>
          <p:cNvPr id="4" name="Rectangle: Beveled 3">
            <a:extLst>
              <a:ext uri="{FF2B5EF4-FFF2-40B4-BE49-F238E27FC236}">
                <a16:creationId xmlns:a16="http://schemas.microsoft.com/office/drawing/2014/main" id="{50545E62-8F62-4884-8F2B-B78C4FE56E11}"/>
              </a:ext>
            </a:extLst>
          </p:cNvPr>
          <p:cNvSpPr/>
          <p:nvPr/>
        </p:nvSpPr>
        <p:spPr>
          <a:xfrm>
            <a:off x="1917700" y="2851150"/>
            <a:ext cx="8293100" cy="3568700"/>
          </a:xfrm>
          <a:prstGeom prst="bevel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3A2010-6ED4-4D77-88BC-D5DD81B44579}"/>
              </a:ext>
            </a:extLst>
          </p:cNvPr>
          <p:cNvSpPr txBox="1"/>
          <p:nvPr/>
        </p:nvSpPr>
        <p:spPr>
          <a:xfrm>
            <a:off x="2387600" y="3527504"/>
            <a:ext cx="73533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>
                <a:solidFill>
                  <a:srgbClr val="0070C0"/>
                </a:solidFill>
                <a:latin typeface="MatamuhuriMJ" pitchFamily="2" charset="0"/>
              </a:rPr>
              <a:t>স্বাগতম</a:t>
            </a:r>
            <a:endParaRPr lang="en-US" sz="24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5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22A8478-267D-49EB-93D4-20F23CDDCD59}"/>
                  </a:ext>
                </a:extLst>
              </p:cNvPr>
              <p:cNvSpPr txBox="1"/>
              <p:nvPr/>
            </p:nvSpPr>
            <p:spPr>
              <a:xfrm>
                <a:off x="342900" y="520700"/>
                <a:ext cx="11506200" cy="4662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m:rPr>
                        <m:nor/>
                      </m:rPr>
                      <a:rPr lang="en-US" sz="54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5400">
                    <a:latin typeface="SutonnyMJ" pitchFamily="2" charset="0"/>
                  </a:rPr>
                  <a:t> </a:t>
                </a:r>
                <a:r>
                  <a:rPr lang="en-US" sz="4000">
                    <a:latin typeface="SutonnyMJ" pitchFamily="2" charset="0"/>
                  </a:rPr>
                  <a:t>এবং</a:t>
                </a:r>
                <a:r>
                  <a:rPr lang="en-US" sz="5400">
                    <a:latin typeface="SutonnyMJ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5400">
                    <a:latin typeface="SutonnyMJ" pitchFamily="2" charset="0"/>
                  </a:rPr>
                  <a:t> </a:t>
                </a:r>
                <a:r>
                  <a:rPr lang="en-US" sz="4000">
                    <a:latin typeface="SutonnyMJ" pitchFamily="2" charset="0"/>
                  </a:rPr>
                  <a:t>সমান হতে পারে না। অ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র্থাৎ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0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≠ 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6600">
                    <a:latin typeface="SutonnyMJ" pitchFamily="2" charset="0"/>
                  </a:rPr>
                  <a:t> </a:t>
                </a:r>
              </a:p>
              <a:p>
                <a:r>
                  <a:rPr lang="en-US" sz="3600">
                    <a:latin typeface="SutonnyMJ" pitchFamily="2" charset="0"/>
                  </a:rPr>
                  <a:t>অতএব,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4000">
                    <a:latin typeface="SutonnyMJ" pitchFamily="2" charset="0"/>
                  </a:rPr>
                  <a:t> কে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4000">
                    <a:latin typeface="SutonnyMJ" pitchFamily="2" charset="0"/>
                  </a:rPr>
                  <a:t> আকারে প্রকাশ করা যাবে না।</a:t>
                </a:r>
              </a:p>
              <a:p>
                <a:r>
                  <a:rPr lang="en-US" sz="5400">
                    <a:latin typeface="SutonnyMJ" pitchFamily="2" charset="0"/>
                  </a:rPr>
                  <a:t> </a:t>
                </a:r>
                <a:r>
                  <a:rPr lang="en-US" sz="3600">
                    <a:latin typeface="SutonnyMJ" pitchFamily="2" charset="0"/>
                  </a:rPr>
                  <a:t>অর্থাৎ,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n-US" sz="5400" smtClean="0">
                        <a:latin typeface="Cambria Math" panose="02040503050406030204" pitchFamily="18" charset="0"/>
                      </a:rPr>
                      <m:t>≠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5400">
                    <a:latin typeface="SutonnyMJ" pitchFamily="2" charset="0"/>
                  </a:rPr>
                  <a:t> </a:t>
                </a:r>
              </a:p>
              <a:p>
                <a:r>
                  <a:rPr lang="en-US" sz="4000">
                    <a:latin typeface="SutonnyMJ" pitchFamily="2" charset="0"/>
                  </a:rPr>
                  <a:t>অতএব,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5400">
                    <a:latin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একটি</m:t>
                    </m:r>
                    <m: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অমূলদ</m:t>
                    </m:r>
                    <m: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সংখ্যা</m:t>
                    </m:r>
                    <m: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প্রমাণিত</m:t>
                    </m:r>
                    <m: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5400">
                  <a:latin typeface="SutonnyMJ" pitchFamily="2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22A8478-267D-49EB-93D4-20F23CDDC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520700"/>
                <a:ext cx="11506200" cy="4662751"/>
              </a:xfrm>
              <a:prstGeom prst="rect">
                <a:avLst/>
              </a:prstGeom>
              <a:blipFill>
                <a:blip r:embed="rId2"/>
                <a:stretch>
                  <a:fillRect l="-1854" b="-1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360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9B914772-3B0B-45A4-965B-016380AC1CFE}"/>
              </a:ext>
            </a:extLst>
          </p:cNvPr>
          <p:cNvSpPr/>
          <p:nvPr/>
        </p:nvSpPr>
        <p:spPr>
          <a:xfrm>
            <a:off x="1943100" y="254000"/>
            <a:ext cx="8382000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E84286-1F49-4A49-B466-23844375B9FF}"/>
              </a:ext>
            </a:extLst>
          </p:cNvPr>
          <p:cNvSpPr txBox="1"/>
          <p:nvPr/>
        </p:nvSpPr>
        <p:spPr>
          <a:xfrm>
            <a:off x="4178300" y="465137"/>
            <a:ext cx="4229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>
                <a:solidFill>
                  <a:schemeClr val="bg1"/>
                </a:solidFill>
              </a:rPr>
              <a:t>বাড়ির কাজ</a:t>
            </a:r>
            <a:endParaRPr lang="en-US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90613508-04D6-4585-B057-54B3C3922C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11298766" cy="388077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4000" noProof="0">
                    <a:solidFill>
                      <a:srgbClr val="FF0000"/>
                    </a:solidFill>
                    <a:latin typeface="SutonnyMJ" pitchFamily="2" charset="0"/>
                  </a:rPr>
                  <a:t>সৃজনশীল-০১।</a:t>
                </a:r>
                <a14:m>
                  <m:oMath xmlns:m="http://schemas.openxmlformats.org/officeDocument/2006/math">
                    <m:r>
                      <a:rPr kumimoji="0" lang="en-US" sz="4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kumimoji="0" lang="en-US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kumimoji="0" lang="en-US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</m:rad>
                    <m:r>
                      <a:rPr kumimoji="0" lang="en-US" sz="4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>
                    <a:solidFill>
                      <a:srgbClr val="FF0000"/>
                    </a:solidFill>
                    <a:latin typeface="SutonnyMJ" pitchFamily="2" charset="0"/>
                  </a:rPr>
                  <a:t>ও </a:t>
                </a:r>
                <a:r>
                  <a:rPr lang="en-US" sz="48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en-US" sz="4000">
                    <a:solidFill>
                      <a:srgbClr val="FF0000"/>
                    </a:solidFill>
                    <a:latin typeface="SutonnyMJ" pitchFamily="2" charset="0"/>
                  </a:rPr>
                  <a:t> দুটি বাস্তব সংখ্যা।</a:t>
                </a:r>
              </a:p>
              <a:p>
                <a:pPr marL="0" indent="0">
                  <a:buNone/>
                </a:pPr>
                <a:endParaRPr lang="en-US" sz="1400">
                  <a:solidFill>
                    <a:srgbClr val="FF0000"/>
                  </a:solidFill>
                  <a:latin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sz="3200">
                    <a:solidFill>
                      <a:srgbClr val="002060"/>
                    </a:solidFill>
                    <a:latin typeface="SutonnyMJ" pitchFamily="2" charset="0"/>
                  </a:rPr>
                  <a:t>(ক) কোনটি মূলদ ও কোনঠি অমূলদ সংখ্যা নির্দেশ কর।</a:t>
                </a:r>
              </a:p>
              <a:p>
                <a:pPr marL="0" indent="0">
                  <a:buNone/>
                </a:pPr>
                <a:r>
                  <a:rPr lang="en-US" sz="3200">
                    <a:solidFill>
                      <a:srgbClr val="002060"/>
                    </a:solidFill>
                    <a:latin typeface="SutonnyMJ" pitchFamily="2" charset="0"/>
                  </a:rPr>
                  <a:t>(খ)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</m:rad>
                    <m:r>
                      <a:rPr lang="en-US" sz="3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>
                    <a:solidFill>
                      <a:srgbClr val="002060"/>
                    </a:solidFill>
                    <a:latin typeface="SutonnyMJ" pitchFamily="2" charset="0"/>
                  </a:rPr>
                  <a:t>ও </a:t>
                </a:r>
                <a:r>
                  <a:rPr lang="en-US" sz="40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en-US" sz="3200">
                    <a:solidFill>
                      <a:srgbClr val="002060"/>
                    </a:solidFill>
                    <a:latin typeface="SutonnyMJ" pitchFamily="2" charset="0"/>
                  </a:rPr>
                  <a:t> এর মধ্যে দুটি অমূলদ সংখ্যা নির্ণয় কর।</a:t>
                </a:r>
              </a:p>
              <a:p>
                <a:pPr marL="0" indent="0">
                  <a:buNone/>
                </a:pPr>
                <a:r>
                  <a:rPr lang="en-US" sz="3200">
                    <a:solidFill>
                      <a:srgbClr val="002060"/>
                    </a:solidFill>
                    <a:latin typeface="SutonnyMJ" pitchFamily="2" charset="0"/>
                  </a:rPr>
                  <a:t>(গ) প্রমাণ কর যে,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</m:rad>
                    <m:r>
                      <a:rPr lang="en-US" sz="3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>
                    <a:solidFill>
                      <a:srgbClr val="002060"/>
                    </a:solidFill>
                    <a:latin typeface="SutonnyMJ" pitchFamily="2" charset="0"/>
                  </a:rPr>
                  <a:t> একটি অমূলদ সংখ্যা।</a:t>
                </a:r>
                <a:endParaRPr lang="en-US" sz="3200">
                  <a:solidFill>
                    <a:srgbClr val="FF0000"/>
                  </a:solidFill>
                  <a:latin typeface="SutonnyMJ" pitchFamily="2" charset="0"/>
                </a:endParaRPr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90613508-04D6-4585-B057-54B3C3922C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11298766" cy="3880773"/>
              </a:xfrm>
              <a:blipFill>
                <a:blip r:embed="rId2"/>
                <a:stretch>
                  <a:fillRect l="-1888" t="-3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779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66C3AE-E8DA-4A35-8545-203E18A62D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0"/>
            <a:ext cx="11912600" cy="67691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48C816-CE33-4994-92DC-E215BFE2311A}"/>
              </a:ext>
            </a:extLst>
          </p:cNvPr>
          <p:cNvSpPr txBox="1"/>
          <p:nvPr/>
        </p:nvSpPr>
        <p:spPr>
          <a:xfrm>
            <a:off x="317500" y="381000"/>
            <a:ext cx="115189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>
                <a:solidFill>
                  <a:srgbClr val="0070C0"/>
                </a:solidFill>
                <a:latin typeface="SutonnyMJ" pitchFamily="2" charset="0"/>
              </a:rPr>
              <a:t>সবশেষে সবার সুস্বাস্থ্য ও সুন্দর জীবন কামনা করে আজকের মত বিদায় ।</a:t>
            </a:r>
            <a:br>
              <a:rPr lang="en-US" sz="8000">
                <a:solidFill>
                  <a:srgbClr val="0070C0"/>
                </a:solidFill>
                <a:latin typeface="SutonnyMJ" pitchFamily="2" charset="0"/>
              </a:rPr>
            </a:br>
            <a:r>
              <a:rPr lang="en-US" sz="13800">
                <a:solidFill>
                  <a:srgbClr val="FFC000"/>
                </a:solidFill>
                <a:latin typeface="SutonnyMJ" pitchFamily="2" charset="0"/>
              </a:rPr>
              <a:t>আল্লাহ হাফেজ</a:t>
            </a:r>
            <a:endParaRPr lang="en-US" sz="8000"/>
          </a:p>
        </p:txBody>
      </p:sp>
    </p:spTree>
    <p:extLst>
      <p:ext uri="{BB962C8B-B14F-4D97-AF65-F5344CB8AC3E}">
        <p14:creationId xmlns:p14="http://schemas.microsoft.com/office/powerpoint/2010/main" val="1708129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FAE7B2A-E169-4718-BB49-B951FB1E99B5}"/>
              </a:ext>
            </a:extLst>
          </p:cNvPr>
          <p:cNvSpPr/>
          <p:nvPr/>
        </p:nvSpPr>
        <p:spPr>
          <a:xfrm>
            <a:off x="571500" y="0"/>
            <a:ext cx="8890000" cy="153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AA8AC7-6D54-4D30-B870-2270B8BC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66699"/>
            <a:ext cx="8534400" cy="1270001"/>
          </a:xfrm>
        </p:spPr>
        <p:txBody>
          <a:bodyPr>
            <a:normAutofit/>
          </a:bodyPr>
          <a:lstStyle/>
          <a:p>
            <a:pPr algn="ctr"/>
            <a:r>
              <a:rPr lang="en-US" sz="8800">
                <a:solidFill>
                  <a:schemeClr val="bg1"/>
                </a:solidFill>
                <a:latin typeface="SutonnyMJ" pitchFamily="2" charset="0"/>
              </a:rPr>
              <a:t>শিক্ষক পরিচিতি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4F92B-7AEC-41A5-BBC4-D77C8AAAD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1825625"/>
            <a:ext cx="66040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>
                <a:solidFill>
                  <a:srgbClr val="FF0000"/>
                </a:solidFill>
                <a:latin typeface="SutonnyMJ" pitchFamily="2" charset="0"/>
              </a:rPr>
              <a:t>মোঃ সুলতান আহম্মেদ</a:t>
            </a:r>
          </a:p>
          <a:p>
            <a:pPr marL="0" indent="0" algn="ctr">
              <a:buNone/>
            </a:pPr>
            <a:r>
              <a:rPr lang="en-US" sz="3200">
                <a:latin typeface="SutonnyMJ" pitchFamily="2" charset="0"/>
              </a:rPr>
              <a:t>সহকারী শিক্ষক (গণিত)</a:t>
            </a:r>
          </a:p>
          <a:p>
            <a:pPr marL="0" indent="0" algn="ctr">
              <a:buNone/>
            </a:pPr>
            <a:r>
              <a:rPr lang="en-US" sz="3200">
                <a:latin typeface="SutonnyMJ" pitchFamily="2" charset="0"/>
              </a:rPr>
              <a:t>গোয়ারী আদর্শ বালিকা উচ্চ বিদ্যালয়</a:t>
            </a:r>
          </a:p>
          <a:p>
            <a:pPr marL="0" indent="0" algn="ctr">
              <a:buNone/>
            </a:pPr>
            <a:r>
              <a:rPr lang="en-US" sz="3200">
                <a:latin typeface="SutonnyMJ" pitchFamily="2" charset="0"/>
              </a:rPr>
              <a:t>ভালুকা, ময়মনসিংহ।</a:t>
            </a:r>
            <a:endParaRPr lang="en-US" sz="2400">
              <a:latin typeface="SutonnyMJ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9860DB9-87EA-45D2-84BD-34C4C3AE16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288" y="1714500"/>
            <a:ext cx="3647212" cy="43513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269178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7F5EDF8-7E90-4701-B94C-B4FB18DB2745}"/>
              </a:ext>
            </a:extLst>
          </p:cNvPr>
          <p:cNvSpPr/>
          <p:nvPr/>
        </p:nvSpPr>
        <p:spPr>
          <a:xfrm>
            <a:off x="2730500" y="0"/>
            <a:ext cx="7543800" cy="15748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89BC23-F54B-44B1-B28A-E0BF2E6AB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0500" y="139701"/>
            <a:ext cx="7543800" cy="1435100"/>
          </a:xfrm>
        </p:spPr>
        <p:txBody>
          <a:bodyPr>
            <a:normAutofit/>
          </a:bodyPr>
          <a:lstStyle/>
          <a:p>
            <a:pPr algn="ctr"/>
            <a:r>
              <a:rPr lang="en-US" sz="8800">
                <a:solidFill>
                  <a:srgbClr val="FF0000"/>
                </a:solidFill>
                <a:latin typeface="SutonnyMJ" pitchFamily="2" charset="0"/>
              </a:rPr>
              <a:t>পাঠ পরিচিতি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E8E28-16C1-42FF-9E02-04CFA384B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1714502"/>
            <a:ext cx="12065000" cy="47116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>
                <a:solidFill>
                  <a:srgbClr val="C00000"/>
                </a:solidFill>
                <a:latin typeface="SutonnyMJ" pitchFamily="2" charset="0"/>
              </a:rPr>
              <a:t>শ্রেণিঃ নবম ও দশম</a:t>
            </a:r>
          </a:p>
          <a:p>
            <a:pPr marL="0" indent="0" algn="ctr">
              <a:buNone/>
            </a:pPr>
            <a:r>
              <a:rPr lang="en-US" sz="5400">
                <a:solidFill>
                  <a:srgbClr val="7030A0"/>
                </a:solidFill>
                <a:latin typeface="SutonnyMJ" pitchFamily="2" charset="0"/>
              </a:rPr>
              <a:t>বিষয়ঃ গণিত</a:t>
            </a:r>
          </a:p>
          <a:p>
            <a:pPr marL="0" indent="0" algn="ctr">
              <a:buNone/>
            </a:pPr>
            <a:r>
              <a:rPr lang="en-US" sz="5400">
                <a:solidFill>
                  <a:srgbClr val="7030A0"/>
                </a:solidFill>
                <a:latin typeface="SutonnyMJ" pitchFamily="2" charset="0"/>
              </a:rPr>
              <a:t>অধ্যায়ঃ প্রথম</a:t>
            </a:r>
          </a:p>
          <a:p>
            <a:pPr marL="0" indent="0" algn="ctr">
              <a:buNone/>
            </a:pPr>
            <a:r>
              <a:rPr lang="en-US" sz="5400">
                <a:solidFill>
                  <a:srgbClr val="C00000"/>
                </a:solidFill>
                <a:latin typeface="SutonnyMJ" pitchFamily="2" charset="0"/>
              </a:rPr>
              <a:t>আজকের পাঠঃ </a:t>
            </a:r>
            <a:r>
              <a:rPr lang="en-US" sz="4400">
                <a:solidFill>
                  <a:srgbClr val="C00000"/>
                </a:solidFill>
                <a:latin typeface="SutonnyMJ" pitchFamily="2" charset="0"/>
              </a:rPr>
              <a:t>বাস্তব সংখ্যার গাণিতিক সমস্যা</a:t>
            </a:r>
            <a:endParaRPr lang="en-US" sz="540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13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F12A5F-3682-4DF9-A208-7E2B9990F9FD}"/>
                  </a:ext>
                </a:extLst>
              </p:cNvPr>
              <p:cNvSpPr txBox="1"/>
              <p:nvPr/>
            </p:nvSpPr>
            <p:spPr>
              <a:xfrm>
                <a:off x="215900" y="508000"/>
                <a:ext cx="11709400" cy="3012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noProof="0">
                    <a:solidFill>
                      <a:srgbClr val="FF0000"/>
                    </a:solidFill>
                    <a:latin typeface="SutonnyMJ" pitchFamily="2" charset="0"/>
                  </a:rPr>
                  <a:t>সৃজনশীল-০১।</a:t>
                </a:r>
                <a14:m>
                  <m:oMath xmlns:m="http://schemas.openxmlformats.org/officeDocument/2006/math">
                    <m:r>
                      <a:rPr kumimoji="0" lang="en-US" sz="4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kumimoji="0" lang="en-US" sz="4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kumimoji="0" lang="en-US" sz="4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>
                    <a:solidFill>
                      <a:srgbClr val="FF0000"/>
                    </a:solidFill>
                    <a:latin typeface="SutonnyMJ" pitchFamily="2" charset="0"/>
                  </a:rPr>
                  <a:t>ও </a:t>
                </a:r>
                <a:r>
                  <a:rPr lang="en-US" sz="5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4400">
                    <a:solidFill>
                      <a:srgbClr val="FF0000"/>
                    </a:solidFill>
                    <a:latin typeface="SutonnyMJ" pitchFamily="2" charset="0"/>
                  </a:rPr>
                  <a:t> দুটি বাস্তব সংখ্যা।</a:t>
                </a:r>
              </a:p>
              <a:p>
                <a:endParaRPr lang="en-US" sz="1600">
                  <a:solidFill>
                    <a:srgbClr val="FF0000"/>
                  </a:solidFill>
                  <a:latin typeface="SutonnyMJ" pitchFamily="2" charset="0"/>
                </a:endParaRPr>
              </a:p>
              <a:p>
                <a:r>
                  <a:rPr lang="en-US" sz="3600">
                    <a:solidFill>
                      <a:srgbClr val="002060"/>
                    </a:solidFill>
                    <a:latin typeface="SutonnyMJ" pitchFamily="2" charset="0"/>
                  </a:rPr>
                  <a:t>(ক) কোনটি মূলদ ও কোনঠি অমূলদ সংখ্যা নির্দেশ কর।</a:t>
                </a:r>
              </a:p>
              <a:p>
                <a:r>
                  <a:rPr lang="en-US" sz="3600">
                    <a:solidFill>
                      <a:srgbClr val="002060"/>
                    </a:solidFill>
                    <a:latin typeface="SutonnyMJ" pitchFamily="2" charset="0"/>
                  </a:rPr>
                  <a:t>(খ)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US" sz="3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>
                    <a:solidFill>
                      <a:srgbClr val="002060"/>
                    </a:solidFill>
                    <a:latin typeface="SutonnyMJ" pitchFamily="2" charset="0"/>
                  </a:rPr>
                  <a:t>ও </a:t>
                </a:r>
                <a:r>
                  <a:rPr lang="en-US" sz="440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3600">
                    <a:solidFill>
                      <a:srgbClr val="002060"/>
                    </a:solidFill>
                    <a:latin typeface="SutonnyMJ" pitchFamily="2" charset="0"/>
                  </a:rPr>
                  <a:t> এর মধ্যে দুটি অমূলদ সংখ্যা নির্ণয় কর।</a:t>
                </a:r>
              </a:p>
              <a:p>
                <a:r>
                  <a:rPr lang="en-US" sz="3600">
                    <a:solidFill>
                      <a:srgbClr val="002060"/>
                    </a:solidFill>
                    <a:latin typeface="SutonnyMJ" pitchFamily="2" charset="0"/>
                  </a:rPr>
                  <a:t>(গ) প্রমাণ কর যে,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US" sz="3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>
                    <a:solidFill>
                      <a:srgbClr val="002060"/>
                    </a:solidFill>
                    <a:latin typeface="SutonnyMJ" pitchFamily="2" charset="0"/>
                  </a:rPr>
                  <a:t> একটি অমূলদ সংখ্যা।</a:t>
                </a:r>
                <a:endParaRPr lang="en-US" sz="3600">
                  <a:solidFill>
                    <a:srgbClr val="FF0000"/>
                  </a:solidFill>
                  <a:latin typeface="SutonnyMJ" pitchFamily="2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F12A5F-3682-4DF9-A208-7E2B9990F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508000"/>
                <a:ext cx="11709400" cy="3012556"/>
              </a:xfrm>
              <a:prstGeom prst="rect">
                <a:avLst/>
              </a:prstGeom>
              <a:blipFill>
                <a:blip r:embed="rId2"/>
                <a:stretch>
                  <a:fillRect l="-2082" t="-6263" b="-7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3042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A42A64-43F5-4DB5-92AF-7C03E5F4AD70}"/>
                  </a:ext>
                </a:extLst>
              </p:cNvPr>
              <p:cNvSpPr txBox="1"/>
              <p:nvPr/>
            </p:nvSpPr>
            <p:spPr>
              <a:xfrm>
                <a:off x="482600" y="889000"/>
                <a:ext cx="11112500" cy="360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>
                    <a:solidFill>
                      <a:srgbClr val="00B0F0"/>
                    </a:solidFill>
                  </a:rPr>
                  <a:t>সমাধানঃ</a:t>
                </a:r>
              </a:p>
              <a:p>
                <a:r>
                  <a:rPr lang="en-US" sz="3200"/>
                  <a:t>(ক)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kumimoji="0" lang="en-US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kumimoji="0" lang="en-US" sz="4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>
                    <a:solidFill>
                      <a:schemeClr val="tx1"/>
                    </a:solidFill>
                    <a:latin typeface="SutonnyMJ" pitchFamily="2" charset="0"/>
                  </a:rPr>
                  <a:t>ও </a:t>
                </a:r>
                <a:r>
                  <a:rPr lang="en-US" sz="4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sz="4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এর মধ্যে,</a:t>
                </a:r>
              </a:p>
              <a:p>
                <a:r>
                  <a:rPr lang="en-US" sz="4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যেহেতু, </a:t>
                </a:r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4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পূর্ণবর্গ সংখ্যা নয়।</a:t>
                </a:r>
              </a:p>
              <a:p>
                <a:r>
                  <a:rPr lang="en-US" sz="4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সুতরাং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একটি অমূলদ সংখ্যা </a:t>
                </a:r>
              </a:p>
              <a:p>
                <a:r>
                  <a:rPr lang="en-US" sz="4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এবং  </a:t>
                </a:r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sz="4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একটি মূলদ সংখ্যা।</a:t>
                </a:r>
                <a:r>
                  <a:rPr lang="en-US" sz="3200">
                    <a:solidFill>
                      <a:schemeClr val="tx1"/>
                    </a:solidFill>
                    <a:latin typeface="SutonnyMJ" pitchFamily="2" charset="0"/>
                  </a:rPr>
                  <a:t> </a:t>
                </a:r>
                <a:endParaRPr lang="en-US" sz="320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A42A64-43F5-4DB5-92AF-7C03E5F4AD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00" y="889000"/>
                <a:ext cx="11112500" cy="3603679"/>
              </a:xfrm>
              <a:prstGeom prst="rect">
                <a:avLst/>
              </a:prstGeom>
              <a:blipFill>
                <a:blip r:embed="rId2"/>
                <a:stretch>
                  <a:fillRect l="-1920" t="-3046" b="-8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79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A360985-30CB-4273-914A-00051FC91633}"/>
                  </a:ext>
                </a:extLst>
              </p:cNvPr>
              <p:cNvSpPr txBox="1"/>
              <p:nvPr/>
            </p:nvSpPr>
            <p:spPr>
              <a:xfrm>
                <a:off x="368300" y="2717838"/>
                <a:ext cx="11823700" cy="3389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5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5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5400">
                    <a:latin typeface="SutonnyMJ" pitchFamily="2" charset="0"/>
                  </a:rPr>
                  <a:t> </a:t>
                </a:r>
                <a:r>
                  <a:rPr lang="en-US" sz="4000">
                    <a:latin typeface="Arial" panose="020B0604020202020204" pitchFamily="34" charset="0"/>
                    <a:cs typeface="Arial" panose="020B0604020202020204" pitchFamily="34" charset="0"/>
                  </a:rPr>
                  <a:t>≈ 2.207....., </a:t>
                </a:r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4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800">
                    <a:latin typeface="SutonnyMJ" pitchFamily="2" charset="0"/>
                  </a:rPr>
                  <a:t> </a:t>
                </a:r>
                <a:r>
                  <a:rPr lang="en-US" sz="4000">
                    <a:latin typeface="Arial" panose="020B0604020202020204" pitchFamily="34" charset="0"/>
                    <a:cs typeface="Arial" panose="020B0604020202020204" pitchFamily="34" charset="0"/>
                  </a:rPr>
                  <a:t>≈ 2.471.....</a:t>
                </a:r>
                <a:endParaRPr lang="en-US" sz="4000">
                  <a:latin typeface="SutonnyMJ" pitchFamily="2" charset="0"/>
                </a:endParaRPr>
              </a:p>
              <a:p>
                <a:pPr algn="l"/>
                <a:r>
                  <a:rPr lang="en-US" sz="3600">
                    <a:latin typeface="SutonnyMJ" pitchFamily="2" charset="0"/>
                  </a:rPr>
                  <a:t>স্পষ্টত</a:t>
                </a:r>
                <a:r>
                  <a:rPr lang="en-US" sz="4400">
                    <a:latin typeface="SutonnyMJ" pitchFamily="2" charset="0"/>
                  </a:rPr>
                  <a:t>, </a:t>
                </a:r>
                <a:r>
                  <a:rPr lang="en-US" sz="4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4400">
                    <a:latin typeface="SutonnyMJ" pitchFamily="2" charset="0"/>
                  </a:rPr>
                  <a:t> </a:t>
                </a:r>
                <a:r>
                  <a:rPr lang="en-US" sz="3600">
                    <a:latin typeface="SutonnyMJ" pitchFamily="2" charset="0"/>
                  </a:rPr>
                  <a:t>ও</a:t>
                </a:r>
                <a:r>
                  <a:rPr lang="en-US" sz="4400">
                    <a:latin typeface="SutonnyMJ" pitchFamily="2" charset="0"/>
                  </a:rPr>
                  <a:t> </a:t>
                </a:r>
                <a:r>
                  <a:rPr lang="en-US" sz="4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4400">
                    <a:latin typeface="SutonnyMJ" pitchFamily="2" charset="0"/>
                  </a:rPr>
                  <a:t> </a:t>
                </a:r>
                <a:r>
                  <a:rPr lang="en-US" sz="3600">
                    <a:latin typeface="SutonnyMJ" pitchFamily="2" charset="0"/>
                  </a:rPr>
                  <a:t>উভয় বাস্তব সংখ্যা এবং উভয়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4400">
                    <a:latin typeface="SutonnyMJ" pitchFamily="2" charset="0"/>
                  </a:rPr>
                  <a:t> </a:t>
                </a:r>
                <a:r>
                  <a:rPr lang="en-US" sz="3600">
                    <a:latin typeface="SutonnyMJ" pitchFamily="2" charset="0"/>
                  </a:rPr>
                  <a:t>অপেক্ষা বড় এবং </a:t>
                </a:r>
                <a:r>
                  <a:rPr lang="en-US" sz="4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4400">
                    <a:latin typeface="SutonnyMJ" pitchFamily="2" charset="0"/>
                  </a:rPr>
                  <a:t> </a:t>
                </a:r>
                <a:r>
                  <a:rPr lang="en-US" sz="3600">
                    <a:latin typeface="SutonnyMJ" pitchFamily="2" charset="0"/>
                  </a:rPr>
                  <a:t>অপেক্ষা ছোট।</a:t>
                </a:r>
              </a:p>
              <a:p>
                <a:pPr algn="l"/>
                <a:r>
                  <a:rPr lang="en-US" sz="4000">
                    <a:latin typeface="SutonnyMJ" pitchFamily="2" charset="0"/>
                  </a:rPr>
                  <a:t>  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A360985-30CB-4273-914A-00051FC91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2717838"/>
                <a:ext cx="11823700" cy="3389646"/>
              </a:xfrm>
              <a:prstGeom prst="rect">
                <a:avLst/>
              </a:prstGeom>
              <a:blipFill>
                <a:blip r:embed="rId2"/>
                <a:stretch>
                  <a:fillRect l="-2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D062E4-C0A9-40AA-BA39-9DE5B182E615}"/>
                  </a:ext>
                </a:extLst>
              </p:cNvPr>
              <p:cNvSpPr txBox="1"/>
              <p:nvPr/>
            </p:nvSpPr>
            <p:spPr>
              <a:xfrm>
                <a:off x="152400" y="165100"/>
                <a:ext cx="11823700" cy="2280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4400">
                    <a:latin typeface="SutonnyMJ" pitchFamily="2" charset="0"/>
                  </a:rPr>
                  <a:t>(খ)</a:t>
                </a:r>
                <a:r>
                  <a:rPr lang="en-US" sz="4000">
                    <a:latin typeface="SutonnyMJ" pitchFamily="2" charset="0"/>
                  </a:rPr>
                  <a:t> </a:t>
                </a:r>
              </a:p>
              <a:p>
                <a:pPr algn="l"/>
                <a:r>
                  <a:rPr lang="en-US" sz="3600">
                    <a:latin typeface="SutonnyMJ" pitchFamily="2" charset="0"/>
                  </a:rPr>
                  <a:t>এখানে</a:t>
                </a:r>
                <a:r>
                  <a:rPr lang="en-US" sz="4000">
                    <a:latin typeface="SutonnyMJ" pitchFamily="2" charset="0"/>
                  </a:rPr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>
                    <a:latin typeface="SutonnyMJ" pitchFamily="2" charset="0"/>
                  </a:rPr>
                  <a:t>= </a:t>
                </a:r>
                <a:r>
                  <a:rPr lang="en-US" sz="4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2.236.67........</a:t>
                </a:r>
                <a:r>
                  <a:rPr lang="en-US" sz="4000">
                    <a:latin typeface="SutonnyMJ" pitchFamily="2" charset="0"/>
                  </a:rPr>
                  <a:t> </a:t>
                </a:r>
              </a:p>
              <a:p>
                <a:pPr algn="l"/>
                <a:r>
                  <a:rPr lang="en-US" sz="3600">
                    <a:latin typeface="SutonnyMJ" pitchFamily="2" charset="0"/>
                  </a:rPr>
                  <a:t>মনে করি</a:t>
                </a:r>
                <a:r>
                  <a:rPr lang="en-US" sz="4000">
                    <a:latin typeface="SutonnyMJ" pitchFamily="2" charset="0"/>
                  </a:rPr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এবং</m:t>
                    </m:r>
                  </m:oMath>
                </a14:m>
                <a:r>
                  <a:rPr lang="en-US" sz="4000">
                    <a:latin typeface="SutonnyMJ" pitchFamily="2" charset="0"/>
                  </a:rPr>
                  <a:t> </a:t>
                </a:r>
                <a:r>
                  <a:rPr lang="en-US" sz="4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4000">
                    <a:latin typeface="SutonnyMJ" pitchFamily="2" charset="0"/>
                  </a:rPr>
                  <a:t> এর মধ্যে দুটি অমূলদ সংখ্যা  </a:t>
                </a:r>
                <a:r>
                  <a:rPr lang="en-US" sz="5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4000">
                    <a:latin typeface="SutonnyMJ" pitchFamily="2" charset="0"/>
                  </a:rPr>
                  <a:t> </a:t>
                </a:r>
                <a:r>
                  <a:rPr lang="en-US" sz="3600">
                    <a:latin typeface="SutonnyMJ" pitchFamily="2" charset="0"/>
                  </a:rPr>
                  <a:t>ও</a:t>
                </a:r>
                <a:r>
                  <a:rPr lang="en-US" sz="4000">
                    <a:latin typeface="SutonnyMJ" pitchFamily="2" charset="0"/>
                  </a:rPr>
                  <a:t> </a:t>
                </a:r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4000">
                    <a:latin typeface="SutonnyMJ" pitchFamily="2" charset="0"/>
                  </a:rPr>
                  <a:t> 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D062E4-C0A9-40AA-BA39-9DE5B182E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5100"/>
                <a:ext cx="11823700" cy="2280240"/>
              </a:xfrm>
              <a:prstGeom prst="rect">
                <a:avLst/>
              </a:prstGeom>
              <a:blipFill>
                <a:blip r:embed="rId3"/>
                <a:stretch>
                  <a:fillRect l="-2062" t="-6952" r="-1907" b="-15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106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BCF74D1-4F3B-47EE-B517-EDA449483FAF}"/>
                  </a:ext>
                </a:extLst>
              </p:cNvPr>
              <p:cNvSpPr txBox="1"/>
              <p:nvPr/>
            </p:nvSpPr>
            <p:spPr>
              <a:xfrm>
                <a:off x="381000" y="127000"/>
                <a:ext cx="10668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>
                    <a:latin typeface="SutonnyMJ" pitchFamily="2" charset="0"/>
                  </a:rPr>
                  <a:t>কারন</a:t>
                </a:r>
                <a:r>
                  <a:rPr lang="en-US" sz="4000">
                    <a:latin typeface="SutonnyMJ" pitchFamily="2" charset="0"/>
                  </a:rPr>
                  <a:t>, </a:t>
                </a:r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4000">
                    <a:latin typeface="SutonnyMJ" pitchFamily="2" charset="0"/>
                  </a:rPr>
                  <a:t> </a:t>
                </a:r>
                <a:r>
                  <a:rPr lang="en-US" sz="3200">
                    <a:latin typeface="SutonnyMJ" pitchFamily="2" charset="0"/>
                  </a:rPr>
                  <a:t>হলো</a:t>
                </a:r>
                <a:r>
                  <a:rPr lang="en-US" sz="4000">
                    <a:latin typeface="SutonnyMJ" pitchFamily="2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4000">
                    <a:latin typeface="SutonnyMJ" pitchFamily="2" charset="0"/>
                  </a:rPr>
                  <a:t> </a:t>
                </a:r>
                <a:r>
                  <a:rPr lang="en-US" sz="3200">
                    <a:latin typeface="SutonnyMJ" pitchFamily="2" charset="0"/>
                  </a:rPr>
                  <a:t>এবং</a:t>
                </a:r>
                <a:r>
                  <a:rPr lang="en-US" sz="4000">
                    <a:latin typeface="SutonnyMJ" pitchFamily="2" charset="0"/>
                  </a:rPr>
                  <a:t> </a:t>
                </a:r>
                <a:r>
                  <a:rPr lang="en-US" sz="4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4000">
                    <a:latin typeface="SutonnyMJ" pitchFamily="2" charset="0"/>
                  </a:rPr>
                  <a:t> </a:t>
                </a:r>
                <a:r>
                  <a:rPr lang="en-US" sz="3200">
                    <a:latin typeface="SutonnyMJ" pitchFamily="2" charset="0"/>
                  </a:rPr>
                  <a:t>এর গড়,</a:t>
                </a:r>
                <a:r>
                  <a:rPr lang="en-US" sz="4000">
                    <a:latin typeface="SutonnyMJ" pitchFamily="2" charset="0"/>
                  </a:rPr>
                  <a:t> </a:t>
                </a:r>
              </a:p>
              <a:p>
                <a:r>
                  <a:rPr lang="en-US" sz="4000">
                    <a:latin typeface="SutonnyMJ" pitchFamily="2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4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4000">
                    <a:latin typeface="SutonnyMJ" pitchFamily="2" charset="0"/>
                  </a:rPr>
                  <a:t> </a:t>
                </a:r>
                <a:r>
                  <a:rPr lang="en-US" sz="3200">
                    <a:latin typeface="SutonnyMJ" pitchFamily="2" charset="0"/>
                  </a:rPr>
                  <a:t>হলো</a:t>
                </a:r>
                <a:r>
                  <a:rPr lang="en-US" sz="4000">
                    <a:latin typeface="SutonnyMJ" pitchFamily="2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4000">
                    <a:latin typeface="SutonnyMJ" pitchFamily="2" charset="0"/>
                  </a:rPr>
                  <a:t> , </a:t>
                </a:r>
                <a:r>
                  <a:rPr lang="en-US" sz="4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4000">
                    <a:latin typeface="SutonnyMJ" pitchFamily="2" charset="0"/>
                  </a:rPr>
                  <a:t> </a:t>
                </a:r>
                <a:r>
                  <a:rPr lang="en-US" sz="3200">
                    <a:latin typeface="SutonnyMJ" pitchFamily="2" charset="0"/>
                  </a:rPr>
                  <a:t>এবং</a:t>
                </a:r>
                <a:r>
                  <a:rPr lang="en-US" sz="4000">
                    <a:latin typeface="SutonnyMJ" pitchFamily="2" charset="0"/>
                  </a:rPr>
                  <a:t> </a:t>
                </a:r>
                <a:r>
                  <a:rPr lang="en-US" sz="4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4000">
                    <a:latin typeface="SutonnyMJ" pitchFamily="2" charset="0"/>
                  </a:rPr>
                  <a:t> </a:t>
                </a:r>
                <a:r>
                  <a:rPr lang="en-US" sz="3200">
                    <a:latin typeface="SutonnyMJ" pitchFamily="2" charset="0"/>
                  </a:rPr>
                  <a:t>এর গড় </a:t>
                </a:r>
                <a:r>
                  <a:rPr lang="en-US" sz="4000">
                    <a:latin typeface="SutonnyMJ" pitchFamily="2" charset="0"/>
                  </a:rPr>
                  <a:t>|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BCF74D1-4F3B-47EE-B517-EDA449483F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27000"/>
                <a:ext cx="10668000" cy="1446550"/>
              </a:xfrm>
              <a:prstGeom prst="rect">
                <a:avLst/>
              </a:prstGeom>
              <a:blipFill>
                <a:blip r:embed="rId2"/>
                <a:stretch>
                  <a:fillRect l="-1486" t="-10549" b="-18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9481444-E391-498C-8353-25E0A0CFAB5C}"/>
                  </a:ext>
                </a:extLst>
              </p:cNvPr>
              <p:cNvSpPr txBox="1"/>
              <p:nvPr/>
            </p:nvSpPr>
            <p:spPr>
              <a:xfrm>
                <a:off x="381000" y="1573550"/>
                <a:ext cx="10668000" cy="1451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>
                    <a:latin typeface="SutonnyMJ" pitchFamily="2" charset="0"/>
                  </a:rPr>
                  <a:t>অর্থাৎ,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4000">
                    <a:latin typeface="SutonnyMJ" pitchFamily="2" charset="0"/>
                  </a:rPr>
                  <a:t> </a:t>
                </a:r>
                <a:r>
                  <a:rPr lang="en-US" sz="4000">
                    <a:latin typeface="Arial" panose="020B0604020202020204" pitchFamily="34" charset="0"/>
                    <a:cs typeface="Arial" panose="020B0604020202020204" pitchFamily="34" charset="0"/>
                  </a:rPr>
                  <a:t>&lt;</a:t>
                </a:r>
                <a:r>
                  <a:rPr lang="en-US" sz="4000">
                    <a:latin typeface="SutonnyMJ" pitchFamily="2" charset="0"/>
                  </a:rPr>
                  <a:t> </a:t>
                </a:r>
                <a:r>
                  <a:rPr lang="en-US" sz="4000">
                    <a:latin typeface="Arial" panose="020B0604020202020204" pitchFamily="34" charset="0"/>
                    <a:cs typeface="Arial" panose="020B0604020202020204" pitchFamily="34" charset="0"/>
                  </a:rPr>
                  <a:t>3.11803..... &lt; 4</a:t>
                </a:r>
                <a:r>
                  <a:rPr lang="en-US" sz="4000">
                    <a:latin typeface="SutonnyMJ" pitchFamily="2" charset="0"/>
                  </a:rPr>
                  <a:t> </a:t>
                </a:r>
              </a:p>
              <a:p>
                <a:r>
                  <a:rPr lang="en-US" sz="3200">
                    <a:latin typeface="SutonnyMJ" pitchFamily="2" charset="0"/>
                  </a:rPr>
                  <a:t>এবং</a:t>
                </a:r>
                <a:r>
                  <a:rPr lang="en-US" sz="4000">
                    <a:latin typeface="SutonnyMJ" pitchFamily="2" charset="0"/>
                  </a:rPr>
                  <a:t>  </a:t>
                </a:r>
                <a:r>
                  <a:rPr lang="en-US" sz="4000">
                    <a:latin typeface="SutonnyMJ" pitchFamily="2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4000">
                    <a:latin typeface="SutonnyMJ" pitchFamily="2" charset="0"/>
                  </a:rPr>
                  <a:t> </a:t>
                </a:r>
                <a:r>
                  <a:rPr lang="en-US" sz="4000">
                    <a:latin typeface="Arial" panose="020B0604020202020204" pitchFamily="34" charset="0"/>
                    <a:cs typeface="Arial" panose="020B0604020202020204" pitchFamily="34" charset="0"/>
                  </a:rPr>
                  <a:t>&lt;</a:t>
                </a:r>
                <a:r>
                  <a:rPr lang="en-US" sz="4000">
                    <a:latin typeface="SutonnyMJ" pitchFamily="2" charset="0"/>
                  </a:rPr>
                  <a:t> </a:t>
                </a:r>
                <a:r>
                  <a:rPr lang="en-US" sz="4000">
                    <a:latin typeface="Arial" panose="020B0604020202020204" pitchFamily="34" charset="0"/>
                    <a:cs typeface="Arial" panose="020B0604020202020204" pitchFamily="34" charset="0"/>
                  </a:rPr>
                  <a:t>2.471..... &lt; 4</a:t>
                </a:r>
                <a:r>
                  <a:rPr lang="en-US" sz="4000">
                    <a:latin typeface="SutonnyMJ" pitchFamily="2" charset="0"/>
                  </a:rPr>
                  <a:t> 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9481444-E391-498C-8353-25E0A0CFA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573550"/>
                <a:ext cx="10668000" cy="1451936"/>
              </a:xfrm>
              <a:prstGeom prst="rect">
                <a:avLst/>
              </a:prstGeom>
              <a:blipFill>
                <a:blip r:embed="rId3"/>
                <a:stretch>
                  <a:fillRect l="-1486" t="-5882" b="-1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59C9615-B8A3-4CBD-8B18-1E308F64E0ED}"/>
              </a:ext>
            </a:extLst>
          </p:cNvPr>
          <p:cNvSpPr txBox="1"/>
          <p:nvPr/>
        </p:nvSpPr>
        <p:spPr>
          <a:xfrm>
            <a:off x="381000" y="2924317"/>
            <a:ext cx="10668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SutonnyMJ" pitchFamily="2" charset="0"/>
              </a:rPr>
              <a:t>আবার, </a:t>
            </a:r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>
                <a:latin typeface="SutonnyMJ" pitchFamily="2" charset="0"/>
              </a:rPr>
              <a:t> ও </a:t>
            </a:r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>
                <a:latin typeface="SutonnyMJ" pitchFamily="2" charset="0"/>
              </a:rPr>
              <a:t> কে ভগ্নাংশ আকারে প্রকাশ করা যায় না।</a:t>
            </a:r>
          </a:p>
          <a:p>
            <a:endParaRPr lang="en-US" sz="1600">
              <a:latin typeface="SutonnyMJ" pitchFamily="2" charset="0"/>
            </a:endParaRPr>
          </a:p>
          <a:p>
            <a:r>
              <a:rPr lang="en-US" sz="3200">
                <a:latin typeface="SutonnyMJ" pitchFamily="2" charset="0"/>
              </a:rPr>
              <a:t>অতএব, </a:t>
            </a:r>
            <a:r>
              <a:rPr lang="en-US" sz="4400">
                <a:latin typeface="SutonnyMJ" pitchFamily="2" charset="0"/>
              </a:rPr>
              <a:t> </a:t>
            </a:r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>
                <a:latin typeface="SutonnyMJ" pitchFamily="2" charset="0"/>
              </a:rPr>
              <a:t> ও </a:t>
            </a:r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>
                <a:latin typeface="SutonnyMJ" pitchFamily="2" charset="0"/>
              </a:rPr>
              <a:t> দুটি নির্ণেয় অমূলদ সংখ্যা। </a:t>
            </a:r>
          </a:p>
          <a:p>
            <a:endParaRPr lang="en-US" sz="320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9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03D7F6-FB69-4B3C-9D15-8C39080BB7A9}"/>
                  </a:ext>
                </a:extLst>
              </p:cNvPr>
              <p:cNvSpPr txBox="1"/>
              <p:nvPr/>
            </p:nvSpPr>
            <p:spPr>
              <a:xfrm>
                <a:off x="584200" y="381000"/>
                <a:ext cx="10464800" cy="2694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>
                    <a:latin typeface="SutonnyMJ" pitchFamily="2" charset="0"/>
                  </a:rPr>
                  <a:t>(গ)</a:t>
                </a:r>
              </a:p>
              <a:p>
                <a:r>
                  <a:rPr lang="en-US" sz="3600">
                    <a:latin typeface="SutonnyMJ" pitchFamily="2" charset="0"/>
                  </a:rPr>
                  <a:t>ধরি,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একটি</m:t>
                    </m:r>
                  </m:oMath>
                </a14:m>
                <a:r>
                  <a:rPr lang="en-US" sz="3600">
                    <a:latin typeface="SutonnyMJ" pitchFamily="2" charset="0"/>
                  </a:rPr>
                  <a:t> মূলদ সংখ্যা।</a:t>
                </a:r>
              </a:p>
              <a:p>
                <a:r>
                  <a:rPr lang="en-US" sz="3200">
                    <a:latin typeface="SutonnyMJ" pitchFamily="2" charset="0"/>
                  </a:rPr>
                  <a:t>তাহলে,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3200">
                    <a:latin typeface="SutonnyMJ" pitchFamily="2" charset="0"/>
                  </a:rPr>
                  <a:t>  হবে, যেখানে </a:t>
                </a:r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3200">
                    <a:latin typeface="SutonnyMJ" pitchFamily="2" charset="0"/>
                  </a:rPr>
                  <a:t> ও </a:t>
                </a:r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>
                    <a:latin typeface="SutonnyMJ" pitchFamily="2" charset="0"/>
                  </a:rPr>
                  <a:t>পরস্পর সহমৌলিক স্বাভাবিক সংখ্যা এবং </a:t>
                </a:r>
                <a:r>
                  <a:rPr lang="en-US" sz="4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&gt; 1</a:t>
                </a:r>
                <a:endParaRPr lang="en-US" sz="2800">
                  <a:latin typeface="BurigangaSushreeMJ" pitchFamily="2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03D7F6-FB69-4B3C-9D15-8C39080BB7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00" y="381000"/>
                <a:ext cx="10464800" cy="2694969"/>
              </a:xfrm>
              <a:prstGeom prst="rect">
                <a:avLst/>
              </a:prstGeom>
              <a:blipFill>
                <a:blip r:embed="rId2"/>
                <a:stretch>
                  <a:fillRect l="-1805" t="-4751" b="-7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3969A8B-DE92-43D5-B722-5C04D09AEB59}"/>
                  </a:ext>
                </a:extLst>
              </p:cNvPr>
              <p:cNvSpPr txBox="1"/>
              <p:nvPr/>
            </p:nvSpPr>
            <p:spPr>
              <a:xfrm>
                <a:off x="584200" y="3415159"/>
                <a:ext cx="7213600" cy="23533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>
                    <a:latin typeface="SutonnyMJ" pitchFamily="2" charset="0"/>
                  </a:rPr>
                  <a:t>বা, </a:t>
                </a:r>
                <a:r>
                  <a:rPr lang="en-US" sz="4400">
                    <a:latin typeface="SutonnyMJ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e>
                        </m:rad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>
                    <a:latin typeface="SutonnyMJ" pitchFamily="2" charset="0"/>
                  </a:rPr>
                  <a:t>     </a:t>
                </a:r>
                <a:r>
                  <a:rPr lang="en-US" sz="2400">
                    <a:latin typeface="SutonnyMJ" pitchFamily="2" charset="0"/>
                  </a:rPr>
                  <a:t>    </a:t>
                </a:r>
                <a:r>
                  <a:rPr lang="en-US" sz="3200">
                    <a:latin typeface="SutonnyMJ" pitchFamily="2" charset="0"/>
                  </a:rPr>
                  <a:t>[ </a:t>
                </a:r>
                <a:r>
                  <a:rPr lang="en-US" sz="2800">
                    <a:latin typeface="SutonnyMJ" pitchFamily="2" charset="0"/>
                  </a:rPr>
                  <a:t>বর্গ করে </a:t>
                </a:r>
                <a:r>
                  <a:rPr lang="en-US" sz="3200">
                    <a:latin typeface="SutonnyMJ" pitchFamily="2" charset="0"/>
                  </a:rPr>
                  <a:t>]</a:t>
                </a:r>
              </a:p>
              <a:p>
                <a:r>
                  <a:rPr lang="en-US" sz="3200">
                    <a:latin typeface="SutonnyMJ" pitchFamily="2" charset="0"/>
                  </a:rPr>
                  <a:t>বা,  </a:t>
                </a:r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>
                    <a:latin typeface="SutonnyMJ" pitchFamily="2" charset="0"/>
                  </a:rPr>
                  <a:t> </a:t>
                </a:r>
                <a:endParaRPr lang="en-US" sz="2400">
                  <a:latin typeface="SutonnyMJ" pitchFamily="2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3969A8B-DE92-43D5-B722-5C04D09AE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00" y="3415159"/>
                <a:ext cx="7213600" cy="2353337"/>
              </a:xfrm>
              <a:prstGeom prst="rect">
                <a:avLst/>
              </a:prstGeom>
              <a:blipFill>
                <a:blip r:embed="rId3"/>
                <a:stretch>
                  <a:fillRect l="-2198" b="-38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4346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95C0C41-DA46-4FEA-B57A-88164D73BC4F}"/>
                  </a:ext>
                </a:extLst>
              </p:cNvPr>
              <p:cNvSpPr txBox="1"/>
              <p:nvPr/>
            </p:nvSpPr>
            <p:spPr>
              <a:xfrm>
                <a:off x="419100" y="457200"/>
                <a:ext cx="11163300" cy="1634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>
                    <a:latin typeface="SutonnyMJ" pitchFamily="2" charset="0"/>
                  </a:rPr>
                  <a:t>বা,  </a:t>
                </a:r>
                <a:r>
                  <a:rPr lang="en-US" sz="6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6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4400">
                    <a:latin typeface="SutonnyMJ" pitchFamily="2" charset="0"/>
                  </a:rPr>
                  <a:t>      [</a:t>
                </a:r>
                <a:r>
                  <a:rPr lang="en-US" sz="3200">
                    <a:latin typeface="SutonnyMJ" pitchFamily="2" charset="0"/>
                  </a:rPr>
                  <a:t> উভয় পক্ষে </a:t>
                </a:r>
                <a:r>
                  <a:rPr lang="en-US" sz="4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4400">
                    <a:latin typeface="SutonnyMJ" pitchFamily="2" charset="0"/>
                  </a:rPr>
                  <a:t> </a:t>
                </a:r>
                <a:r>
                  <a:rPr lang="en-US" sz="3200">
                    <a:latin typeface="SutonnyMJ" pitchFamily="2" charset="0"/>
                  </a:rPr>
                  <a:t>দ্বারা গুন করে</a:t>
                </a:r>
                <a:r>
                  <a:rPr lang="en-US" sz="4400">
                    <a:latin typeface="SutonnyMJ" pitchFamily="2" charset="0"/>
                  </a:rPr>
                  <a:t> ]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95C0C41-DA46-4FEA-B57A-88164D73B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457200"/>
                <a:ext cx="11163300" cy="1634037"/>
              </a:xfrm>
              <a:prstGeom prst="rect">
                <a:avLst/>
              </a:prstGeom>
              <a:blipFill>
                <a:blip r:embed="rId2"/>
                <a:stretch>
                  <a:fillRect l="-2512" b="-9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A2E7AF1-90FE-465E-88FA-7A0BE19C44AF}"/>
                  </a:ext>
                </a:extLst>
              </p:cNvPr>
              <p:cNvSpPr txBox="1"/>
              <p:nvPr/>
            </p:nvSpPr>
            <p:spPr>
              <a:xfrm>
                <a:off x="419100" y="2091237"/>
                <a:ext cx="11684000" cy="38804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>
                    <a:latin typeface="SutonnyMJ" pitchFamily="2" charset="0"/>
                  </a:rPr>
                  <a:t>স্পষ্টত, </a:t>
                </a:r>
                <a:r>
                  <a:rPr lang="en-US" sz="6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5400">
                    <a:latin typeface="SutonnyMJ" pitchFamily="2" charset="0"/>
                  </a:rPr>
                  <a:t> </a:t>
                </a:r>
                <a:r>
                  <a:rPr lang="en-US" sz="3600">
                    <a:latin typeface="SutonnyMJ" pitchFamily="2" charset="0"/>
                  </a:rPr>
                  <a:t>একটি পূর্ণ সংখ্যা কিন্তু</a:t>
                </a:r>
                <a:r>
                  <a:rPr lang="en-US" sz="4400">
                    <a:latin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5400">
                    <a:latin typeface="SutonnyMJ" pitchFamily="2" charset="0"/>
                  </a:rPr>
                  <a:t> </a:t>
                </a:r>
                <a:r>
                  <a:rPr lang="en-US" sz="4000">
                    <a:latin typeface="SutonnyMJ" pitchFamily="2" charset="0"/>
                  </a:rPr>
                  <a:t>পূর্ণ সংখ্যা নয়</a:t>
                </a:r>
                <a:r>
                  <a:rPr lang="en-US" sz="5400">
                    <a:latin typeface="SutonnyMJ" pitchFamily="2" charset="0"/>
                  </a:rPr>
                  <a:t>| </a:t>
                </a:r>
                <a:r>
                  <a:rPr lang="en-US" sz="4000">
                    <a:latin typeface="SutonnyMJ" pitchFamily="2" charset="0"/>
                  </a:rPr>
                  <a:t>কারন,</a:t>
                </a:r>
                <a:r>
                  <a:rPr lang="en-US" sz="5400">
                    <a:latin typeface="SutonnyMJ" pitchFamily="2" charset="0"/>
                  </a:rPr>
                  <a:t> </a:t>
                </a:r>
                <a:r>
                  <a:rPr lang="en-US" sz="5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5400">
                    <a:latin typeface="SutonnyMJ" pitchFamily="2" charset="0"/>
                  </a:rPr>
                  <a:t> </a:t>
                </a:r>
                <a:r>
                  <a:rPr lang="en-US" sz="4400">
                    <a:latin typeface="SutonnyMJ" pitchFamily="2" charset="0"/>
                  </a:rPr>
                  <a:t>ও</a:t>
                </a:r>
                <a:r>
                  <a:rPr lang="en-US" sz="5400">
                    <a:latin typeface="SutonnyMJ" pitchFamily="2" charset="0"/>
                  </a:rPr>
                  <a:t> </a:t>
                </a:r>
                <a:r>
                  <a:rPr lang="en-US" sz="5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5400">
                    <a:latin typeface="SutonnyMJ" pitchFamily="2" charset="0"/>
                  </a:rPr>
                  <a:t> </a:t>
                </a:r>
                <a:r>
                  <a:rPr lang="en-US" sz="3600">
                    <a:latin typeface="SutonnyMJ" pitchFamily="2" charset="0"/>
                  </a:rPr>
                  <a:t>পরস্পর সহমৌলিক স্বাভাবিক সংখ্যা এবং</a:t>
                </a:r>
                <a:r>
                  <a:rPr lang="en-US" sz="5400">
                    <a:latin typeface="SutonnyMJ" pitchFamily="2" charset="0"/>
                  </a:rPr>
                  <a:t> </a:t>
                </a:r>
                <a:r>
                  <a:rPr lang="en-US" sz="5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&gt; 1</a:t>
                </a:r>
              </a:p>
              <a:p>
                <a:r>
                  <a:rPr lang="en-US" sz="4800">
                    <a:latin typeface="BurigangaSushreeMJ" pitchFamily="2" charset="0"/>
                  </a:rPr>
                  <a:t>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A2E7AF1-90FE-465E-88FA-7A0BE19C4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2091237"/>
                <a:ext cx="11684000" cy="3880486"/>
              </a:xfrm>
              <a:prstGeom prst="rect">
                <a:avLst/>
              </a:prstGeom>
              <a:blipFill>
                <a:blip r:embed="rId3"/>
                <a:stretch>
                  <a:fillRect l="-2818" r="-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67836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79</TotalTime>
  <Words>423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BurigangaSushreeMJ</vt:lpstr>
      <vt:lpstr>Cambria Math</vt:lpstr>
      <vt:lpstr>MatamuhuriMJ</vt:lpstr>
      <vt:lpstr>SutonnyMJ</vt:lpstr>
      <vt:lpstr>Times New Roman</vt:lpstr>
      <vt:lpstr>Trebuchet MS</vt:lpstr>
      <vt:lpstr>Wingdings 3</vt:lpstr>
      <vt:lpstr>Facet</vt:lpstr>
      <vt:lpstr>PowerPoint Presentation</vt:lpstr>
      <vt:lpstr>শিক্ষক পরিচিতি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Shultan Ahammed</dc:creator>
  <cp:lastModifiedBy>MD. Shultan Ahammed</cp:lastModifiedBy>
  <cp:revision>21</cp:revision>
  <dcterms:created xsi:type="dcterms:W3CDTF">2021-04-30T18:25:28Z</dcterms:created>
  <dcterms:modified xsi:type="dcterms:W3CDTF">2021-06-20T13:03:26Z</dcterms:modified>
</cp:coreProperties>
</file>