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4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6825-9026-4AD1-836E-69A550DFE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6010E-7D76-4569-A6E5-A9E0170F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BCFE3-241E-4212-95E5-9E66A0EE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D41A-381F-49FC-854A-08151A5C2FE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54895-D00B-4725-829A-17D62315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40F2-5289-45D6-8006-31179DAF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F1C-C2B1-4A3D-B2C7-1605CC91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9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24D21-87BF-439C-8A2A-8C6E6CA93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93C01-EEF5-4925-A3E1-73390CE24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180CC-73EC-42E0-BD93-C5DBECB4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D41A-381F-49FC-854A-08151A5C2FE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61DA4-83E6-44B7-9A63-8B951E03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5DE95-3D24-43EA-9D8E-1EEF3395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F1C-C2B1-4A3D-B2C7-1605CC91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97865-2888-46F6-A31F-418C049E2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64D90-C3CC-4581-8E67-F45E5A4F4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61714-659F-4F6D-842F-1DA2FAF7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D41A-381F-49FC-854A-08151A5C2FE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B367A-A828-4168-B456-D44812ED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BF29C-38B8-44B0-BA0B-351C9142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F1C-C2B1-4A3D-B2C7-1605CC91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5C0E5-1D30-4B30-87E3-A9AAF2C4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7CFDB-A32B-4383-94E8-0D594EF14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0612F-2C02-4EB4-BCF3-30D26A3F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D41A-381F-49FC-854A-08151A5C2FE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743F8-323C-4473-8BC7-B50D82EF7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36CC7-8618-481A-A98A-911796E2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F1C-C2B1-4A3D-B2C7-1605CC91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3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A0BB-97AE-4FF9-9D00-FDCCDC071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D4771-D80D-420F-8CDC-54000E590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43F10-26E3-4653-BF79-59999C36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D41A-381F-49FC-854A-08151A5C2FE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96921-9EE1-4875-AA57-609EB63A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2D396-511E-4990-9911-EBB50952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F1C-C2B1-4A3D-B2C7-1605CC91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5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D5F6-490B-45C7-A9F6-15192CA8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974C9-BB1C-496D-87B3-CE1E6D89C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FACC3-0219-4B79-8475-14AB7B554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7E1F9-2485-4BD7-8206-3C96F8B5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D41A-381F-49FC-854A-08151A5C2FE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C88D6-A3DB-4967-94A6-0D58C3E4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241C2-8285-417F-A750-C6C5B2E1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F1C-C2B1-4A3D-B2C7-1605CC91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7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0F79-3703-40B3-8B83-30828475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0CD23-1108-4126-AA5C-6E49D50D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511DC-B078-4D5F-8061-523DB2066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44197-53F2-4A2B-A9AE-D93080294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C868F-D1AB-428B-8F10-73345316A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70D5B-61D6-44A8-A43F-3EBDB69E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D41A-381F-49FC-854A-08151A5C2FE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7EC43-7A94-4EBB-A717-F93B0656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91CE2-A35D-4C08-8A04-35B0F7C3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F1C-C2B1-4A3D-B2C7-1605CC91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FD84-08C9-4067-AF24-FF1966D7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F83C0-2939-4237-8222-329997E9E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D41A-381F-49FC-854A-08151A5C2FE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45A83-21D2-47A7-9268-0014ED8B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0EF5F-7CCF-4C9C-B2D5-909F7F64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F1C-C2B1-4A3D-B2C7-1605CC91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D0525-9116-4027-98C7-8B46E8E9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D41A-381F-49FC-854A-08151A5C2FE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447FF-76BB-4EF4-9BC6-5BB887A2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05B79-93A5-4F38-83E9-82FAF790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F1C-C2B1-4A3D-B2C7-1605CC91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8F10-9095-4954-B1F4-F2DD533C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8A59-63C8-4042-AB83-7B5641414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268DD-D750-486E-8556-9D3E901C4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9869-B7FB-48C6-8F3F-FB23E046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D41A-381F-49FC-854A-08151A5C2FE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9BE4A-345D-4F66-9FC6-0FFE97D3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DE36E-E4DC-4E70-AB1C-CBCA6859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F1C-C2B1-4A3D-B2C7-1605CC91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1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34AD-93E6-4D90-A861-B8B180F3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C965A-8C81-4EC2-90C2-DBF16562B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509BE-769F-4B1F-8E35-2CC4ECA1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EB67A-9F09-4FD2-AE9C-3451A1E3E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D41A-381F-49FC-854A-08151A5C2FE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AC01-F3A8-45AE-8152-8E84FB66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0ADCE-59A4-4F4A-BE52-F1357F7A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F1C-C2B1-4A3D-B2C7-1605CC91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8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6236A-515D-4741-BA1E-80613AC5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65CE1-7B5C-4B59-BFF4-04C75BBDA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EA485-446A-4C2A-82CD-F51AF8309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D41A-381F-49FC-854A-08151A5C2FEF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D7FE1-DA03-46F6-9ED1-82E282D7B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FC3A9-17C1-4164-8798-23862CF79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DF1C-C2B1-4A3D-B2C7-1605CC91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EC1ED7-D233-411E-ACD7-F82733B837B1}"/>
              </a:ext>
            </a:extLst>
          </p:cNvPr>
          <p:cNvSpPr txBox="1"/>
          <p:nvPr/>
        </p:nvSpPr>
        <p:spPr>
          <a:xfrm>
            <a:off x="75028" y="2670517"/>
            <a:ext cx="11434689" cy="309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15674-403F-452A-85AA-34D7D61E7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514" y="-455702"/>
            <a:ext cx="13222514" cy="8505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AD01E3-8489-4D58-A23F-3E29D834C5A1}"/>
              </a:ext>
            </a:extLst>
          </p:cNvPr>
          <p:cNvSpPr txBox="1"/>
          <p:nvPr/>
        </p:nvSpPr>
        <p:spPr>
          <a:xfrm>
            <a:off x="3207601" y="1092590"/>
            <a:ext cx="6444343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i="1" dirty="0"/>
              <a:t>ASSALAMULAIKUM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0A92AA-9CB1-49B5-A925-54C16ECE5843}"/>
              </a:ext>
            </a:extLst>
          </p:cNvPr>
          <p:cNvSpPr txBox="1"/>
          <p:nvPr/>
        </p:nvSpPr>
        <p:spPr>
          <a:xfrm>
            <a:off x="827370" y="2740635"/>
            <a:ext cx="52540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</a:rPr>
              <a:t>আজকের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</a:rPr>
              <a:t>ক্লাশে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</a:rPr>
              <a:t>সবাইকে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3800" dirty="0"/>
              <a:t> 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AEA7F-370B-4498-A084-6BAB9B683D22}"/>
              </a:ext>
            </a:extLst>
          </p:cNvPr>
          <p:cNvSpPr txBox="1"/>
          <p:nvPr/>
        </p:nvSpPr>
        <p:spPr>
          <a:xfrm>
            <a:off x="5370286" y="3017634"/>
            <a:ext cx="5643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chemeClr val="accent5">
                    <a:lumMod val="75000"/>
                  </a:schemeClr>
                </a:solidFill>
              </a:rPr>
              <a:t>স্বাগতম</a:t>
            </a:r>
            <a:endParaRPr lang="en-US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5C8165-B2F2-4294-9D58-AA74A455C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772" y="4175663"/>
            <a:ext cx="7387772" cy="387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B683B-71E0-4102-8E4D-22DC34C08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" y="0"/>
            <a:ext cx="12168554" cy="44047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B9E62F-CCA1-45ED-87A5-6203A5D285A4}"/>
              </a:ext>
            </a:extLst>
          </p:cNvPr>
          <p:cNvSpPr txBox="1"/>
          <p:nvPr/>
        </p:nvSpPr>
        <p:spPr>
          <a:xfrm>
            <a:off x="3629464" y="492369"/>
            <a:ext cx="2729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i="1" dirty="0"/>
              <a:t>দলীয় কাজ</a:t>
            </a:r>
            <a:endParaRPr lang="en-US" sz="32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1C3BC-A4FA-4119-9216-73E62C8BCB9F}"/>
              </a:ext>
            </a:extLst>
          </p:cNvPr>
          <p:cNvSpPr txBox="1"/>
          <p:nvPr/>
        </p:nvSpPr>
        <p:spPr>
          <a:xfrm>
            <a:off x="1153551" y="4754880"/>
            <a:ext cx="8764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i="1" dirty="0"/>
              <a:t>আমার বাড়ি কবিতার মূল  ভাব গুলো লিখ?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606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6D8A65-BA8F-40FD-BB8F-33A7785F6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1" y="302454"/>
            <a:ext cx="5500468" cy="3080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2F227F-9FBF-4C90-8B4A-3DC2C0DA6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3" t="6869" r="18891" b="841"/>
          <a:stretch/>
        </p:blipFill>
        <p:spPr>
          <a:xfrm>
            <a:off x="1099259" y="302454"/>
            <a:ext cx="5076458" cy="28698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40C4E8F-D24F-4F62-8278-CC047FBC3219}"/>
              </a:ext>
            </a:extLst>
          </p:cNvPr>
          <p:cNvSpPr/>
          <p:nvPr/>
        </p:nvSpPr>
        <p:spPr>
          <a:xfrm>
            <a:off x="1099259" y="3334044"/>
            <a:ext cx="4316802" cy="10923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/>
              <a:t>একক</a:t>
            </a:r>
            <a:r>
              <a:rPr lang="en-US" sz="4000" b="1" i="1" dirty="0"/>
              <a:t> </a:t>
            </a:r>
            <a:r>
              <a:rPr lang="en-US" sz="4000" b="1" i="1" dirty="0" err="1"/>
              <a:t>কাজ</a:t>
            </a:r>
            <a:endParaRPr lang="en-US" sz="4000" b="1" i="1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CF917783-F61B-451F-B9FB-5298B29FE165}"/>
              </a:ext>
            </a:extLst>
          </p:cNvPr>
          <p:cNvSpPr/>
          <p:nvPr/>
        </p:nvSpPr>
        <p:spPr>
          <a:xfrm>
            <a:off x="1006829" y="4637448"/>
            <a:ext cx="10337775" cy="1918098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i="1" dirty="0"/>
              <a:t>কবিতা টি শুদ্ধ ভাবে আবৃত্তি কর</a:t>
            </a:r>
            <a:r>
              <a:rPr lang="bn-IN" b="1" i="1" dirty="0"/>
              <a:t>?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605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CD4364-D5A0-44C0-AD19-7C467988A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69" y="775864"/>
            <a:ext cx="4965895" cy="243370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D03B9DA-8236-49F2-85C2-041E85CE5F78}"/>
              </a:ext>
            </a:extLst>
          </p:cNvPr>
          <p:cNvSpPr/>
          <p:nvPr/>
        </p:nvSpPr>
        <p:spPr>
          <a:xfrm>
            <a:off x="1017563" y="689317"/>
            <a:ext cx="5078437" cy="243370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C6DDE-2E3C-4A99-8B61-705BC5441015}"/>
              </a:ext>
            </a:extLst>
          </p:cNvPr>
          <p:cNvSpPr txBox="1"/>
          <p:nvPr/>
        </p:nvSpPr>
        <p:spPr>
          <a:xfrm>
            <a:off x="2588456" y="1542553"/>
            <a:ext cx="2419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chemeClr val="tx2">
                    <a:lumMod val="50000"/>
                  </a:schemeClr>
                </a:solidFill>
              </a:rPr>
              <a:t>মূল্যায়ন</a:t>
            </a:r>
            <a:endParaRPr lang="en-US" sz="4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Flowchart: Preparation 4">
            <a:extLst>
              <a:ext uri="{FF2B5EF4-FFF2-40B4-BE49-F238E27FC236}">
                <a16:creationId xmlns:a16="http://schemas.microsoft.com/office/drawing/2014/main" id="{9D80A362-D23C-44A7-A4B1-7AB558712BC6}"/>
              </a:ext>
            </a:extLst>
          </p:cNvPr>
          <p:cNvSpPr/>
          <p:nvPr/>
        </p:nvSpPr>
        <p:spPr>
          <a:xfrm>
            <a:off x="604910" y="3675946"/>
            <a:ext cx="9847385" cy="262362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400" b="1" i="1" dirty="0"/>
              <a:t>কবি কোন গ্রামে জন্ম গ্রহন করেন?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400" b="1" i="1" dirty="0"/>
              <a:t>আমার বাড়ি কবিতাটি কোন কাব্য গ্রন্থের অর্ন্তগত</a:t>
            </a:r>
            <a:r>
              <a:rPr lang="bn-IN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E1E0BD-8A7A-44A5-B685-C3EBD2C58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518117"/>
            <a:ext cx="4797083" cy="10691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A34861-0112-41FD-9B6A-B4C8E2D73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-140678"/>
            <a:ext cx="11826240" cy="24337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075AB-3B17-4A50-A1B4-3072E77C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49" y="2518117"/>
            <a:ext cx="6508651" cy="129422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6E7CAC-DE6E-4C90-A0CE-1D28C171365C}"/>
              </a:ext>
            </a:extLst>
          </p:cNvPr>
          <p:cNvSpPr/>
          <p:nvPr/>
        </p:nvSpPr>
        <p:spPr>
          <a:xfrm>
            <a:off x="1411458" y="4037430"/>
            <a:ext cx="9369083" cy="2194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b="1" i="1" dirty="0" err="1"/>
              <a:t>তোমার</a:t>
            </a:r>
            <a:r>
              <a:rPr lang="en-US" sz="3200" b="1" i="1" dirty="0"/>
              <a:t> </a:t>
            </a:r>
            <a:r>
              <a:rPr lang="en-US" sz="3200" b="1" i="1" dirty="0" err="1"/>
              <a:t>বাড়িতে</a:t>
            </a:r>
            <a:r>
              <a:rPr lang="en-US" sz="3200" b="1" i="1" dirty="0"/>
              <a:t> </a:t>
            </a:r>
            <a:r>
              <a:rPr lang="en-US" sz="3200" b="1" i="1" dirty="0" err="1"/>
              <a:t>অতিথি</a:t>
            </a:r>
            <a:r>
              <a:rPr lang="en-US" sz="3200" b="1" i="1" dirty="0"/>
              <a:t> </a:t>
            </a:r>
            <a:r>
              <a:rPr lang="en-US" sz="3200" b="1" i="1" dirty="0" err="1"/>
              <a:t>এলে</a:t>
            </a:r>
            <a:r>
              <a:rPr lang="en-US" sz="3200" b="1" i="1" dirty="0"/>
              <a:t> </a:t>
            </a:r>
            <a:r>
              <a:rPr lang="en-US" sz="3200" b="1" i="1" dirty="0" err="1"/>
              <a:t>কিভাবে</a:t>
            </a:r>
            <a:r>
              <a:rPr lang="en-US" sz="3200" b="1" i="1" dirty="0"/>
              <a:t> </a:t>
            </a:r>
            <a:r>
              <a:rPr lang="en-US" sz="3200" b="1" i="1" dirty="0" err="1"/>
              <a:t>তার</a:t>
            </a:r>
            <a:r>
              <a:rPr lang="en-US" sz="3200" b="1" i="1" dirty="0"/>
              <a:t>  </a:t>
            </a:r>
            <a:r>
              <a:rPr lang="en-US" sz="3200" b="1" i="1" dirty="0" err="1"/>
              <a:t>যত্ন</a:t>
            </a:r>
            <a:r>
              <a:rPr lang="en-US" sz="3200" b="1" i="1" dirty="0"/>
              <a:t> </a:t>
            </a:r>
            <a:r>
              <a:rPr lang="en-US" sz="3200" b="1" i="1" dirty="0" err="1"/>
              <a:t>নেয়া</a:t>
            </a:r>
            <a:r>
              <a:rPr lang="en-US" sz="3200" b="1" i="1" dirty="0"/>
              <a:t> </a:t>
            </a:r>
            <a:r>
              <a:rPr lang="en-US" sz="3200" b="1" i="1" dirty="0" err="1"/>
              <a:t>হয়-ব্যাখ্যা</a:t>
            </a:r>
            <a:r>
              <a:rPr lang="en-US" sz="3200" b="1" i="1" dirty="0"/>
              <a:t> </a:t>
            </a:r>
            <a:r>
              <a:rPr lang="en-US" sz="3200" b="1" i="1" dirty="0" err="1"/>
              <a:t>কর</a:t>
            </a:r>
            <a:r>
              <a:rPr lang="en-US" sz="32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091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E150F-6A8C-433B-9EBF-1B57ADCDE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6" y="98474"/>
            <a:ext cx="11859064" cy="4075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D982B1-DF8C-427B-AA25-B7A72DC9B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" y="3615397"/>
            <a:ext cx="12013810" cy="41781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025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15300F-11CB-4A8D-AF18-911F21E66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4" y="0"/>
            <a:ext cx="12402457" cy="8729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7924B-FD64-4C06-9467-DA4333908300}"/>
              </a:ext>
            </a:extLst>
          </p:cNvPr>
          <p:cNvSpPr txBox="1"/>
          <p:nvPr/>
        </p:nvSpPr>
        <p:spPr>
          <a:xfrm>
            <a:off x="3576863" y="253228"/>
            <a:ext cx="5007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i="1" dirty="0">
                <a:solidFill>
                  <a:schemeClr val="accent1">
                    <a:lumMod val="75000"/>
                  </a:schemeClr>
                </a:solidFill>
              </a:rPr>
              <a:t>পরিচিতি</a:t>
            </a:r>
            <a:endParaRPr lang="en-US" sz="4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EE123-14FA-491D-844B-8215AAC9A843}"/>
              </a:ext>
            </a:extLst>
          </p:cNvPr>
          <p:cNvSpPr txBox="1"/>
          <p:nvPr/>
        </p:nvSpPr>
        <p:spPr>
          <a:xfrm>
            <a:off x="272143" y="1748971"/>
            <a:ext cx="4169228" cy="51090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F3056-5E28-4AE0-B1CD-3844D5D9CC65}"/>
              </a:ext>
            </a:extLst>
          </p:cNvPr>
          <p:cNvSpPr txBox="1"/>
          <p:nvPr/>
        </p:nvSpPr>
        <p:spPr>
          <a:xfrm>
            <a:off x="1277257" y="2639424"/>
            <a:ext cx="31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6D3D15-F7CD-49B8-AEF6-D0411A229BCD}"/>
              </a:ext>
            </a:extLst>
          </p:cNvPr>
          <p:cNvSpPr txBox="1"/>
          <p:nvPr/>
        </p:nvSpPr>
        <p:spPr>
          <a:xfrm>
            <a:off x="1509486" y="2639424"/>
            <a:ext cx="293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5CFCF-CA34-4A54-ACC9-8956C3078912}"/>
              </a:ext>
            </a:extLst>
          </p:cNvPr>
          <p:cNvSpPr txBox="1"/>
          <p:nvPr/>
        </p:nvSpPr>
        <p:spPr>
          <a:xfrm>
            <a:off x="1569425" y="2608646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00B0F0"/>
                </a:solidFill>
              </a:rPr>
              <a:t>শিক্ষক পরিচিতি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DC5B54-8C2A-4AAC-933D-4B9112F04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1" y="3113948"/>
            <a:ext cx="2169884" cy="1324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ECDC40-940F-4289-B1A0-E06D1929B39F}"/>
              </a:ext>
            </a:extLst>
          </p:cNvPr>
          <p:cNvSpPr txBox="1"/>
          <p:nvPr/>
        </p:nvSpPr>
        <p:spPr>
          <a:xfrm>
            <a:off x="1126674" y="4700191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/>
              <a:t>জাহিদা আক্তার</a:t>
            </a:r>
          </a:p>
          <a:p>
            <a:pPr algn="ctr"/>
            <a:r>
              <a:rPr lang="bn-IN" sz="2000" dirty="0"/>
              <a:t>সহকারী শিক্ষক</a:t>
            </a:r>
          </a:p>
          <a:p>
            <a:pPr algn="ctr"/>
            <a:r>
              <a:rPr lang="bn-IN" sz="2000" dirty="0"/>
              <a:t>দক্ষিণ করিমপুর হোসাইনিয়া দাখিল মাদ্রাসা</a:t>
            </a:r>
            <a:r>
              <a:rPr lang="bn-IN" dirty="0"/>
              <a:t>।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53080E-95DF-4888-BD8C-3CA7F1F3E816}"/>
              </a:ext>
            </a:extLst>
          </p:cNvPr>
          <p:cNvSpPr txBox="1"/>
          <p:nvPr/>
        </p:nvSpPr>
        <p:spPr>
          <a:xfrm>
            <a:off x="6181270" y="1748971"/>
            <a:ext cx="4051301" cy="470853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0068C7-B8F3-4CAA-97C1-312C16372AD6}"/>
              </a:ext>
            </a:extLst>
          </p:cNvPr>
          <p:cNvSpPr txBox="1"/>
          <p:nvPr/>
        </p:nvSpPr>
        <p:spPr>
          <a:xfrm>
            <a:off x="6181271" y="2174083"/>
            <a:ext cx="349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/>
              <a:t>বিষয় পরিচিতি</a:t>
            </a:r>
            <a:endParaRPr lang="en-US" sz="2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28E425-FBA4-4277-B55D-5E325748E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07" y="2731152"/>
            <a:ext cx="1306285" cy="13752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914417-63D2-4BFB-ADED-FCC6B6248E3E}"/>
              </a:ext>
            </a:extLst>
          </p:cNvPr>
          <p:cNvSpPr txBox="1"/>
          <p:nvPr/>
        </p:nvSpPr>
        <p:spPr>
          <a:xfrm>
            <a:off x="7307945" y="4364775"/>
            <a:ext cx="3209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2"/>
                </a:solidFill>
              </a:rPr>
              <a:t>বাংলা ১ম পত্র</a:t>
            </a:r>
          </a:p>
          <a:p>
            <a:pPr algn="ctr"/>
            <a:r>
              <a:rPr lang="bn-IN" sz="3200" dirty="0">
                <a:solidFill>
                  <a:schemeClr val="tx2"/>
                </a:solidFill>
              </a:rPr>
              <a:t>৭ম শ্রেণি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2" grpId="0"/>
      <p:bldP spid="13" grpId="0" animBg="1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C0CF0-BF97-4107-AADA-0CD385A9D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726572" cy="7035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20C9EB-F4EF-4915-A225-96639DAD4D8C}"/>
              </a:ext>
            </a:extLst>
          </p:cNvPr>
          <p:cNvSpPr txBox="1"/>
          <p:nvPr/>
        </p:nvSpPr>
        <p:spPr>
          <a:xfrm>
            <a:off x="684518" y="702714"/>
            <a:ext cx="11015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i="1" dirty="0">
                <a:solidFill>
                  <a:srgbClr val="0070C0"/>
                </a:solidFill>
              </a:rPr>
              <a:t>আজকের পাঠ-</a:t>
            </a:r>
            <a:endParaRPr lang="en-US" sz="6000" b="1" i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7FFEA-8DB0-4F36-AAC6-F15DC40DE556}"/>
              </a:ext>
            </a:extLst>
          </p:cNvPr>
          <p:cNvSpPr txBox="1"/>
          <p:nvPr/>
        </p:nvSpPr>
        <p:spPr>
          <a:xfrm>
            <a:off x="3533225" y="1718377"/>
            <a:ext cx="531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i="1" dirty="0">
                <a:solidFill>
                  <a:schemeClr val="accent6">
                    <a:lumMod val="50000"/>
                  </a:schemeClr>
                </a:solidFill>
              </a:rPr>
              <a:t>কবিতা </a:t>
            </a:r>
            <a:r>
              <a:rPr lang="bn-IN" dirty="0"/>
              <a:t> 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80793-D3AA-469D-921E-5EFFF3270ECC}"/>
              </a:ext>
            </a:extLst>
          </p:cNvPr>
          <p:cNvSpPr txBox="1"/>
          <p:nvPr/>
        </p:nvSpPr>
        <p:spPr>
          <a:xfrm>
            <a:off x="6096000" y="2901929"/>
            <a:ext cx="69635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/>
              <a:t>আমার বাড়ি</a:t>
            </a:r>
          </a:p>
          <a:p>
            <a:r>
              <a:rPr lang="bn-IN" sz="3200" dirty="0"/>
              <a:t>কবি- জসিম উদ্দিন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704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816F2E-40E3-43A9-AC69-484160657E09}"/>
              </a:ext>
            </a:extLst>
          </p:cNvPr>
          <p:cNvSpPr/>
          <p:nvPr/>
        </p:nvSpPr>
        <p:spPr>
          <a:xfrm>
            <a:off x="0" y="-77373"/>
            <a:ext cx="11901268" cy="11957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002060"/>
                </a:solidFill>
              </a:rPr>
              <a:t>নিচের ছবি গুলো লক্ষ্য কর-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0DA4F-7BC1-49B6-A415-84A851BF3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24055"/>
            <a:ext cx="4961207" cy="2336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D717D5-5184-4B5D-9543-68F589E99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0" y="1292469"/>
            <a:ext cx="4589291" cy="27027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A5785B-AF54-4818-9128-47E8D0A921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r="-3803" b="2462"/>
          <a:stretch/>
        </p:blipFill>
        <p:spPr>
          <a:xfrm>
            <a:off x="6095999" y="1292470"/>
            <a:ext cx="4961207" cy="2787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1EC9D5-CA10-4DC5-9F00-42603652F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4298558"/>
            <a:ext cx="4487593" cy="25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9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6E9F2-9698-490D-B8ED-20DDD7E56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40677"/>
            <a:ext cx="12079457" cy="6555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04B8A-7A12-4261-B865-3F762A700BA6}"/>
              </a:ext>
            </a:extLst>
          </p:cNvPr>
          <p:cNvSpPr txBox="1"/>
          <p:nvPr/>
        </p:nvSpPr>
        <p:spPr>
          <a:xfrm>
            <a:off x="1784252" y="1800665"/>
            <a:ext cx="86234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i="1" dirty="0">
                <a:solidFill>
                  <a:schemeClr val="tx2">
                    <a:lumMod val="50000"/>
                  </a:schemeClr>
                </a:solidFill>
              </a:rPr>
              <a:t>শিখন ফল সমূহঃ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i="1" dirty="0">
                <a:solidFill>
                  <a:schemeClr val="tx2">
                    <a:lumMod val="50000"/>
                  </a:schemeClr>
                </a:solidFill>
              </a:rPr>
              <a:t>কবিতাটি শুদ্ধ উচ্চারনে আবৃত্তি করতে পারবে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i="1" dirty="0">
                <a:solidFill>
                  <a:schemeClr val="tx2">
                    <a:lumMod val="50000"/>
                  </a:schemeClr>
                </a:solidFill>
              </a:rPr>
              <a:t>কবি পরিচিতি সম্পর্কে জানতে পারবে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b="1" i="1" dirty="0">
                <a:solidFill>
                  <a:schemeClr val="tx2">
                    <a:lumMod val="50000"/>
                  </a:schemeClr>
                </a:solidFill>
              </a:rPr>
              <a:t>নতুন শব্দের সাথে পরিচিত হতে পারবে</a:t>
            </a:r>
            <a:endParaRPr lang="en-US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9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F9F2E-4F3B-476F-BCF0-AD8890EDB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4" y="1134981"/>
            <a:ext cx="5880295" cy="35028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135967-1BEC-46CE-BAA5-E6CE6F2A4E1B}"/>
              </a:ext>
            </a:extLst>
          </p:cNvPr>
          <p:cNvSpPr txBox="1"/>
          <p:nvPr/>
        </p:nvSpPr>
        <p:spPr>
          <a:xfrm>
            <a:off x="1336431" y="3984656"/>
            <a:ext cx="347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।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2DC8EC-4AB6-4B50-8A72-DF995D38D4E5}"/>
              </a:ext>
            </a:extLst>
          </p:cNvPr>
          <p:cNvSpPr/>
          <p:nvPr/>
        </p:nvSpPr>
        <p:spPr>
          <a:xfrm>
            <a:off x="192418" y="3345328"/>
            <a:ext cx="3678698" cy="19413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/>
              <a:t>বিশ্ববিদ্যালয়ে অধ্যায়ন কালেই তার লেখা কবর কবিতাটি প্রবেশিকা বাংলা বইয়ে অন্তর্ভূক্ত হয়েছে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24A549-BE63-41A0-B199-D728B218EAA2}"/>
              </a:ext>
            </a:extLst>
          </p:cNvPr>
          <p:cNvSpPr/>
          <p:nvPr/>
        </p:nvSpPr>
        <p:spPr>
          <a:xfrm>
            <a:off x="9351513" y="1547481"/>
            <a:ext cx="2865120" cy="127409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/>
              <a:t>জন্ম  ১৯০৩ সালে ফরিদপুর জেলায়।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B43765-37E2-4322-9428-31EB2DBC7747}"/>
              </a:ext>
            </a:extLst>
          </p:cNvPr>
          <p:cNvSpPr/>
          <p:nvPr/>
        </p:nvSpPr>
        <p:spPr>
          <a:xfrm>
            <a:off x="9369083" y="3971591"/>
            <a:ext cx="2447779" cy="13987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/>
              <a:t>তিনি পল্লি কবি নামে পরিচিত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F97805-8D07-449C-B15F-06C5EABDC9F8}"/>
              </a:ext>
            </a:extLst>
          </p:cNvPr>
          <p:cNvSpPr/>
          <p:nvPr/>
        </p:nvSpPr>
        <p:spPr>
          <a:xfrm>
            <a:off x="4090542" y="5197660"/>
            <a:ext cx="4712677" cy="114651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/>
              <a:t>পল্লির মাটি ও মানুষের জীবন চিত্র</a:t>
            </a:r>
          </a:p>
          <a:p>
            <a:r>
              <a:rPr lang="bn-IN" dirty="0"/>
              <a:t>তার কবিতায়  নতুন মাত্রা পেয়েছে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C23201-3057-4E90-B67B-A7CE27BAAEB5}"/>
              </a:ext>
            </a:extLst>
          </p:cNvPr>
          <p:cNvSpPr/>
          <p:nvPr/>
        </p:nvSpPr>
        <p:spPr>
          <a:xfrm>
            <a:off x="140680" y="1569011"/>
            <a:ext cx="3474718" cy="10832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/>
              <a:t>মৃতুঃ১৯৭৬ সালে ঢাকায়।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ADE50EA-8E68-4C95-A3E9-6669CEC55510}"/>
              </a:ext>
            </a:extLst>
          </p:cNvPr>
          <p:cNvSpPr/>
          <p:nvPr/>
        </p:nvSpPr>
        <p:spPr>
          <a:xfrm>
            <a:off x="2094289" y="-39392"/>
            <a:ext cx="8918917" cy="7931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কবি জসিম উদ্দিন এর সংক্ষিপ্ত পরিচিতিঃ-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0FAD5E7-8DD6-4D52-8A37-7775CFD16105}"/>
              </a:ext>
            </a:extLst>
          </p:cNvPr>
          <p:cNvSpPr/>
          <p:nvPr/>
        </p:nvSpPr>
        <p:spPr>
          <a:xfrm rot="3746789">
            <a:off x="10239040" y="1064500"/>
            <a:ext cx="618979" cy="214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5E130A1-3624-4F2C-9004-BC147A836CE3}"/>
              </a:ext>
            </a:extLst>
          </p:cNvPr>
          <p:cNvSpPr/>
          <p:nvPr/>
        </p:nvSpPr>
        <p:spPr>
          <a:xfrm rot="5400000">
            <a:off x="10220880" y="3254455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7C80DEF5-C545-498C-B1BC-4158A4337314}"/>
              </a:ext>
            </a:extLst>
          </p:cNvPr>
          <p:cNvSpPr/>
          <p:nvPr/>
        </p:nvSpPr>
        <p:spPr>
          <a:xfrm rot="4449990">
            <a:off x="9432223" y="4992883"/>
            <a:ext cx="257150" cy="1367784"/>
          </a:xfrm>
          <a:prstGeom prst="downArrow">
            <a:avLst>
              <a:gd name="adj1" fmla="val 458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DC479010-3112-466D-8FA7-C93C3A19655A}"/>
              </a:ext>
            </a:extLst>
          </p:cNvPr>
          <p:cNvSpPr/>
          <p:nvPr/>
        </p:nvSpPr>
        <p:spPr>
          <a:xfrm rot="1571936">
            <a:off x="3011407" y="5351487"/>
            <a:ext cx="913011" cy="1621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E637F655-47A6-406C-B5AD-9AF8B6601F2A}"/>
              </a:ext>
            </a:extLst>
          </p:cNvPr>
          <p:cNvSpPr/>
          <p:nvPr/>
        </p:nvSpPr>
        <p:spPr>
          <a:xfrm rot="5193438">
            <a:off x="1562779" y="2970412"/>
            <a:ext cx="591660" cy="1368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11BF29CF-2F9D-4822-959B-E0AF9DA6FEEA}"/>
              </a:ext>
            </a:extLst>
          </p:cNvPr>
          <p:cNvSpPr/>
          <p:nvPr/>
        </p:nvSpPr>
        <p:spPr>
          <a:xfrm rot="7745780">
            <a:off x="1818205" y="1080174"/>
            <a:ext cx="512465" cy="1250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2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589CE6-4470-4DDD-A0F5-58FE6024F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13" y="16486"/>
            <a:ext cx="122951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C48E13-B634-4074-8719-58D4164B4650}"/>
              </a:ext>
            </a:extLst>
          </p:cNvPr>
          <p:cNvSpPr txBox="1"/>
          <p:nvPr/>
        </p:nvSpPr>
        <p:spPr>
          <a:xfrm>
            <a:off x="524524" y="174558"/>
            <a:ext cx="732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i="1" dirty="0"/>
              <a:t>কবির উল্লেখ যোগ্য কাব্য গ্রন্থঃ</a:t>
            </a:r>
            <a:endParaRPr lang="en-US" sz="24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43FFF-C60C-4232-BC90-E02BF0E6B36F}"/>
              </a:ext>
            </a:extLst>
          </p:cNvPr>
          <p:cNvSpPr txBox="1"/>
          <p:nvPr/>
        </p:nvSpPr>
        <p:spPr>
          <a:xfrm>
            <a:off x="211015" y="1077127"/>
            <a:ext cx="216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b="1" i="1" dirty="0"/>
              <a:t>কাহিনী কাব্য</a:t>
            </a:r>
            <a:r>
              <a:rPr lang="bn-IN" sz="2000" dirty="0"/>
              <a:t>--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47531-79FA-472B-BBB3-6C171D164CAB}"/>
              </a:ext>
            </a:extLst>
          </p:cNvPr>
          <p:cNvSpPr txBox="1"/>
          <p:nvPr/>
        </p:nvSpPr>
        <p:spPr>
          <a:xfrm>
            <a:off x="2511083" y="1022615"/>
            <a:ext cx="482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/>
              <a:t>নকসী কাথাঁর মাঠ, সোজন বাদিয়ার ঘাট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7C027-06F4-4F25-842E-DED0D166C330}"/>
              </a:ext>
            </a:extLst>
          </p:cNvPr>
          <p:cNvSpPr txBox="1"/>
          <p:nvPr/>
        </p:nvSpPr>
        <p:spPr>
          <a:xfrm>
            <a:off x="393895" y="1842868"/>
            <a:ext cx="160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b="1" i="1" dirty="0"/>
              <a:t>কাব্য গ্রন্থ-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1C56F-BB9D-4347-B73E-4308027BEDE5}"/>
              </a:ext>
            </a:extLst>
          </p:cNvPr>
          <p:cNvSpPr txBox="1"/>
          <p:nvPr/>
        </p:nvSpPr>
        <p:spPr>
          <a:xfrm>
            <a:off x="2627197" y="1812090"/>
            <a:ext cx="3701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chemeClr val="tx2">
                    <a:lumMod val="50000"/>
                  </a:schemeClr>
                </a:solidFill>
              </a:rPr>
              <a:t>রাখালি, বালুচর,মাটির কান্না ইত্যাদি</a:t>
            </a:r>
            <a:r>
              <a:rPr lang="bn-IN" dirty="0"/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2BAF5-6D08-4042-996D-21BF11BD4CC1}"/>
              </a:ext>
            </a:extLst>
          </p:cNvPr>
          <p:cNvSpPr txBox="1"/>
          <p:nvPr/>
        </p:nvSpPr>
        <p:spPr>
          <a:xfrm>
            <a:off x="653143" y="3091543"/>
            <a:ext cx="1465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000" b="1" dirty="0"/>
              <a:t>শিশুতোষ গ্রন্থ-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5A975-23F9-4C45-86AD-5BD3026E5C09}"/>
              </a:ext>
            </a:extLst>
          </p:cNvPr>
          <p:cNvSpPr txBox="1"/>
          <p:nvPr/>
        </p:nvSpPr>
        <p:spPr>
          <a:xfrm>
            <a:off x="2627197" y="2994409"/>
            <a:ext cx="535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/>
              <a:t>হাসু, এক পয়সার বাঁশি,ডালিম কুমার</a:t>
            </a:r>
            <a:r>
              <a:rPr lang="bn-IN" dirty="0"/>
              <a:t>।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412125-5A7E-4AA2-9548-FAE67A599A5D}"/>
              </a:ext>
            </a:extLst>
          </p:cNvPr>
          <p:cNvSpPr txBox="1"/>
          <p:nvPr/>
        </p:nvSpPr>
        <p:spPr>
          <a:xfrm>
            <a:off x="2090056" y="4185204"/>
            <a:ext cx="84763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dirty="0"/>
              <a:t>আমার বাড়ি কবিতাটি ‘’হাসু’’কাব্য গ্রন্থ থেকে নেয়া হয়েছে</a:t>
            </a:r>
            <a:r>
              <a:rPr lang="bn-IN" dirty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C7C6DF-206B-429B-8749-F96E511B0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44" y="0"/>
            <a:ext cx="5200356" cy="3038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2C3E2-332F-4790-AED4-29EADD8C3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" y="0"/>
            <a:ext cx="5786511" cy="3038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C0913E-9BDF-4125-82AA-02AEF360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3263704"/>
            <a:ext cx="12023187" cy="36224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9326FA-F04A-441E-A4F2-575CD0A47E71}"/>
              </a:ext>
            </a:extLst>
          </p:cNvPr>
          <p:cNvSpPr txBox="1"/>
          <p:nvPr/>
        </p:nvSpPr>
        <p:spPr>
          <a:xfrm>
            <a:off x="309488" y="3235568"/>
            <a:ext cx="45157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/>
              <a:t>আমার</a:t>
            </a:r>
            <a:r>
              <a:rPr lang="en-US" sz="2800" i="1" dirty="0"/>
              <a:t> </a:t>
            </a:r>
            <a:r>
              <a:rPr lang="en-US" sz="2800" i="1" dirty="0" err="1"/>
              <a:t>বাড়ি</a:t>
            </a:r>
            <a:endParaRPr lang="en-US" sz="2800" i="1" dirty="0"/>
          </a:p>
          <a:p>
            <a:pPr algn="ctr"/>
            <a:r>
              <a:rPr lang="en-US" sz="2000" i="1" dirty="0" err="1"/>
              <a:t>জসিম</a:t>
            </a:r>
            <a:r>
              <a:rPr lang="en-US" sz="2000" i="1" dirty="0"/>
              <a:t> </a:t>
            </a:r>
            <a:r>
              <a:rPr lang="en-US" sz="2000" i="1" dirty="0" err="1"/>
              <a:t>উদ্দিন</a:t>
            </a:r>
            <a:endParaRPr lang="en-US" sz="2000" i="1" dirty="0"/>
          </a:p>
          <a:p>
            <a:pPr algn="ctr"/>
            <a:r>
              <a:rPr lang="en-US" dirty="0" err="1"/>
              <a:t>আমার</a:t>
            </a:r>
            <a:r>
              <a:rPr lang="en-US" dirty="0"/>
              <a:t> </a:t>
            </a:r>
            <a:r>
              <a:rPr lang="en-US" dirty="0" err="1"/>
              <a:t>বাড়ি</a:t>
            </a:r>
            <a:r>
              <a:rPr lang="en-US" dirty="0"/>
              <a:t>  </a:t>
            </a:r>
            <a:r>
              <a:rPr lang="en-US" dirty="0" err="1"/>
              <a:t>যাইও</a:t>
            </a:r>
            <a:r>
              <a:rPr lang="en-US" dirty="0"/>
              <a:t> </a:t>
            </a:r>
            <a:r>
              <a:rPr lang="en-US" dirty="0" err="1"/>
              <a:t>ভোমর</a:t>
            </a:r>
            <a:r>
              <a:rPr lang="en-US" dirty="0"/>
              <a:t>,</a:t>
            </a:r>
          </a:p>
          <a:p>
            <a:pPr algn="ctr"/>
            <a:r>
              <a:rPr lang="en-US" dirty="0" err="1"/>
              <a:t>বসতে</a:t>
            </a:r>
            <a:r>
              <a:rPr lang="en-US" dirty="0"/>
              <a:t> </a:t>
            </a:r>
            <a:r>
              <a:rPr lang="en-US" dirty="0" err="1"/>
              <a:t>দেব</a:t>
            </a:r>
            <a:r>
              <a:rPr lang="en-US" dirty="0"/>
              <a:t> </a:t>
            </a:r>
            <a:r>
              <a:rPr lang="en-US" dirty="0" err="1"/>
              <a:t>পিঁড়ি</a:t>
            </a:r>
            <a:r>
              <a:rPr lang="en-US" dirty="0"/>
              <a:t>,</a:t>
            </a:r>
          </a:p>
          <a:p>
            <a:pPr algn="ctr"/>
            <a:r>
              <a:rPr lang="en-US" dirty="0" err="1"/>
              <a:t>জল</a:t>
            </a:r>
            <a:r>
              <a:rPr lang="en-US" dirty="0"/>
              <a:t> </a:t>
            </a:r>
            <a:r>
              <a:rPr lang="en-US" dirty="0" err="1"/>
              <a:t>পান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দেব</a:t>
            </a:r>
            <a:r>
              <a:rPr lang="en-US" dirty="0"/>
              <a:t>।</a:t>
            </a:r>
          </a:p>
          <a:p>
            <a:pPr algn="ctr"/>
            <a:r>
              <a:rPr lang="en-US" dirty="0" err="1"/>
              <a:t>শালি</a:t>
            </a:r>
            <a:r>
              <a:rPr lang="en-US" dirty="0"/>
              <a:t> </a:t>
            </a:r>
            <a:r>
              <a:rPr lang="en-US" dirty="0" err="1"/>
              <a:t>ধানের</a:t>
            </a:r>
            <a:r>
              <a:rPr lang="en-US" dirty="0"/>
              <a:t> </a:t>
            </a:r>
            <a:r>
              <a:rPr lang="en-US" dirty="0" err="1"/>
              <a:t>চিঁড়ে</a:t>
            </a:r>
            <a:endParaRPr lang="en-US" dirty="0"/>
          </a:p>
          <a:p>
            <a:pPr algn="ctr"/>
            <a:r>
              <a:rPr lang="en-US" dirty="0" err="1"/>
              <a:t>শালি</a:t>
            </a:r>
            <a:r>
              <a:rPr lang="en-US" dirty="0"/>
              <a:t> </a:t>
            </a:r>
            <a:r>
              <a:rPr lang="en-US" dirty="0" err="1"/>
              <a:t>ধানের</a:t>
            </a:r>
            <a:r>
              <a:rPr lang="en-US" dirty="0"/>
              <a:t> </a:t>
            </a:r>
            <a:r>
              <a:rPr lang="en-US" dirty="0" err="1"/>
              <a:t>চিঁড়ে</a:t>
            </a:r>
            <a:r>
              <a:rPr lang="en-US" dirty="0"/>
              <a:t> </a:t>
            </a:r>
            <a:r>
              <a:rPr lang="en-US" dirty="0" err="1"/>
              <a:t>দেব</a:t>
            </a:r>
            <a:r>
              <a:rPr lang="en-US" dirty="0"/>
              <a:t>, </a:t>
            </a:r>
          </a:p>
          <a:p>
            <a:pPr algn="ctr"/>
            <a:r>
              <a:rPr lang="en-US" dirty="0" err="1"/>
              <a:t>বিন্নি</a:t>
            </a:r>
            <a:r>
              <a:rPr lang="en-US" dirty="0"/>
              <a:t> </a:t>
            </a:r>
            <a:r>
              <a:rPr lang="en-US" dirty="0" err="1"/>
              <a:t>ধানের</a:t>
            </a:r>
            <a:r>
              <a:rPr lang="en-US" dirty="0"/>
              <a:t> </a:t>
            </a:r>
            <a:r>
              <a:rPr lang="en-US" dirty="0" err="1"/>
              <a:t>খই</a:t>
            </a:r>
            <a:r>
              <a:rPr lang="en-US" dirty="0"/>
              <a:t>,</a:t>
            </a:r>
          </a:p>
          <a:p>
            <a:pPr algn="ctr"/>
            <a:r>
              <a:rPr lang="en-US" dirty="0" err="1"/>
              <a:t>বাড়ির</a:t>
            </a:r>
            <a:r>
              <a:rPr lang="en-US" dirty="0"/>
              <a:t> </a:t>
            </a:r>
            <a:r>
              <a:rPr lang="en-US" dirty="0" err="1"/>
              <a:t>পাশের</a:t>
            </a:r>
            <a:r>
              <a:rPr lang="en-US" dirty="0"/>
              <a:t> </a:t>
            </a:r>
            <a:r>
              <a:rPr lang="en-US" dirty="0" err="1"/>
              <a:t>কবরী</a:t>
            </a:r>
            <a:r>
              <a:rPr lang="en-US" dirty="0"/>
              <a:t>  </a:t>
            </a:r>
            <a:r>
              <a:rPr lang="en-US" dirty="0" err="1"/>
              <a:t>কলা</a:t>
            </a:r>
            <a:r>
              <a:rPr lang="en-US" dirty="0"/>
              <a:t>,</a:t>
            </a:r>
          </a:p>
          <a:p>
            <a:pPr algn="ctr"/>
            <a:r>
              <a:rPr lang="en-US" dirty="0" err="1"/>
              <a:t>গামছা</a:t>
            </a:r>
            <a:r>
              <a:rPr lang="en-US" dirty="0"/>
              <a:t> –</a:t>
            </a:r>
            <a:r>
              <a:rPr lang="en-US" dirty="0" err="1"/>
              <a:t>বাঁধা</a:t>
            </a:r>
            <a:r>
              <a:rPr lang="en-US" dirty="0"/>
              <a:t> </a:t>
            </a:r>
            <a:r>
              <a:rPr lang="en-US" dirty="0" err="1"/>
              <a:t>দই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3F55A-8BBE-4C09-993A-4A6B4E71F025}"/>
              </a:ext>
            </a:extLst>
          </p:cNvPr>
          <p:cNvSpPr txBox="1"/>
          <p:nvPr/>
        </p:nvSpPr>
        <p:spPr>
          <a:xfrm>
            <a:off x="8567225" y="3038621"/>
            <a:ext cx="38779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chemeClr val="bg2">
                    <a:lumMod val="25000"/>
                  </a:schemeClr>
                </a:solidFill>
              </a:rPr>
              <a:t>আম কাঠালের বনের ধারে</a:t>
            </a:r>
          </a:p>
          <a:p>
            <a:pPr algn="ctr"/>
            <a:r>
              <a:rPr lang="bn-IN" sz="2000" dirty="0">
                <a:solidFill>
                  <a:schemeClr val="bg2">
                    <a:lumMod val="25000"/>
                  </a:schemeClr>
                </a:solidFill>
              </a:rPr>
              <a:t>শুয়ো আঁচল পাতি,</a:t>
            </a:r>
          </a:p>
          <a:p>
            <a:pPr algn="ctr"/>
            <a:r>
              <a:rPr lang="bn-IN" sz="2000" dirty="0">
                <a:solidFill>
                  <a:schemeClr val="bg2">
                    <a:lumMod val="25000"/>
                  </a:schemeClr>
                </a:solidFill>
              </a:rPr>
              <a:t>গাছের শাখা দুলিয়ে  বাতাস</a:t>
            </a:r>
          </a:p>
          <a:p>
            <a:pPr algn="ctr"/>
            <a:r>
              <a:rPr lang="bn-IN" sz="2000" dirty="0">
                <a:solidFill>
                  <a:schemeClr val="bg2">
                    <a:lumMod val="25000"/>
                  </a:schemeClr>
                </a:solidFill>
              </a:rPr>
              <a:t>করব সারা রাতি।</a:t>
            </a:r>
          </a:p>
          <a:p>
            <a:pPr algn="ctr"/>
            <a:r>
              <a:rPr lang="bn-IN" sz="2000" dirty="0">
                <a:solidFill>
                  <a:schemeClr val="bg2">
                    <a:lumMod val="25000"/>
                  </a:schemeClr>
                </a:solidFill>
              </a:rPr>
              <a:t>চাঁদ মুখে তোর চাঁদের চুমো</a:t>
            </a:r>
          </a:p>
          <a:p>
            <a:pPr algn="ctr"/>
            <a:r>
              <a:rPr lang="bn-IN" sz="2000" dirty="0">
                <a:solidFill>
                  <a:schemeClr val="bg2">
                    <a:lumMod val="25000"/>
                  </a:schemeClr>
                </a:solidFill>
              </a:rPr>
              <a:t>মাখিয়ে দেবো সুখে</a:t>
            </a:r>
          </a:p>
          <a:p>
            <a:pPr algn="ctr"/>
            <a:r>
              <a:rPr lang="bn-IN" sz="2000" dirty="0">
                <a:solidFill>
                  <a:schemeClr val="bg2">
                    <a:lumMod val="25000"/>
                  </a:schemeClr>
                </a:solidFill>
              </a:rPr>
              <a:t>তারা ফুলের মালা গাঁথি,</a:t>
            </a:r>
          </a:p>
          <a:p>
            <a:pPr algn="ctr"/>
            <a:r>
              <a:rPr lang="bn-IN" sz="2000" dirty="0">
                <a:solidFill>
                  <a:schemeClr val="bg2">
                    <a:lumMod val="25000"/>
                  </a:schemeClr>
                </a:solidFill>
              </a:rPr>
              <a:t>জডিয়ে দেব বুকে।</a:t>
            </a:r>
          </a:p>
          <a:p>
            <a:pPr algn="ctr"/>
            <a:r>
              <a:rPr lang="bn-IN" sz="2000" dirty="0">
                <a:solidFill>
                  <a:schemeClr val="bg2">
                    <a:lumMod val="25000"/>
                  </a:schemeClr>
                </a:solidFill>
              </a:rPr>
              <a:t>গাই দোহনের শব্দ শুনি </a:t>
            </a:r>
          </a:p>
          <a:p>
            <a:pPr algn="ctr"/>
            <a:r>
              <a:rPr lang="bn-IN" sz="2000" dirty="0">
                <a:solidFill>
                  <a:schemeClr val="bg2">
                    <a:lumMod val="25000"/>
                  </a:schemeClr>
                </a:solidFill>
              </a:rPr>
              <a:t>জেগে সকাল বেলা,</a:t>
            </a:r>
          </a:p>
          <a:p>
            <a:pPr algn="ctr"/>
            <a:r>
              <a:rPr lang="bn-IN" sz="2000" dirty="0">
                <a:solidFill>
                  <a:schemeClr val="bg2">
                    <a:lumMod val="25000"/>
                  </a:schemeClr>
                </a:solidFill>
              </a:rPr>
              <a:t>সারাটা দিন তোমায় লয়ে</a:t>
            </a:r>
          </a:p>
          <a:p>
            <a:pPr algn="ctr"/>
            <a:r>
              <a:rPr lang="bn-IN" sz="2000" dirty="0">
                <a:solidFill>
                  <a:schemeClr val="bg2">
                    <a:lumMod val="25000"/>
                  </a:schemeClr>
                </a:solidFill>
              </a:rPr>
              <a:t>করব আমি খেলা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2D078-9744-4C11-928D-9E46996324AA}"/>
              </a:ext>
            </a:extLst>
          </p:cNvPr>
          <p:cNvSpPr txBox="1"/>
          <p:nvPr/>
        </p:nvSpPr>
        <p:spPr>
          <a:xfrm>
            <a:off x="896871" y="687894"/>
            <a:ext cx="251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/>
              <a:t>প্রদত্ত</a:t>
            </a:r>
            <a:r>
              <a:rPr lang="en-US" sz="2000" b="1" i="1" dirty="0"/>
              <a:t> </a:t>
            </a:r>
            <a:r>
              <a:rPr lang="en-US" sz="2000" b="1" i="1" dirty="0" err="1"/>
              <a:t>শব্দ</a:t>
            </a:r>
            <a:endParaRPr lang="en-US" sz="20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9EB4F-47F0-43FA-92F1-BFEC9A65F8BA}"/>
              </a:ext>
            </a:extLst>
          </p:cNvPr>
          <p:cNvSpPr txBox="1"/>
          <p:nvPr/>
        </p:nvSpPr>
        <p:spPr>
          <a:xfrm>
            <a:off x="4811151" y="375864"/>
            <a:ext cx="277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ছবি</a:t>
            </a:r>
            <a:endParaRPr lang="en-US" sz="24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6169B-50DC-4284-A516-9DA1F37AD10C}"/>
              </a:ext>
            </a:extLst>
          </p:cNvPr>
          <p:cNvSpPr txBox="1"/>
          <p:nvPr/>
        </p:nvSpPr>
        <p:spPr>
          <a:xfrm>
            <a:off x="6618848" y="360345"/>
            <a:ext cx="330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/>
              <a:t>নতুন</a:t>
            </a:r>
            <a:r>
              <a:rPr lang="en-US" sz="2800" b="1" i="1" dirty="0"/>
              <a:t> </a:t>
            </a:r>
            <a:r>
              <a:rPr lang="en-US" sz="2800" b="1" i="1" dirty="0" err="1"/>
              <a:t>শব্দ</a:t>
            </a:r>
            <a:endParaRPr lang="en-US" sz="28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845C74-7801-47E8-A81D-B2B4B0BC038C}"/>
              </a:ext>
            </a:extLst>
          </p:cNvPr>
          <p:cNvSpPr txBox="1"/>
          <p:nvPr/>
        </p:nvSpPr>
        <p:spPr>
          <a:xfrm>
            <a:off x="731520" y="1434905"/>
            <a:ext cx="142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ভোমর</a:t>
            </a:r>
            <a:endParaRPr lang="en-US" sz="2800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BDD93B-C3DB-40E2-9300-17E63991B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06" y="1088004"/>
            <a:ext cx="2546253" cy="12331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8F3684-FF61-4096-AACF-398CD1C19FE4}"/>
              </a:ext>
            </a:extLst>
          </p:cNvPr>
          <p:cNvSpPr txBox="1"/>
          <p:nvPr/>
        </p:nvSpPr>
        <p:spPr>
          <a:xfrm>
            <a:off x="7582486" y="1373350"/>
            <a:ext cx="2729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5">
                    <a:lumMod val="75000"/>
                  </a:schemeClr>
                </a:solidFill>
              </a:rPr>
              <a:t>মৌমছি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8F4710-2EE8-47B4-9EC1-E19CC309F9BD}"/>
              </a:ext>
            </a:extLst>
          </p:cNvPr>
          <p:cNvSpPr txBox="1"/>
          <p:nvPr/>
        </p:nvSpPr>
        <p:spPr>
          <a:xfrm>
            <a:off x="979603" y="2864989"/>
            <a:ext cx="2025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শালি</a:t>
            </a:r>
            <a:r>
              <a:rPr lang="en-US" sz="2400" b="1" i="1" dirty="0"/>
              <a:t> </a:t>
            </a:r>
            <a:r>
              <a:rPr lang="en-US" sz="2400" b="1" i="1" dirty="0" err="1"/>
              <a:t>ধান</a:t>
            </a:r>
            <a:endParaRPr lang="en-US" sz="24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8D30A-3D0C-4B30-8C49-41D46C425D5D}"/>
              </a:ext>
            </a:extLst>
          </p:cNvPr>
          <p:cNvSpPr txBox="1"/>
          <p:nvPr/>
        </p:nvSpPr>
        <p:spPr>
          <a:xfrm>
            <a:off x="7695028" y="2721114"/>
            <a:ext cx="2729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tx2"/>
                </a:solidFill>
              </a:rPr>
              <a:t>এক প্রকার আমন ধান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525AC-215A-4947-A481-B0FB3135D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06" y="2505075"/>
            <a:ext cx="2703568" cy="1233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BB0D09-CD12-4A01-9CF0-8D4F227BB69F}"/>
              </a:ext>
            </a:extLst>
          </p:cNvPr>
          <p:cNvSpPr txBox="1"/>
          <p:nvPr/>
        </p:nvSpPr>
        <p:spPr>
          <a:xfrm>
            <a:off x="1171191" y="4471740"/>
            <a:ext cx="1733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বিন্নি</a:t>
            </a:r>
            <a:r>
              <a:rPr lang="en-US" sz="2800" b="1" dirty="0"/>
              <a:t> </a:t>
            </a:r>
            <a:r>
              <a:rPr lang="en-US" sz="2800" b="1" dirty="0" err="1"/>
              <a:t>ধান</a:t>
            </a:r>
            <a:endParaRPr lang="en-US" sz="2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1656A9-08E6-42B6-89E5-5A4AD128F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06" y="3922146"/>
            <a:ext cx="2914582" cy="12331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658D06-DE8F-42EF-BF7A-9714BD77CE18}"/>
              </a:ext>
            </a:extLst>
          </p:cNvPr>
          <p:cNvSpPr txBox="1"/>
          <p:nvPr/>
        </p:nvSpPr>
        <p:spPr>
          <a:xfrm>
            <a:off x="7695028" y="4225519"/>
            <a:ext cx="360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i="1" dirty="0"/>
              <a:t>বাংলাদেশের আদি জাতের ধান গুলোর একটি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8042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  <p:bldP spid="12" grpId="0"/>
      <p:bldP spid="13" grpId="0"/>
      <p:bldP spid="5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307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ক্লাশে সবাইকে স্বাগতম</dc:title>
  <dc:creator>User</dc:creator>
  <cp:lastModifiedBy>User</cp:lastModifiedBy>
  <cp:revision>32</cp:revision>
  <dcterms:created xsi:type="dcterms:W3CDTF">2021-06-12T06:35:44Z</dcterms:created>
  <dcterms:modified xsi:type="dcterms:W3CDTF">2021-06-20T14:21:10Z</dcterms:modified>
</cp:coreProperties>
</file>