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9" r:id="rId2"/>
    <p:sldId id="270" r:id="rId3"/>
    <p:sldId id="259" r:id="rId4"/>
    <p:sldId id="262" r:id="rId5"/>
    <p:sldId id="265" r:id="rId6"/>
    <p:sldId id="266" r:id="rId7"/>
    <p:sldId id="271" r:id="rId8"/>
    <p:sldId id="272" r:id="rId9"/>
    <p:sldId id="273" r:id="rId10"/>
    <p:sldId id="277" r:id="rId11"/>
    <p:sldId id="278" r:id="rId12"/>
    <p:sldId id="279" r:id="rId13"/>
    <p:sldId id="281" r:id="rId14"/>
    <p:sldId id="282" r:id="rId15"/>
    <p:sldId id="285" r:id="rId16"/>
    <p:sldId id="28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857" autoAdjust="0"/>
  </p:normalViewPr>
  <p:slideViewPr>
    <p:cSldViewPr snapToGrid="0">
      <p:cViewPr>
        <p:scale>
          <a:sx n="75" d="100"/>
          <a:sy n="75" d="100"/>
        </p:scale>
        <p:origin x="-294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2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3E61D-606C-42DF-A397-4F78532371EF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26FA3-AED3-4A9A-84C8-8ACFA11F64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6FA3-AED3-4A9A-84C8-8ACFA11F64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6FA3-AED3-4A9A-84C8-8ACFA11F64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6FA3-AED3-4A9A-84C8-8ACFA11F64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2959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6FA3-AED3-4A9A-84C8-8ACFA11F64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461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5CF4-0E5F-48E2-AFB1-EF14E9504B50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CD7A-D78C-4A1A-8C10-9318C082F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lab-15\Downloads\&#2488;&#2508;&#2480;&#2460;&#2455;&#2510;,%20&#2455;&#2509;&#2480;&#2489;%20&#2451;%20&#2441;&#2474;&#2455;&#2509;&#2480;&#2489;%5b1%5d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স্বাগতম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7" name="Picture 6" descr="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918" y="2265829"/>
            <a:ext cx="6589058" cy="35970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953" y="0"/>
            <a:ext cx="3213847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মঙ্গল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গ্রহ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index৫৫৫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6554" y="926118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1129554" y="3281082"/>
            <a:ext cx="96415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b="1" dirty="0" smtClean="0">
                <a:solidFill>
                  <a:srgbClr val="FF0000"/>
                </a:solidFill>
              </a:rPr>
              <a:t>মঙ্গল</a:t>
            </a:r>
            <a:r>
              <a:rPr lang="as-IN" sz="3600" dirty="0" smtClean="0">
                <a:solidFill>
                  <a:srgbClr val="FF0000"/>
                </a:solidFill>
              </a:rPr>
              <a:t> একটি শিলাময় </a:t>
            </a:r>
            <a:r>
              <a:rPr lang="as-IN" sz="3600" b="1" dirty="0" smtClean="0">
                <a:solidFill>
                  <a:srgbClr val="FF0000"/>
                </a:solidFill>
              </a:rPr>
              <a:t>গ্রহ</a:t>
            </a:r>
            <a:r>
              <a:rPr lang="as-IN" sz="3600" dirty="0" smtClean="0">
                <a:solidFill>
                  <a:srgbClr val="FF0000"/>
                </a:solidFill>
              </a:rPr>
              <a:t>। এই </a:t>
            </a:r>
            <a:r>
              <a:rPr lang="as-IN" sz="3600" b="1" dirty="0" smtClean="0">
                <a:solidFill>
                  <a:srgbClr val="FF0000"/>
                </a:solidFill>
              </a:rPr>
              <a:t>গ্রহের</a:t>
            </a:r>
            <a:r>
              <a:rPr lang="as-IN" sz="3600" dirty="0" smtClean="0">
                <a:solidFill>
                  <a:srgbClr val="FF0000"/>
                </a:solidFill>
              </a:rPr>
              <a:t> বায়ুমণ্ডল ঘনত্বহীন এবং পৃষ্ঠভাগের বৈশিষ্ট্যগুলির মধ্যে চাঁদের মতো অভিঘাত খাদ যেমন দেখা যায়, তেমনই পৃথিবীর মতো উপত্যকা, মরুভূমি ও মেরুস্থ হিমছত্রও চোখে পড়ে।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953" y="0"/>
            <a:ext cx="3213847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বৃহস্পতি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গ্রহ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9554" y="3281081"/>
            <a:ext cx="96415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 smtClean="0">
                <a:solidFill>
                  <a:srgbClr val="C00000"/>
                </a:solidFill>
              </a:rPr>
              <a:t>বৃহস্পতি গ্রহ</a:t>
            </a:r>
            <a:r>
              <a:rPr lang="as-IN" sz="2800" dirty="0" smtClean="0">
                <a:solidFill>
                  <a:srgbClr val="C00000"/>
                </a:solidFill>
              </a:rPr>
              <a:t> (ইংরেজি: </a:t>
            </a:r>
            <a:r>
              <a:rPr lang="en-US" sz="2800" dirty="0" smtClean="0">
                <a:solidFill>
                  <a:srgbClr val="C00000"/>
                </a:solidFill>
              </a:rPr>
              <a:t>Jupiter </a:t>
            </a:r>
            <a:r>
              <a:rPr lang="as-IN" sz="2800" dirty="0" smtClean="0">
                <a:solidFill>
                  <a:srgbClr val="C00000"/>
                </a:solidFill>
              </a:rPr>
              <a:t>জ</a:t>
            </a:r>
            <a:r>
              <a:rPr lang="en-US" sz="2800" dirty="0" smtClean="0">
                <a:solidFill>
                  <a:srgbClr val="C00000"/>
                </a:solidFill>
              </a:rPr>
              <a:t>ু</a:t>
            </a:r>
            <a:r>
              <a:rPr lang="as-IN" sz="2800" dirty="0" smtClean="0">
                <a:solidFill>
                  <a:srgbClr val="C00000"/>
                </a:solidFill>
              </a:rPr>
              <a:t>পিটার্</a:t>
            </a:r>
            <a:r>
              <a:rPr lang="en-US" sz="2800" dirty="0" smtClean="0">
                <a:solidFill>
                  <a:srgbClr val="C00000"/>
                </a:solidFill>
              </a:rPr>
              <a:t>। </a:t>
            </a:r>
            <a:r>
              <a:rPr lang="as-IN" sz="2800" dirty="0" smtClean="0">
                <a:solidFill>
                  <a:srgbClr val="C00000"/>
                </a:solidFill>
              </a:rPr>
              <a:t>সূর্য থেকে দূরত্বের দিক দিয়ে পঞ্চম এবং আকার আয়তনের দিক দিয়ে সৌরজগতের বৃহত্তম </a:t>
            </a:r>
            <a:r>
              <a:rPr lang="as-IN" sz="2800" b="1" dirty="0" smtClean="0">
                <a:solidFill>
                  <a:srgbClr val="C00000"/>
                </a:solidFill>
              </a:rPr>
              <a:t>গ্রহ</a:t>
            </a:r>
            <a:r>
              <a:rPr lang="as-IN" sz="2800" dirty="0" smtClean="0">
                <a:solidFill>
                  <a:srgbClr val="C00000"/>
                </a:solidFill>
              </a:rPr>
              <a:t>। </a:t>
            </a:r>
            <a:r>
              <a:rPr lang="as-IN" sz="2800" b="1" dirty="0" smtClean="0">
                <a:solidFill>
                  <a:srgbClr val="C00000"/>
                </a:solidFill>
              </a:rPr>
              <a:t>বৃহস্পতি</a:t>
            </a:r>
            <a:r>
              <a:rPr lang="as-IN" sz="2800" dirty="0" smtClean="0">
                <a:solidFill>
                  <a:srgbClr val="C00000"/>
                </a:solidFill>
              </a:rPr>
              <a:t> ব্যতিত সৌর জগতের বাকি সবগুলো </a:t>
            </a:r>
            <a:r>
              <a:rPr lang="as-IN" sz="2800" b="1" dirty="0" smtClean="0">
                <a:solidFill>
                  <a:srgbClr val="C00000"/>
                </a:solidFill>
              </a:rPr>
              <a:t>গ্রহের</a:t>
            </a:r>
            <a:r>
              <a:rPr lang="as-IN" sz="2800" dirty="0" smtClean="0">
                <a:solidFill>
                  <a:srgbClr val="C00000"/>
                </a:solidFill>
              </a:rPr>
              <a:t> ভরকে একত্র করলে বৃহস্পতির ভর তা থেকে আড়াই গুণ বেশি হবে।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6" name="Picture 5" descr="index৬৬৬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965" y="1089212"/>
            <a:ext cx="3617259" cy="19901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2824" y="201708"/>
            <a:ext cx="5378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Picture 3" descr="index পৃথিব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861" y="1308566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5459" y="415514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2318" y="4397188"/>
            <a:ext cx="8054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১. </a:t>
            </a:r>
            <a:r>
              <a:rPr lang="en-US" sz="3600" dirty="0" err="1" smtClean="0">
                <a:solidFill>
                  <a:srgbClr val="00B050"/>
                </a:solidFill>
              </a:rPr>
              <a:t>পৃথিবীর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ব্যাস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কত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কিলোমিটার</a:t>
            </a:r>
            <a:r>
              <a:rPr lang="en-US" sz="3600" dirty="0" smtClean="0">
                <a:solidFill>
                  <a:srgbClr val="00B050"/>
                </a:solidFill>
              </a:rPr>
              <a:t> ?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741" y="176866"/>
            <a:ext cx="3881718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জোড়ায়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index পৃথিব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65729" y="1438835"/>
            <a:ext cx="3267636" cy="2702859"/>
          </a:xfrm>
        </p:spPr>
      </p:pic>
      <p:pic>
        <p:nvPicPr>
          <p:cNvPr id="6" name="Content Placeholder 5" descr="index শুক্র ৩৩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73906" y="1411941"/>
            <a:ext cx="3765176" cy="2985247"/>
          </a:xfrm>
        </p:spPr>
      </p:pic>
      <p:sp>
        <p:nvSpPr>
          <p:cNvPr id="7" name="TextBox 6"/>
          <p:cNvSpPr txBox="1"/>
          <p:nvPr/>
        </p:nvSpPr>
        <p:spPr>
          <a:xfrm>
            <a:off x="1990165" y="420892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r>
              <a:rPr lang="en-US" dirty="0" err="1" smtClean="0"/>
              <a:t>গ্রহ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09329" y="449131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শুক্র</a:t>
            </a:r>
            <a:r>
              <a:rPr lang="en-US" dirty="0" smtClean="0"/>
              <a:t> </a:t>
            </a:r>
            <a:r>
              <a:rPr lang="en-US" dirty="0" err="1" smtClean="0"/>
              <a:t>গ্রহ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0306" y="5271247"/>
            <a:ext cx="8276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১.চিত্রে </a:t>
            </a:r>
            <a:r>
              <a:rPr lang="en-US" sz="3600" dirty="0" err="1" smtClean="0">
                <a:solidFill>
                  <a:srgbClr val="FF0000"/>
                </a:solidFill>
              </a:rPr>
              <a:t>গ্রহ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দুটিকে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বোন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গ্রহ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বলা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কেন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563" y="448573"/>
            <a:ext cx="2526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দলীয়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কাজ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Picture 2" descr="index৫৫৫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648" y="1216958"/>
            <a:ext cx="5284693" cy="23330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2051" y="5244352"/>
            <a:ext cx="11413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২. </a:t>
            </a:r>
            <a:r>
              <a:rPr lang="en-US" sz="3200" dirty="0" err="1" smtClean="0">
                <a:solidFill>
                  <a:srgbClr val="7030A0"/>
                </a:solidFill>
              </a:rPr>
              <a:t>বুধ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গ্রহের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প্রাণের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অস্থিত্ব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থাকা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সম্ভব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নয়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কেন</a:t>
            </a:r>
            <a:r>
              <a:rPr lang="en-US" sz="3200" dirty="0" smtClean="0">
                <a:solidFill>
                  <a:srgbClr val="7030A0"/>
                </a:solidFill>
              </a:rPr>
              <a:t> ? </a:t>
            </a:r>
            <a:r>
              <a:rPr lang="en-US" sz="3200" dirty="0" err="1" smtClean="0">
                <a:solidFill>
                  <a:srgbClr val="7030A0"/>
                </a:solidFill>
              </a:rPr>
              <a:t>ব্যাখা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</a:rPr>
              <a:t>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9553" y="4249272"/>
            <a:ext cx="919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 ১. </a:t>
            </a:r>
            <a:r>
              <a:rPr lang="en-US" sz="3200" dirty="0" err="1" smtClean="0">
                <a:solidFill>
                  <a:srgbClr val="7030A0"/>
                </a:solidFill>
              </a:rPr>
              <a:t>সৌর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জগতের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সংজ্ঞা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লিখ</a:t>
            </a:r>
            <a:r>
              <a:rPr lang="en-US" sz="3200" dirty="0" smtClean="0">
                <a:solidFill>
                  <a:srgbClr val="7030A0"/>
                </a:solidFill>
              </a:rPr>
              <a:t>।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0836" y="685801"/>
            <a:ext cx="3046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err="1" smtClean="0">
                <a:solidFill>
                  <a:srgbClr val="00B050"/>
                </a:solidFill>
              </a:rPr>
              <a:t>মূল্যায়ন</a:t>
            </a:r>
            <a:endParaRPr lang="en-US" sz="6000" b="1" i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1659" y="2433918"/>
            <a:ext cx="488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১.মঙ্গল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উপগ্রহ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কয়টি</a:t>
            </a:r>
            <a:r>
              <a:rPr lang="en-US" sz="2800" dirty="0" smtClean="0">
                <a:solidFill>
                  <a:srgbClr val="FF0000"/>
                </a:solidFill>
              </a:rPr>
              <a:t>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6847" y="3012142"/>
            <a:ext cx="6656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২.শুক্র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গ্রহকে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অন্য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নামে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ডাকা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হয়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8213" y="3590364"/>
            <a:ext cx="6212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৩.বৃহস্পতি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উপগ্রহ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কয়টি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9025" y="207034"/>
            <a:ext cx="7608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কাজ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309" y="2518913"/>
            <a:ext cx="11369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</a:rPr>
              <a:t>সৌর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জগতের</a:t>
            </a:r>
            <a:r>
              <a:rPr lang="en-US" sz="4400" dirty="0" smtClean="0">
                <a:solidFill>
                  <a:srgbClr val="0070C0"/>
                </a:solidFill>
              </a:rPr>
              <a:t>  </a:t>
            </a:r>
            <a:r>
              <a:rPr lang="en-US" sz="4400" dirty="0" err="1" smtClean="0">
                <a:solidFill>
                  <a:srgbClr val="0070C0"/>
                </a:solidFill>
              </a:rPr>
              <a:t>ছবি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অংকন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করে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তার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গ্রহগুলো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চিহ্নিত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কর</a:t>
            </a:r>
            <a:r>
              <a:rPr lang="en-US" sz="4400" dirty="0" smtClean="0">
                <a:solidFill>
                  <a:srgbClr val="0070C0"/>
                </a:solidFill>
              </a:rPr>
              <a:t>।  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8620"/>
            <a:ext cx="9880600" cy="2554980"/>
          </a:xfrm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" y="0"/>
            <a:ext cx="11633200" cy="4648200"/>
          </a:xfrm>
        </p:spPr>
        <p:txBody>
          <a:bodyPr>
            <a:normAutofit/>
          </a:bodyPr>
          <a:lstStyle/>
          <a:p>
            <a:r>
              <a:rPr lang="bn-BD" sz="11500" dirty="0"/>
              <a:t> </a:t>
            </a:r>
            <a:r>
              <a:rPr lang="bn-BD" sz="11500" dirty="0" smtClean="0"/>
              <a:t>    </a:t>
            </a:r>
            <a:r>
              <a:rPr lang="bn-BD" sz="13800" dirty="0" smtClean="0">
                <a:solidFill>
                  <a:srgbClr val="FF0000"/>
                </a:solidFill>
              </a:rPr>
              <a:t>ধন্যবাদ</a:t>
            </a:r>
            <a:endParaRPr lang="en-US" sz="13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27" y="2407024"/>
            <a:ext cx="9144000" cy="3913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8954805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151" y="0"/>
            <a:ext cx="5318450" cy="12774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পরিচিতি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3612"/>
            <a:ext cx="5818094" cy="27028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১. </a:t>
            </a:r>
            <a:r>
              <a:rPr lang="en-US" sz="2800" dirty="0" err="1" smtClean="0">
                <a:solidFill>
                  <a:srgbClr val="00B0F0"/>
                </a:solidFill>
              </a:rPr>
              <a:t>হাবলু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হাসান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/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২. </a:t>
            </a:r>
            <a:r>
              <a:rPr lang="en-US" sz="2800" dirty="0" err="1" smtClean="0">
                <a:solidFill>
                  <a:srgbClr val="00B0F0"/>
                </a:solidFill>
              </a:rPr>
              <a:t>পারভীন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আক্তার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/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৩. </a:t>
            </a:r>
            <a:r>
              <a:rPr lang="en-US" sz="2800" dirty="0" err="1" smtClean="0">
                <a:solidFill>
                  <a:srgbClr val="00B0F0"/>
                </a:solidFill>
              </a:rPr>
              <a:t>রফিকুল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ইসলাম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/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৪. </a:t>
            </a:r>
            <a:r>
              <a:rPr lang="en-US" sz="2800" dirty="0" err="1" smtClean="0">
                <a:solidFill>
                  <a:srgbClr val="00B0F0"/>
                </a:solidFill>
              </a:rPr>
              <a:t>খন্দকার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মোহাম্মদ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হুমায়ুন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কবির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0318" y="895739"/>
            <a:ext cx="3845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দলের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নাম</a:t>
            </a:r>
            <a:r>
              <a:rPr lang="en-US" sz="3600" dirty="0" smtClean="0">
                <a:solidFill>
                  <a:srgbClr val="00B050"/>
                </a:solidFill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</a:rPr>
              <a:t>মগড়া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5846" y="2770095"/>
            <a:ext cx="3563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শ্রেণী</a:t>
            </a:r>
            <a:r>
              <a:rPr lang="en-US" sz="2400" dirty="0" smtClean="0">
                <a:solidFill>
                  <a:srgbClr val="FF0000"/>
                </a:solidFill>
              </a:rPr>
              <a:t>:  ৯ম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বিষয়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ভূগোল</a:t>
            </a:r>
            <a:r>
              <a:rPr lang="en-US" sz="2400" dirty="0" smtClean="0">
                <a:solidFill>
                  <a:srgbClr val="FF0000"/>
                </a:solidFill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</a:rPr>
              <a:t>পরিবেশ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অধ্যায়</a:t>
            </a:r>
            <a:r>
              <a:rPr lang="en-US" sz="2400" dirty="0" smtClean="0">
                <a:solidFill>
                  <a:srgbClr val="FF0000"/>
                </a:solidFill>
              </a:rPr>
              <a:t>: ২য়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তারিখ</a:t>
            </a:r>
            <a:r>
              <a:rPr lang="en-US" sz="2400" dirty="0" smtClean="0">
                <a:solidFill>
                  <a:srgbClr val="FF0000"/>
                </a:solidFill>
              </a:rPr>
              <a:t>: ১৬/০৬/২০২১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৩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41" y="858416"/>
            <a:ext cx="8994710" cy="5393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20671" y="215153"/>
            <a:ext cx="5123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এসো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নিচের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ছবিটি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করি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7977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সৌরজগৎ, গ্রহ ও উপগ্রহ[1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0" y="2286000"/>
            <a:ext cx="3048000" cy="2286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39727" y="796066"/>
            <a:ext cx="3829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নিচের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ভিডিও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দেখ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50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600" y="558800"/>
            <a:ext cx="9144000" cy="1996141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শিরোনাম</a:t>
            </a:r>
            <a:r>
              <a:rPr lang="en-US" sz="3600" dirty="0" smtClean="0">
                <a:solidFill>
                  <a:srgbClr val="00B0F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আজকের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পাঠের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বিষয়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dirty="0" err="1" smtClean="0">
                <a:solidFill>
                  <a:srgbClr val="FF0000"/>
                </a:solidFill>
              </a:rPr>
              <a:t>সৌরজগত</a:t>
            </a:r>
            <a:endParaRPr lang="bn-BD" sz="3600" dirty="0">
              <a:solidFill>
                <a:srgbClr val="00B0F0"/>
              </a:solidFill>
            </a:endParaRPr>
          </a:p>
        </p:txBody>
      </p:sp>
      <p:pic>
        <p:nvPicPr>
          <p:cNvPr id="4" name="Picture 3" descr="images৪৪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719" y="2756646"/>
            <a:ext cx="6414246" cy="34155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38198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8800" y="193638"/>
            <a:ext cx="10292976" cy="6166821"/>
          </a:xfrm>
        </p:spPr>
        <p:txBody>
          <a:bodyPr>
            <a:normAutofit/>
          </a:bodyPr>
          <a:lstStyle/>
          <a:p>
            <a:pPr marL="1143000" indent="-1143000"/>
            <a:r>
              <a:rPr lang="en-US" sz="8800" dirty="0" smtClean="0">
                <a:solidFill>
                  <a:srgbClr val="FF0000"/>
                </a:solidFill>
              </a:rPr>
              <a:t>   </a:t>
            </a:r>
            <a:r>
              <a:rPr lang="en-US" sz="8800" dirty="0" err="1" smtClean="0">
                <a:solidFill>
                  <a:srgbClr val="FF0000"/>
                </a:solidFill>
              </a:rPr>
              <a:t>শিখনফল</a:t>
            </a:r>
            <a:r>
              <a:rPr lang="en-US" sz="8800" dirty="0" smtClean="0">
                <a:solidFill>
                  <a:srgbClr val="FF0000"/>
                </a:solidFill>
              </a:rPr>
              <a:t>: </a:t>
            </a:r>
            <a:r>
              <a:rPr lang="en-US" sz="5400" dirty="0" smtClean="0">
                <a:solidFill>
                  <a:srgbClr val="00B0F0"/>
                </a:solidFill>
              </a:rPr>
              <a:t/>
            </a:r>
            <a:br>
              <a:rPr lang="en-US" sz="5400" dirty="0" smtClean="0">
                <a:solidFill>
                  <a:srgbClr val="00B0F0"/>
                </a:solidFill>
              </a:rPr>
            </a:br>
            <a:r>
              <a:rPr lang="en-US" sz="4800" dirty="0" err="1" smtClean="0">
                <a:solidFill>
                  <a:srgbClr val="00B0F0"/>
                </a:solidFill>
              </a:rPr>
              <a:t>এই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পাঠ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শেষে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শিক্ষার্থীরা</a:t>
            </a:r>
            <a:r>
              <a:rPr lang="en-US" sz="4800" dirty="0" smtClean="0">
                <a:solidFill>
                  <a:srgbClr val="00B0F0"/>
                </a:solidFill>
              </a:rPr>
              <a:t> -</a:t>
            </a:r>
            <a:br>
              <a:rPr lang="en-US" sz="4800" dirty="0" smtClean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১. </a:t>
            </a:r>
            <a:r>
              <a:rPr lang="en-US" sz="2400" dirty="0" err="1" smtClean="0">
                <a:solidFill>
                  <a:srgbClr val="00B0F0"/>
                </a:solidFill>
              </a:rPr>
              <a:t>সৌরজগতের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সংজ্ঞা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দিতে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পারবে</a:t>
            </a:r>
            <a:r>
              <a:rPr lang="en-US" sz="2400" dirty="0" smtClean="0">
                <a:solidFill>
                  <a:srgbClr val="00B0F0"/>
                </a:solidFill>
              </a:rPr>
              <a:t/>
            </a:r>
            <a:br>
              <a:rPr lang="en-US" sz="2400" dirty="0" smtClean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                    ২. </a:t>
            </a:r>
            <a:r>
              <a:rPr lang="en-US" sz="2400" dirty="0" err="1" smtClean="0">
                <a:solidFill>
                  <a:srgbClr val="00B0F0"/>
                </a:solidFill>
              </a:rPr>
              <a:t>সৌরজগতের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গ্রহ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গুলোর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নাম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বলতে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পারবে</a:t>
            </a:r>
            <a:r>
              <a:rPr lang="en-US" sz="2400" dirty="0" smtClean="0">
                <a:solidFill>
                  <a:srgbClr val="00B0F0"/>
                </a:solidFill>
              </a:rPr>
              <a:t>।</a:t>
            </a:r>
            <a:br>
              <a:rPr lang="en-US" sz="2400" dirty="0" smtClean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                           ৩ . </a:t>
            </a:r>
            <a:r>
              <a:rPr lang="en-US" sz="2400" dirty="0" err="1" smtClean="0">
                <a:solidFill>
                  <a:srgbClr val="00B0F0"/>
                </a:solidFill>
              </a:rPr>
              <a:t>বুধ,শুক্র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পৃথিবী</a:t>
            </a:r>
            <a:r>
              <a:rPr lang="en-US" sz="2400" dirty="0" smtClean="0">
                <a:solidFill>
                  <a:srgbClr val="00B0F0"/>
                </a:solidFill>
              </a:rPr>
              <a:t> ,</a:t>
            </a:r>
            <a:r>
              <a:rPr lang="en-US" sz="2400" dirty="0" err="1" smtClean="0">
                <a:solidFill>
                  <a:srgbClr val="00B0F0"/>
                </a:solidFill>
              </a:rPr>
              <a:t>মঙ্গল</a:t>
            </a:r>
            <a:r>
              <a:rPr lang="en-US" sz="2400" dirty="0" smtClean="0">
                <a:solidFill>
                  <a:srgbClr val="00B0F0"/>
                </a:solidFill>
              </a:rPr>
              <a:t> ও </a:t>
            </a:r>
            <a:r>
              <a:rPr lang="en-US" sz="2400" dirty="0" err="1" smtClean="0">
                <a:solidFill>
                  <a:srgbClr val="00B0F0"/>
                </a:solidFill>
              </a:rPr>
              <a:t>বৃহস্পতি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গ্রহের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বর্ণনা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করতে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পারবে</a:t>
            </a:r>
            <a:r>
              <a:rPr lang="en-US" sz="2400" dirty="0" smtClean="0">
                <a:solidFill>
                  <a:srgbClr val="00B0F0"/>
                </a:solidFill>
              </a:rPr>
              <a:t>।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01477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৫৫৫৫৫৫৫৫৫৫৫৫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4037" y="921237"/>
            <a:ext cx="5486400" cy="3303230"/>
          </a:xfrm>
        </p:spPr>
      </p:pic>
      <p:sp>
        <p:nvSpPr>
          <p:cNvPr id="5" name="TextBox 4"/>
          <p:cNvSpPr txBox="1"/>
          <p:nvPr/>
        </p:nvSpPr>
        <p:spPr>
          <a:xfrm>
            <a:off x="569342" y="4409615"/>
            <a:ext cx="107312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বুধ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সৌরজগতের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ক্ষুদ্রতম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</a:t>
            </a:r>
            <a:r>
              <a:rPr lang="en-US" sz="2800" dirty="0" smtClean="0">
                <a:solidFill>
                  <a:srgbClr val="FF0000"/>
                </a:solidFill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</a:rPr>
              <a:t>এটি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র্সূযের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নিকটতম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</a:t>
            </a:r>
            <a:r>
              <a:rPr lang="en-US" sz="2800" dirty="0" smtClean="0">
                <a:solidFill>
                  <a:srgbClr val="FF0000"/>
                </a:solidFill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ব্যাস</a:t>
            </a:r>
            <a:r>
              <a:rPr lang="en-US" sz="2800" dirty="0" smtClean="0">
                <a:solidFill>
                  <a:srgbClr val="FF0000"/>
                </a:solidFill>
              </a:rPr>
              <a:t> ৪,৮৭৯ </a:t>
            </a:r>
            <a:r>
              <a:rPr lang="en-US" sz="2800" dirty="0" err="1" smtClean="0">
                <a:solidFill>
                  <a:srgbClr val="FF0000"/>
                </a:solidFill>
              </a:rPr>
              <a:t>কিলোমিটার</a:t>
            </a:r>
            <a:r>
              <a:rPr lang="en-US" sz="2800" dirty="0" smtClean="0">
                <a:solidFill>
                  <a:srgbClr val="FF0000"/>
                </a:solidFill>
              </a:rPr>
              <a:t> । </a:t>
            </a:r>
            <a:r>
              <a:rPr lang="en-US" sz="2800" dirty="0" err="1" smtClean="0">
                <a:solidFill>
                  <a:srgbClr val="FF0000"/>
                </a:solidFill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ভর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হচ্ছে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পৃথিবীর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ভরের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চেয়ে</a:t>
            </a:r>
            <a:r>
              <a:rPr lang="en-US" sz="2800" dirty="0" smtClean="0">
                <a:solidFill>
                  <a:srgbClr val="FF0000"/>
                </a:solidFill>
              </a:rPr>
              <a:t> ০.০৬ </a:t>
            </a:r>
            <a:r>
              <a:rPr lang="en-US" sz="2800" dirty="0" err="1" smtClean="0">
                <a:solidFill>
                  <a:srgbClr val="FF0000"/>
                </a:solidFill>
              </a:rPr>
              <a:t>গুণ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বেশি</a:t>
            </a:r>
            <a:r>
              <a:rPr lang="en-US" sz="2800" dirty="0" smtClean="0">
                <a:solidFill>
                  <a:srgbClr val="FF0000"/>
                </a:solidFill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</a:rPr>
              <a:t>এটি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র্সূযকে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একবার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প্রদক্ষিণ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করতে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সময়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লাগে</a:t>
            </a:r>
            <a:r>
              <a:rPr lang="en-US" sz="2800" dirty="0" smtClean="0">
                <a:solidFill>
                  <a:srgbClr val="FF0000"/>
                </a:solidFill>
              </a:rPr>
              <a:t> ৮৮ </a:t>
            </a:r>
            <a:r>
              <a:rPr lang="en-US" sz="2800" dirty="0" err="1" smtClean="0">
                <a:solidFill>
                  <a:srgbClr val="FF0000"/>
                </a:solidFill>
              </a:rPr>
              <a:t>দিন।এই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কোন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উপগ্রহ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নেই</a:t>
            </a:r>
            <a:r>
              <a:rPr lang="en-US" sz="2800" dirty="0" smtClean="0">
                <a:solidFill>
                  <a:srgbClr val="FF0000"/>
                </a:solidFill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</a:rPr>
              <a:t>এই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তাপমাত্রা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খুবই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বেশি।বুধ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গ্রহে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কোন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স্খিতিশীল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বায়ূমন্ডল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নেই</a:t>
            </a:r>
            <a:r>
              <a:rPr lang="en-US" sz="2800" dirty="0" smtClean="0">
                <a:solidFill>
                  <a:srgbClr val="FF0000"/>
                </a:solidFill>
              </a:rPr>
              <a:t>।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5739" y="172523"/>
            <a:ext cx="1636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বুধ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গ্রহ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358" y="-225911"/>
            <a:ext cx="3872754" cy="1603524"/>
          </a:xfrm>
        </p:spPr>
        <p:txBody>
          <a:bodyPr/>
          <a:lstStyle/>
          <a:p>
            <a:r>
              <a:rPr lang="en-US" dirty="0" err="1" smtClean="0"/>
              <a:t>শুক্র</a:t>
            </a:r>
            <a:r>
              <a:rPr lang="en-US" dirty="0" smtClean="0"/>
              <a:t> </a:t>
            </a:r>
            <a:r>
              <a:rPr lang="en-US" dirty="0" err="1" smtClean="0"/>
              <a:t>গ্রহ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ndex শুক্র ৩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7820" y="922813"/>
            <a:ext cx="3761116" cy="2838304"/>
          </a:xfrm>
        </p:spPr>
      </p:pic>
      <p:sp>
        <p:nvSpPr>
          <p:cNvPr id="6" name="TextBox 5"/>
          <p:cNvSpPr txBox="1"/>
          <p:nvPr/>
        </p:nvSpPr>
        <p:spPr>
          <a:xfrm>
            <a:off x="748773" y="4089401"/>
            <a:ext cx="100153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000" dirty="0" smtClean="0">
                <a:solidFill>
                  <a:srgbClr val="FF0000"/>
                </a:solidFill>
              </a:rPr>
              <a:t>শুক্র গ্রহ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এর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as-IN" sz="2000" dirty="0" smtClean="0">
                <a:solidFill>
                  <a:srgbClr val="FF0000"/>
                </a:solidFill>
              </a:rPr>
              <a:t>ইংরে</a:t>
            </a:r>
            <a:r>
              <a:rPr lang="en-US" sz="2000" dirty="0" err="1" smtClean="0">
                <a:solidFill>
                  <a:srgbClr val="FF0000"/>
                </a:solidFill>
              </a:rPr>
              <a:t>জি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প্রতিশব্দ</a:t>
            </a:r>
            <a:r>
              <a:rPr lang="en-US" sz="2000" dirty="0" smtClean="0">
                <a:solidFill>
                  <a:srgbClr val="FF0000"/>
                </a:solidFill>
              </a:rPr>
              <a:t> Venus .</a:t>
            </a:r>
            <a:r>
              <a:rPr lang="as-IN" sz="2000" dirty="0" smtClean="0">
                <a:solidFill>
                  <a:srgbClr val="FF0000"/>
                </a:solidFill>
              </a:rPr>
              <a:t> সূর্য থেকে দূরত্বের দিক দিয়ে সৌরজগতের দ্বিতীয় গ্রহ। এই  গ্রহটিকে অনেক সময় পৃথিবীর "বোন গ্রহ" বলে আখ্যায়িত করা হয়, কারণ পৃথিবী এবং শুক্রের মধ্যে গাঠনিক উপাদান এবং আচার-আচরণে বড় রকমের মিল রয়েছে।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গ্রহটি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পৃথিবীর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নিকটতম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বলে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আমরা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একে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দেখতে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পাই</a:t>
            </a:r>
            <a:r>
              <a:rPr lang="en-US" sz="2000" dirty="0" smtClean="0">
                <a:solidFill>
                  <a:srgbClr val="FF0000"/>
                </a:solidFill>
              </a:rPr>
              <a:t>। এ </a:t>
            </a:r>
            <a:r>
              <a:rPr lang="en-US" sz="2000" dirty="0" err="1" smtClean="0">
                <a:solidFill>
                  <a:srgbClr val="FF0000"/>
                </a:solidFill>
              </a:rPr>
              <a:t>গ্রহকে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সকালের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আকাশে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শুকতারা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এবং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সন্ধার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আকাশে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সন্ধা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তারা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নামে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ডাকা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</a:rPr>
              <a:t>সূর্যকে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পরিভ্রমণ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করতে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সময়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লাগে</a:t>
            </a:r>
            <a:r>
              <a:rPr lang="en-US" sz="2000" dirty="0" smtClean="0">
                <a:solidFill>
                  <a:srgbClr val="FF0000"/>
                </a:solidFill>
              </a:rPr>
              <a:t> ২২৫ </a:t>
            </a:r>
            <a:r>
              <a:rPr lang="en-US" sz="2000" dirty="0" err="1" smtClean="0">
                <a:solidFill>
                  <a:srgbClr val="FF0000"/>
                </a:solidFill>
              </a:rPr>
              <a:t>দিন</a:t>
            </a:r>
            <a:r>
              <a:rPr lang="en-US" sz="2000" smtClean="0">
                <a:solidFill>
                  <a:srgbClr val="FF0000"/>
                </a:solidFill>
              </a:rPr>
              <a:t>।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7148" y="182880"/>
            <a:ext cx="2904565" cy="62394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পৃথিবী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গ্রহ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625" y="3160059"/>
            <a:ext cx="10845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 smtClean="0">
                <a:solidFill>
                  <a:srgbClr val="00B050"/>
                </a:solidFill>
              </a:rPr>
              <a:t>পৃথিবী</a:t>
            </a:r>
            <a:r>
              <a:rPr lang="as-IN" sz="2800" dirty="0" smtClean="0">
                <a:solidFill>
                  <a:srgbClr val="00B050"/>
                </a:solidFill>
              </a:rPr>
              <a:t> সূর্য থেকে দূরত্ব অনুযায়ী তৃতীয় এবং সৌরজগতের আটটি </a:t>
            </a:r>
            <a:r>
              <a:rPr lang="as-IN" sz="2800" b="1" dirty="0" smtClean="0">
                <a:solidFill>
                  <a:srgbClr val="00B050"/>
                </a:solidFill>
              </a:rPr>
              <a:t>গ্রহের</a:t>
            </a:r>
            <a:r>
              <a:rPr lang="as-IN" sz="2800" dirty="0" smtClean="0">
                <a:solidFill>
                  <a:srgbClr val="00B050"/>
                </a:solidFill>
              </a:rPr>
              <a:t> মধ্যে পঞ্চম বৃহত্তম </a:t>
            </a:r>
            <a:r>
              <a:rPr lang="as-IN" sz="2800" b="1" dirty="0" smtClean="0">
                <a:solidFill>
                  <a:srgbClr val="00B050"/>
                </a:solidFill>
              </a:rPr>
              <a:t>গ্রহ</a:t>
            </a:r>
            <a:r>
              <a:rPr lang="as-IN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এটি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সূর্য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থেকে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গড়ে</a:t>
            </a:r>
            <a:r>
              <a:rPr lang="en-US" sz="2800" dirty="0" smtClean="0">
                <a:solidFill>
                  <a:srgbClr val="00B050"/>
                </a:solidFill>
              </a:rPr>
              <a:t> ১৫ </a:t>
            </a:r>
            <a:r>
              <a:rPr lang="en-US" sz="2800" dirty="0" err="1" smtClean="0">
                <a:solidFill>
                  <a:srgbClr val="00B050"/>
                </a:solidFill>
              </a:rPr>
              <a:t>কোটি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কিলোমিটার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দূরে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অবস্থিত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মানুষসহ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কোটি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কোটি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প্রজাতির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আবাসস্থল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হলো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পৃথিবী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প্রাণের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অস্থিত্বের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জন্য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প্রয়োজনীয়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আলো</a:t>
            </a:r>
            <a:r>
              <a:rPr lang="en-US" sz="2800" dirty="0" smtClean="0">
                <a:solidFill>
                  <a:srgbClr val="00B050"/>
                </a:solidFill>
              </a:rPr>
              <a:t> ,</a:t>
            </a:r>
            <a:r>
              <a:rPr lang="en-US" sz="2800" dirty="0" err="1" smtClean="0">
                <a:solidFill>
                  <a:srgbClr val="00B050"/>
                </a:solidFill>
              </a:rPr>
              <a:t>তাপ</a:t>
            </a:r>
            <a:r>
              <a:rPr lang="en-US" sz="2800" dirty="0" smtClean="0">
                <a:solidFill>
                  <a:srgbClr val="00B050"/>
                </a:solidFill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</a:rPr>
              <a:t>উপযুক্ত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জলবায়ু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একমাত্র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পৃথিবীতেই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রয়েছে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ফলে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জীবের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জন্য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একে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আদর্শ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গ্রহ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বলা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হয়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একমাত্র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উপগ্রহ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চাদ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পৃথিবী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সূর্যকে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একবার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প্রদক্ষিণ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করতে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সময়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লাগে</a:t>
            </a:r>
            <a:r>
              <a:rPr lang="en-US" sz="2800" dirty="0" smtClean="0">
                <a:solidFill>
                  <a:srgbClr val="00B050"/>
                </a:solidFill>
              </a:rPr>
              <a:t> ৩৬৫ </a:t>
            </a:r>
            <a:r>
              <a:rPr lang="en-US" sz="2800" dirty="0" err="1" smtClean="0">
                <a:solidFill>
                  <a:srgbClr val="00B050"/>
                </a:solidFill>
              </a:rPr>
              <a:t>দিন</a:t>
            </a:r>
            <a:r>
              <a:rPr lang="en-US" sz="2800" dirty="0" smtClean="0">
                <a:solidFill>
                  <a:srgbClr val="00B050"/>
                </a:solidFill>
              </a:rPr>
              <a:t> ৫ </a:t>
            </a:r>
            <a:r>
              <a:rPr lang="en-US" sz="2800" dirty="0" err="1" smtClean="0">
                <a:solidFill>
                  <a:srgbClr val="00B050"/>
                </a:solidFill>
              </a:rPr>
              <a:t>ঘন্টা</a:t>
            </a:r>
            <a:r>
              <a:rPr lang="en-US" sz="2800" dirty="0" smtClean="0">
                <a:solidFill>
                  <a:srgbClr val="00B050"/>
                </a:solidFill>
              </a:rPr>
              <a:t> ৪৮ </a:t>
            </a:r>
            <a:r>
              <a:rPr lang="en-US" sz="2800" dirty="0" err="1" smtClean="0">
                <a:solidFill>
                  <a:srgbClr val="00B050"/>
                </a:solidFill>
              </a:rPr>
              <a:t>মিনিট</a:t>
            </a:r>
            <a:r>
              <a:rPr lang="en-US" sz="2800" dirty="0" smtClean="0">
                <a:solidFill>
                  <a:srgbClr val="00B050"/>
                </a:solidFill>
              </a:rPr>
              <a:t> ৪৭ </a:t>
            </a:r>
            <a:r>
              <a:rPr lang="en-US" sz="2800" dirty="0" err="1" smtClean="0">
                <a:solidFill>
                  <a:srgbClr val="00B050"/>
                </a:solidFill>
              </a:rPr>
              <a:t>সেকেন্ড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আয়তন</a:t>
            </a:r>
            <a:r>
              <a:rPr lang="en-US" sz="2800" dirty="0" smtClean="0">
                <a:solidFill>
                  <a:srgbClr val="00B050"/>
                </a:solidFill>
              </a:rPr>
              <a:t> ৫১,০১,০০,৫০০ </a:t>
            </a:r>
            <a:r>
              <a:rPr lang="en-US" sz="2800" dirty="0" err="1" smtClean="0">
                <a:solidFill>
                  <a:srgbClr val="00B050"/>
                </a:solidFill>
              </a:rPr>
              <a:t>বর্গ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কিলোমিটার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endParaRPr lang="en-US" dirty="0"/>
          </a:p>
        </p:txBody>
      </p:sp>
      <p:pic>
        <p:nvPicPr>
          <p:cNvPr id="7" name="Content Placeholder 6" descr="index৩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6612" y="857763"/>
            <a:ext cx="4679576" cy="2127483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428</Words>
  <Application>Microsoft Office PowerPoint</Application>
  <PresentationFormat>Custom</PresentationFormat>
  <Paragraphs>50</Paragraphs>
  <Slides>17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                        পরিচিতি</vt:lpstr>
      <vt:lpstr>Slide 3</vt:lpstr>
      <vt:lpstr>Slide 4</vt:lpstr>
      <vt:lpstr>Slide 5</vt:lpstr>
      <vt:lpstr>   শিখনফল:  এই পাঠ শেষে শিক্ষার্থীরা - ১. সৌরজগতের সংজ্ঞা দিতে পারবে                     ২. সৌরজগতের গ্রহ গুলোর নাম বলতে পারবে।                            ৩ . বুধ,শুক্র, পৃথিবী ,মঙ্গল ও বৃহস্পতি গ্রহের বর্ণনা করতে পারবে।</vt:lpstr>
      <vt:lpstr>Slide 7</vt:lpstr>
      <vt:lpstr>শুক্র গ্রহ </vt:lpstr>
      <vt:lpstr>পৃথিবী গ্রহ</vt:lpstr>
      <vt:lpstr>মঙ্গল গ্রহ</vt:lpstr>
      <vt:lpstr>বৃহস্পতি গ্রহ</vt:lpstr>
      <vt:lpstr>Slide 12</vt:lpstr>
      <vt:lpstr>জোড়ায় কাজ</vt:lpstr>
      <vt:lpstr>Slide 14</vt:lpstr>
      <vt:lpstr>Slide 15</vt:lpstr>
      <vt:lpstr>Slide 16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lab-15</cp:lastModifiedBy>
  <cp:revision>185</cp:revision>
  <dcterms:created xsi:type="dcterms:W3CDTF">2014-03-18T09:18:24Z</dcterms:created>
  <dcterms:modified xsi:type="dcterms:W3CDTF">2021-06-16T06:55:45Z</dcterms:modified>
</cp:coreProperties>
</file>