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CCCB01A-FA3F-448C-AD84-D01B041214FE}">
          <p14:sldIdLst/>
        </p14:section>
        <p14:section name="Untitled Section" id="{9057393C-F12F-4E00-9092-B17C3AC800CD}">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3212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06768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3619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3389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73618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9533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32736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4619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3995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5496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23603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6/13/2021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028592960"/>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gif"/><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82580" y="2477514"/>
            <a:ext cx="8369596" cy="2554545"/>
          </a:xfrm>
          <a:prstGeom prst="rect">
            <a:avLst/>
          </a:prstGeom>
          <a:noFill/>
        </p:spPr>
        <p:txBody>
          <a:bodyPr wrap="square" lIns="91440" tIns="45720" rIns="91440" bIns="45720">
            <a:spAutoFit/>
          </a:bodyPr>
          <a:lstStyle/>
          <a:p>
            <a:pPr algn="ctr"/>
            <a:r>
              <a:rPr lang="bn-BD" sz="8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bn-BD" sz="8000" b="1" dirty="0" smtClean="0">
                <a:ln w="12700">
                  <a:solidFill>
                    <a:schemeClr val="tx2">
                      <a:lumMod val="75000"/>
                    </a:schemeClr>
                  </a:solidFill>
                  <a:prstDash val="solid"/>
                </a:ln>
                <a:solidFill>
                  <a:srgbClr val="0070C0"/>
                </a:solidFill>
                <a:effectLst>
                  <a:outerShdw dist="38100" dir="2640000" algn="bl" rotWithShape="0">
                    <a:schemeClr val="tx2">
                      <a:lumMod val="75000"/>
                    </a:schemeClr>
                  </a:outerShdw>
                </a:effectLst>
              </a:rPr>
              <a:t>আজকের</a:t>
            </a:r>
            <a:r>
              <a:rPr lang="bn-BD" sz="80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 ক্লাসে সকলকে </a:t>
            </a:r>
            <a:r>
              <a:rPr lang="bn-BD" sz="8000" b="1" dirty="0" smtClean="0">
                <a:ln w="12700">
                  <a:solidFill>
                    <a:schemeClr val="tx2">
                      <a:lumMod val="75000"/>
                    </a:schemeClr>
                  </a:solidFill>
                  <a:prstDash val="solid"/>
                </a:ln>
                <a:solidFill>
                  <a:srgbClr val="C00000"/>
                </a:solidFill>
                <a:effectLst>
                  <a:outerShdw dist="38100" dir="2640000" algn="bl" rotWithShape="0">
                    <a:schemeClr val="tx2">
                      <a:lumMod val="75000"/>
                    </a:schemeClr>
                  </a:outerShdw>
                </a:effectLst>
              </a:rPr>
              <a:t>স্বাগতম</a:t>
            </a:r>
            <a:endParaRPr lang="en-US" sz="8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endParaRPr>
          </a:p>
        </p:txBody>
      </p:sp>
      <p:grpSp>
        <p:nvGrpSpPr>
          <p:cNvPr id="10" name="Group 9"/>
          <p:cNvGrpSpPr/>
          <p:nvPr/>
        </p:nvGrpSpPr>
        <p:grpSpPr>
          <a:xfrm>
            <a:off x="1230648" y="136901"/>
            <a:ext cx="1300367" cy="1723220"/>
            <a:chOff x="-158285" y="5292604"/>
            <a:chExt cx="1300367" cy="1723220"/>
          </a:xfrm>
        </p:grpSpPr>
        <p:grpSp>
          <p:nvGrpSpPr>
            <p:cNvPr id="11" name="Group 10"/>
            <p:cNvGrpSpPr/>
            <p:nvPr/>
          </p:nvGrpSpPr>
          <p:grpSpPr>
            <a:xfrm>
              <a:off x="0" y="5305425"/>
              <a:ext cx="1142082" cy="1681939"/>
              <a:chOff x="0" y="5305425"/>
              <a:chExt cx="1142082" cy="1681939"/>
            </a:xfrm>
          </p:grpSpPr>
          <p:pic>
            <p:nvPicPr>
              <p:cNvPr id="15" name="Picture 14" descr="38.gif"/>
              <p:cNvPicPr>
                <a:picLocks noChangeAspect="1"/>
              </p:cNvPicPr>
              <p:nvPr/>
            </p:nvPicPr>
            <p:blipFill>
              <a:blip r:embed="rId2"/>
              <a:stretch>
                <a:fillRect/>
              </a:stretch>
            </p:blipFill>
            <p:spPr>
              <a:xfrm>
                <a:off x="0" y="5305425"/>
                <a:ext cx="866775" cy="1552575"/>
              </a:xfrm>
              <a:prstGeom prst="rect">
                <a:avLst/>
              </a:prstGeom>
            </p:spPr>
          </p:pic>
          <p:pic>
            <p:nvPicPr>
              <p:cNvPr id="16" name="Picture 15"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2" name="Group 11"/>
            <p:cNvGrpSpPr/>
            <p:nvPr/>
          </p:nvGrpSpPr>
          <p:grpSpPr>
            <a:xfrm>
              <a:off x="-158285" y="5292604"/>
              <a:ext cx="1230969" cy="1723220"/>
              <a:chOff x="7913031" y="5305425"/>
              <a:chExt cx="1230969" cy="1723220"/>
            </a:xfrm>
          </p:grpSpPr>
          <p:pic>
            <p:nvPicPr>
              <p:cNvPr id="13" name="Picture 12" descr="38.gif"/>
              <p:cNvPicPr>
                <a:picLocks noChangeAspect="1"/>
              </p:cNvPicPr>
              <p:nvPr/>
            </p:nvPicPr>
            <p:blipFill>
              <a:blip r:embed="rId2"/>
              <a:stretch>
                <a:fillRect/>
              </a:stretch>
            </p:blipFill>
            <p:spPr>
              <a:xfrm>
                <a:off x="8277225" y="5305425"/>
                <a:ext cx="866775" cy="1552575"/>
              </a:xfrm>
              <a:prstGeom prst="rect">
                <a:avLst/>
              </a:prstGeom>
            </p:spPr>
          </p:pic>
          <p:pic>
            <p:nvPicPr>
              <p:cNvPr id="14" name="Picture 13"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7" name="Group 16"/>
          <p:cNvGrpSpPr/>
          <p:nvPr/>
        </p:nvGrpSpPr>
        <p:grpSpPr>
          <a:xfrm>
            <a:off x="2295943" y="170990"/>
            <a:ext cx="1300367" cy="1723220"/>
            <a:chOff x="-158285" y="5292604"/>
            <a:chExt cx="1300367" cy="1723220"/>
          </a:xfrm>
        </p:grpSpPr>
        <p:grpSp>
          <p:nvGrpSpPr>
            <p:cNvPr id="18" name="Group 17"/>
            <p:cNvGrpSpPr/>
            <p:nvPr/>
          </p:nvGrpSpPr>
          <p:grpSpPr>
            <a:xfrm>
              <a:off x="0" y="5305425"/>
              <a:ext cx="1142082" cy="1681939"/>
              <a:chOff x="0" y="5305425"/>
              <a:chExt cx="1142082" cy="1681939"/>
            </a:xfrm>
          </p:grpSpPr>
          <p:pic>
            <p:nvPicPr>
              <p:cNvPr id="22" name="Picture 21" descr="38.gif"/>
              <p:cNvPicPr>
                <a:picLocks noChangeAspect="1"/>
              </p:cNvPicPr>
              <p:nvPr/>
            </p:nvPicPr>
            <p:blipFill>
              <a:blip r:embed="rId2"/>
              <a:stretch>
                <a:fillRect/>
              </a:stretch>
            </p:blipFill>
            <p:spPr>
              <a:xfrm>
                <a:off x="0" y="5305425"/>
                <a:ext cx="866775" cy="1552575"/>
              </a:xfrm>
              <a:prstGeom prst="rect">
                <a:avLst/>
              </a:prstGeom>
            </p:spPr>
          </p:pic>
          <p:pic>
            <p:nvPicPr>
              <p:cNvPr id="23" name="Picture 22"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9" name="Group 18"/>
            <p:cNvGrpSpPr/>
            <p:nvPr/>
          </p:nvGrpSpPr>
          <p:grpSpPr>
            <a:xfrm>
              <a:off x="-158285" y="5292604"/>
              <a:ext cx="1230969" cy="1723220"/>
              <a:chOff x="7913031" y="5305425"/>
              <a:chExt cx="1230969" cy="1723220"/>
            </a:xfrm>
          </p:grpSpPr>
          <p:pic>
            <p:nvPicPr>
              <p:cNvPr id="20" name="Picture 19" descr="38.gif"/>
              <p:cNvPicPr>
                <a:picLocks noChangeAspect="1"/>
              </p:cNvPicPr>
              <p:nvPr/>
            </p:nvPicPr>
            <p:blipFill>
              <a:blip r:embed="rId2"/>
              <a:stretch>
                <a:fillRect/>
              </a:stretch>
            </p:blipFill>
            <p:spPr>
              <a:xfrm>
                <a:off x="8277225" y="5305425"/>
                <a:ext cx="866775" cy="1552575"/>
              </a:xfrm>
              <a:prstGeom prst="rect">
                <a:avLst/>
              </a:prstGeom>
            </p:spPr>
          </p:pic>
          <p:pic>
            <p:nvPicPr>
              <p:cNvPr id="21" name="Picture 20"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24" name="Group 23"/>
          <p:cNvGrpSpPr/>
          <p:nvPr/>
        </p:nvGrpSpPr>
        <p:grpSpPr>
          <a:xfrm>
            <a:off x="3379718" y="165361"/>
            <a:ext cx="1300367" cy="1723220"/>
            <a:chOff x="-158285" y="5292604"/>
            <a:chExt cx="1300367" cy="1723220"/>
          </a:xfrm>
        </p:grpSpPr>
        <p:grpSp>
          <p:nvGrpSpPr>
            <p:cNvPr id="25" name="Group 24"/>
            <p:cNvGrpSpPr/>
            <p:nvPr/>
          </p:nvGrpSpPr>
          <p:grpSpPr>
            <a:xfrm>
              <a:off x="0" y="5305425"/>
              <a:ext cx="1142082" cy="1681939"/>
              <a:chOff x="0" y="5305425"/>
              <a:chExt cx="1142082" cy="1681939"/>
            </a:xfrm>
          </p:grpSpPr>
          <p:pic>
            <p:nvPicPr>
              <p:cNvPr id="29" name="Picture 28" descr="38.gif"/>
              <p:cNvPicPr>
                <a:picLocks noChangeAspect="1"/>
              </p:cNvPicPr>
              <p:nvPr/>
            </p:nvPicPr>
            <p:blipFill>
              <a:blip r:embed="rId2"/>
              <a:stretch>
                <a:fillRect/>
              </a:stretch>
            </p:blipFill>
            <p:spPr>
              <a:xfrm>
                <a:off x="0" y="5305425"/>
                <a:ext cx="866775" cy="1552575"/>
              </a:xfrm>
              <a:prstGeom prst="rect">
                <a:avLst/>
              </a:prstGeom>
            </p:spPr>
          </p:pic>
          <p:pic>
            <p:nvPicPr>
              <p:cNvPr id="30" name="Picture 29"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26" name="Group 25"/>
            <p:cNvGrpSpPr/>
            <p:nvPr/>
          </p:nvGrpSpPr>
          <p:grpSpPr>
            <a:xfrm>
              <a:off x="-158285" y="5292604"/>
              <a:ext cx="1230969" cy="1723220"/>
              <a:chOff x="7913031" y="5305425"/>
              <a:chExt cx="1230969" cy="1723220"/>
            </a:xfrm>
          </p:grpSpPr>
          <p:pic>
            <p:nvPicPr>
              <p:cNvPr id="27" name="Picture 26" descr="38.gif"/>
              <p:cNvPicPr>
                <a:picLocks noChangeAspect="1"/>
              </p:cNvPicPr>
              <p:nvPr/>
            </p:nvPicPr>
            <p:blipFill>
              <a:blip r:embed="rId2"/>
              <a:stretch>
                <a:fillRect/>
              </a:stretch>
            </p:blipFill>
            <p:spPr>
              <a:xfrm>
                <a:off x="8277225" y="5305425"/>
                <a:ext cx="866775" cy="1552575"/>
              </a:xfrm>
              <a:prstGeom prst="rect">
                <a:avLst/>
              </a:prstGeom>
            </p:spPr>
          </p:pic>
          <p:pic>
            <p:nvPicPr>
              <p:cNvPr id="28" name="Picture 27"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31" name="Group 30"/>
          <p:cNvGrpSpPr/>
          <p:nvPr/>
        </p:nvGrpSpPr>
        <p:grpSpPr>
          <a:xfrm>
            <a:off x="5135085" y="240731"/>
            <a:ext cx="1300367" cy="1723220"/>
            <a:chOff x="-158285" y="5292604"/>
            <a:chExt cx="1300367" cy="1723220"/>
          </a:xfrm>
        </p:grpSpPr>
        <p:grpSp>
          <p:nvGrpSpPr>
            <p:cNvPr id="32" name="Group 31"/>
            <p:cNvGrpSpPr/>
            <p:nvPr/>
          </p:nvGrpSpPr>
          <p:grpSpPr>
            <a:xfrm>
              <a:off x="0" y="5305425"/>
              <a:ext cx="1142082" cy="1681939"/>
              <a:chOff x="0" y="5305425"/>
              <a:chExt cx="1142082" cy="1681939"/>
            </a:xfrm>
          </p:grpSpPr>
          <p:pic>
            <p:nvPicPr>
              <p:cNvPr id="36" name="Picture 35" descr="38.gif"/>
              <p:cNvPicPr>
                <a:picLocks noChangeAspect="1"/>
              </p:cNvPicPr>
              <p:nvPr/>
            </p:nvPicPr>
            <p:blipFill>
              <a:blip r:embed="rId2"/>
              <a:stretch>
                <a:fillRect/>
              </a:stretch>
            </p:blipFill>
            <p:spPr>
              <a:xfrm>
                <a:off x="0" y="5305425"/>
                <a:ext cx="866775" cy="1552575"/>
              </a:xfrm>
              <a:prstGeom prst="rect">
                <a:avLst/>
              </a:prstGeom>
            </p:spPr>
          </p:pic>
          <p:pic>
            <p:nvPicPr>
              <p:cNvPr id="37" name="Picture 36"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33" name="Group 32"/>
            <p:cNvGrpSpPr/>
            <p:nvPr/>
          </p:nvGrpSpPr>
          <p:grpSpPr>
            <a:xfrm>
              <a:off x="-158285" y="5292604"/>
              <a:ext cx="1230969" cy="1723220"/>
              <a:chOff x="7913031" y="5305425"/>
              <a:chExt cx="1230969" cy="1723220"/>
            </a:xfrm>
          </p:grpSpPr>
          <p:pic>
            <p:nvPicPr>
              <p:cNvPr id="34" name="Picture 33" descr="38.gif"/>
              <p:cNvPicPr>
                <a:picLocks noChangeAspect="1"/>
              </p:cNvPicPr>
              <p:nvPr/>
            </p:nvPicPr>
            <p:blipFill>
              <a:blip r:embed="rId2"/>
              <a:stretch>
                <a:fillRect/>
              </a:stretch>
            </p:blipFill>
            <p:spPr>
              <a:xfrm>
                <a:off x="8277225" y="5305425"/>
                <a:ext cx="866775" cy="1552575"/>
              </a:xfrm>
              <a:prstGeom prst="rect">
                <a:avLst/>
              </a:prstGeom>
            </p:spPr>
          </p:pic>
          <p:pic>
            <p:nvPicPr>
              <p:cNvPr id="35" name="Picture 34"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38" name="Group 37"/>
          <p:cNvGrpSpPr/>
          <p:nvPr/>
        </p:nvGrpSpPr>
        <p:grpSpPr>
          <a:xfrm>
            <a:off x="6195809" y="311532"/>
            <a:ext cx="1300367" cy="1723220"/>
            <a:chOff x="-158285" y="5292604"/>
            <a:chExt cx="1300367" cy="1723220"/>
          </a:xfrm>
        </p:grpSpPr>
        <p:grpSp>
          <p:nvGrpSpPr>
            <p:cNvPr id="39" name="Group 38"/>
            <p:cNvGrpSpPr/>
            <p:nvPr/>
          </p:nvGrpSpPr>
          <p:grpSpPr>
            <a:xfrm>
              <a:off x="0" y="5305425"/>
              <a:ext cx="1142082" cy="1681939"/>
              <a:chOff x="0" y="5305425"/>
              <a:chExt cx="1142082" cy="1681939"/>
            </a:xfrm>
          </p:grpSpPr>
          <p:pic>
            <p:nvPicPr>
              <p:cNvPr id="43" name="Picture 42" descr="38.gif"/>
              <p:cNvPicPr>
                <a:picLocks noChangeAspect="1"/>
              </p:cNvPicPr>
              <p:nvPr/>
            </p:nvPicPr>
            <p:blipFill>
              <a:blip r:embed="rId2"/>
              <a:stretch>
                <a:fillRect/>
              </a:stretch>
            </p:blipFill>
            <p:spPr>
              <a:xfrm>
                <a:off x="0" y="5305425"/>
                <a:ext cx="866775" cy="1552575"/>
              </a:xfrm>
              <a:prstGeom prst="rect">
                <a:avLst/>
              </a:prstGeom>
            </p:spPr>
          </p:pic>
          <p:pic>
            <p:nvPicPr>
              <p:cNvPr id="44" name="Picture 43"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40" name="Group 39"/>
            <p:cNvGrpSpPr/>
            <p:nvPr/>
          </p:nvGrpSpPr>
          <p:grpSpPr>
            <a:xfrm>
              <a:off x="-158285" y="5292604"/>
              <a:ext cx="1230969" cy="1723220"/>
              <a:chOff x="7913031" y="5305425"/>
              <a:chExt cx="1230969" cy="1723220"/>
            </a:xfrm>
          </p:grpSpPr>
          <p:pic>
            <p:nvPicPr>
              <p:cNvPr id="41" name="Picture 40" descr="38.gif"/>
              <p:cNvPicPr>
                <a:picLocks noChangeAspect="1"/>
              </p:cNvPicPr>
              <p:nvPr/>
            </p:nvPicPr>
            <p:blipFill>
              <a:blip r:embed="rId2"/>
              <a:stretch>
                <a:fillRect/>
              </a:stretch>
            </p:blipFill>
            <p:spPr>
              <a:xfrm>
                <a:off x="8277225" y="5305425"/>
                <a:ext cx="866775" cy="1552575"/>
              </a:xfrm>
              <a:prstGeom prst="rect">
                <a:avLst/>
              </a:prstGeom>
            </p:spPr>
          </p:pic>
          <p:pic>
            <p:nvPicPr>
              <p:cNvPr id="42" name="Picture 41"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45" name="Group 44"/>
          <p:cNvGrpSpPr/>
          <p:nvPr/>
        </p:nvGrpSpPr>
        <p:grpSpPr>
          <a:xfrm>
            <a:off x="7199101" y="240731"/>
            <a:ext cx="1300367" cy="1723220"/>
            <a:chOff x="-158285" y="5292604"/>
            <a:chExt cx="1300367" cy="1723220"/>
          </a:xfrm>
        </p:grpSpPr>
        <p:grpSp>
          <p:nvGrpSpPr>
            <p:cNvPr id="46" name="Group 45"/>
            <p:cNvGrpSpPr/>
            <p:nvPr/>
          </p:nvGrpSpPr>
          <p:grpSpPr>
            <a:xfrm>
              <a:off x="0" y="5305425"/>
              <a:ext cx="1142082" cy="1681939"/>
              <a:chOff x="0" y="5305425"/>
              <a:chExt cx="1142082" cy="1681939"/>
            </a:xfrm>
          </p:grpSpPr>
          <p:pic>
            <p:nvPicPr>
              <p:cNvPr id="50" name="Picture 49" descr="38.gif"/>
              <p:cNvPicPr>
                <a:picLocks noChangeAspect="1"/>
              </p:cNvPicPr>
              <p:nvPr/>
            </p:nvPicPr>
            <p:blipFill>
              <a:blip r:embed="rId2"/>
              <a:stretch>
                <a:fillRect/>
              </a:stretch>
            </p:blipFill>
            <p:spPr>
              <a:xfrm>
                <a:off x="0" y="5305425"/>
                <a:ext cx="866775" cy="1552575"/>
              </a:xfrm>
              <a:prstGeom prst="rect">
                <a:avLst/>
              </a:prstGeom>
            </p:spPr>
          </p:pic>
          <p:pic>
            <p:nvPicPr>
              <p:cNvPr id="51" name="Picture 50"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47" name="Group 46"/>
            <p:cNvGrpSpPr/>
            <p:nvPr/>
          </p:nvGrpSpPr>
          <p:grpSpPr>
            <a:xfrm>
              <a:off x="-158285" y="5292604"/>
              <a:ext cx="1230969" cy="1723220"/>
              <a:chOff x="7913031" y="5305425"/>
              <a:chExt cx="1230969" cy="1723220"/>
            </a:xfrm>
          </p:grpSpPr>
          <p:pic>
            <p:nvPicPr>
              <p:cNvPr id="48" name="Picture 47" descr="38.gif"/>
              <p:cNvPicPr>
                <a:picLocks noChangeAspect="1"/>
              </p:cNvPicPr>
              <p:nvPr/>
            </p:nvPicPr>
            <p:blipFill>
              <a:blip r:embed="rId2"/>
              <a:stretch>
                <a:fillRect/>
              </a:stretch>
            </p:blipFill>
            <p:spPr>
              <a:xfrm>
                <a:off x="8277225" y="5305425"/>
                <a:ext cx="866775" cy="1552575"/>
              </a:xfrm>
              <a:prstGeom prst="rect">
                <a:avLst/>
              </a:prstGeom>
            </p:spPr>
          </p:pic>
          <p:pic>
            <p:nvPicPr>
              <p:cNvPr id="49" name="Picture 48"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52" name="Group 51"/>
          <p:cNvGrpSpPr/>
          <p:nvPr/>
        </p:nvGrpSpPr>
        <p:grpSpPr>
          <a:xfrm>
            <a:off x="649805" y="304339"/>
            <a:ext cx="1300367" cy="1723220"/>
            <a:chOff x="-158285" y="5292604"/>
            <a:chExt cx="1300367" cy="1723220"/>
          </a:xfrm>
        </p:grpSpPr>
        <p:grpSp>
          <p:nvGrpSpPr>
            <p:cNvPr id="53" name="Group 52"/>
            <p:cNvGrpSpPr/>
            <p:nvPr/>
          </p:nvGrpSpPr>
          <p:grpSpPr>
            <a:xfrm>
              <a:off x="0" y="5305425"/>
              <a:ext cx="1142082" cy="1681939"/>
              <a:chOff x="0" y="5305425"/>
              <a:chExt cx="1142082" cy="1681939"/>
            </a:xfrm>
          </p:grpSpPr>
          <p:pic>
            <p:nvPicPr>
              <p:cNvPr id="57" name="Picture 56" descr="38.gif"/>
              <p:cNvPicPr>
                <a:picLocks noChangeAspect="1"/>
              </p:cNvPicPr>
              <p:nvPr/>
            </p:nvPicPr>
            <p:blipFill>
              <a:blip r:embed="rId2"/>
              <a:stretch>
                <a:fillRect/>
              </a:stretch>
            </p:blipFill>
            <p:spPr>
              <a:xfrm>
                <a:off x="0" y="5305425"/>
                <a:ext cx="866775" cy="1552575"/>
              </a:xfrm>
              <a:prstGeom prst="rect">
                <a:avLst/>
              </a:prstGeom>
            </p:spPr>
          </p:pic>
          <p:pic>
            <p:nvPicPr>
              <p:cNvPr id="58" name="Picture 57"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54" name="Group 53"/>
            <p:cNvGrpSpPr/>
            <p:nvPr/>
          </p:nvGrpSpPr>
          <p:grpSpPr>
            <a:xfrm>
              <a:off x="-158285" y="5292604"/>
              <a:ext cx="1230969" cy="1723220"/>
              <a:chOff x="7913031" y="5305425"/>
              <a:chExt cx="1230969" cy="1723220"/>
            </a:xfrm>
          </p:grpSpPr>
          <p:pic>
            <p:nvPicPr>
              <p:cNvPr id="55" name="Picture 54" descr="38.gif"/>
              <p:cNvPicPr>
                <a:picLocks noChangeAspect="1"/>
              </p:cNvPicPr>
              <p:nvPr/>
            </p:nvPicPr>
            <p:blipFill>
              <a:blip r:embed="rId2"/>
              <a:stretch>
                <a:fillRect/>
              </a:stretch>
            </p:blipFill>
            <p:spPr>
              <a:xfrm>
                <a:off x="8277225" y="5305425"/>
                <a:ext cx="866775" cy="1552575"/>
              </a:xfrm>
              <a:prstGeom prst="rect">
                <a:avLst/>
              </a:prstGeom>
            </p:spPr>
          </p:pic>
          <p:pic>
            <p:nvPicPr>
              <p:cNvPr id="56" name="Picture 55"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59" name="Group 58"/>
          <p:cNvGrpSpPr/>
          <p:nvPr/>
        </p:nvGrpSpPr>
        <p:grpSpPr>
          <a:xfrm>
            <a:off x="1906287" y="275879"/>
            <a:ext cx="1300367" cy="1723220"/>
            <a:chOff x="-158285" y="5292604"/>
            <a:chExt cx="1300367" cy="1723220"/>
          </a:xfrm>
        </p:grpSpPr>
        <p:grpSp>
          <p:nvGrpSpPr>
            <p:cNvPr id="60" name="Group 59"/>
            <p:cNvGrpSpPr/>
            <p:nvPr/>
          </p:nvGrpSpPr>
          <p:grpSpPr>
            <a:xfrm>
              <a:off x="0" y="5305425"/>
              <a:ext cx="1142082" cy="1681939"/>
              <a:chOff x="0" y="5305425"/>
              <a:chExt cx="1142082" cy="1681939"/>
            </a:xfrm>
          </p:grpSpPr>
          <p:pic>
            <p:nvPicPr>
              <p:cNvPr id="64" name="Picture 63" descr="38.gif"/>
              <p:cNvPicPr>
                <a:picLocks noChangeAspect="1"/>
              </p:cNvPicPr>
              <p:nvPr/>
            </p:nvPicPr>
            <p:blipFill>
              <a:blip r:embed="rId2"/>
              <a:stretch>
                <a:fillRect/>
              </a:stretch>
            </p:blipFill>
            <p:spPr>
              <a:xfrm>
                <a:off x="0" y="5305425"/>
                <a:ext cx="866775" cy="1552575"/>
              </a:xfrm>
              <a:prstGeom prst="rect">
                <a:avLst/>
              </a:prstGeom>
            </p:spPr>
          </p:pic>
          <p:pic>
            <p:nvPicPr>
              <p:cNvPr id="65" name="Picture 64"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61" name="Group 60"/>
            <p:cNvGrpSpPr/>
            <p:nvPr/>
          </p:nvGrpSpPr>
          <p:grpSpPr>
            <a:xfrm>
              <a:off x="-158285" y="5292604"/>
              <a:ext cx="1230969" cy="1723220"/>
              <a:chOff x="7913031" y="5305425"/>
              <a:chExt cx="1230969" cy="1723220"/>
            </a:xfrm>
          </p:grpSpPr>
          <p:pic>
            <p:nvPicPr>
              <p:cNvPr id="62" name="Picture 61" descr="38.gif"/>
              <p:cNvPicPr>
                <a:picLocks noChangeAspect="1"/>
              </p:cNvPicPr>
              <p:nvPr/>
            </p:nvPicPr>
            <p:blipFill>
              <a:blip r:embed="rId2"/>
              <a:stretch>
                <a:fillRect/>
              </a:stretch>
            </p:blipFill>
            <p:spPr>
              <a:xfrm>
                <a:off x="8277225" y="5305425"/>
                <a:ext cx="866775" cy="1552575"/>
              </a:xfrm>
              <a:prstGeom prst="rect">
                <a:avLst/>
              </a:prstGeom>
            </p:spPr>
          </p:pic>
          <p:pic>
            <p:nvPicPr>
              <p:cNvPr id="63" name="Picture 62"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66" name="Group 65"/>
          <p:cNvGrpSpPr/>
          <p:nvPr/>
        </p:nvGrpSpPr>
        <p:grpSpPr>
          <a:xfrm>
            <a:off x="2767895" y="306224"/>
            <a:ext cx="1300367" cy="1723220"/>
            <a:chOff x="-158285" y="5292604"/>
            <a:chExt cx="1300367" cy="1723220"/>
          </a:xfrm>
        </p:grpSpPr>
        <p:grpSp>
          <p:nvGrpSpPr>
            <p:cNvPr id="67" name="Group 66"/>
            <p:cNvGrpSpPr/>
            <p:nvPr/>
          </p:nvGrpSpPr>
          <p:grpSpPr>
            <a:xfrm>
              <a:off x="0" y="5305425"/>
              <a:ext cx="1142082" cy="1681939"/>
              <a:chOff x="0" y="5305425"/>
              <a:chExt cx="1142082" cy="1681939"/>
            </a:xfrm>
          </p:grpSpPr>
          <p:pic>
            <p:nvPicPr>
              <p:cNvPr id="71" name="Picture 70" descr="38.gif"/>
              <p:cNvPicPr>
                <a:picLocks noChangeAspect="1"/>
              </p:cNvPicPr>
              <p:nvPr/>
            </p:nvPicPr>
            <p:blipFill>
              <a:blip r:embed="rId2"/>
              <a:stretch>
                <a:fillRect/>
              </a:stretch>
            </p:blipFill>
            <p:spPr>
              <a:xfrm>
                <a:off x="0" y="5305425"/>
                <a:ext cx="866775" cy="1552575"/>
              </a:xfrm>
              <a:prstGeom prst="rect">
                <a:avLst/>
              </a:prstGeom>
            </p:spPr>
          </p:pic>
          <p:pic>
            <p:nvPicPr>
              <p:cNvPr id="72" name="Picture 71"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68" name="Group 67"/>
            <p:cNvGrpSpPr/>
            <p:nvPr/>
          </p:nvGrpSpPr>
          <p:grpSpPr>
            <a:xfrm>
              <a:off x="-158285" y="5292604"/>
              <a:ext cx="1230969" cy="1723220"/>
              <a:chOff x="7913031" y="5305425"/>
              <a:chExt cx="1230969" cy="1723220"/>
            </a:xfrm>
          </p:grpSpPr>
          <p:pic>
            <p:nvPicPr>
              <p:cNvPr id="69" name="Picture 68" descr="38.gif"/>
              <p:cNvPicPr>
                <a:picLocks noChangeAspect="1"/>
              </p:cNvPicPr>
              <p:nvPr/>
            </p:nvPicPr>
            <p:blipFill>
              <a:blip r:embed="rId2"/>
              <a:stretch>
                <a:fillRect/>
              </a:stretch>
            </p:blipFill>
            <p:spPr>
              <a:xfrm>
                <a:off x="8277225" y="5305425"/>
                <a:ext cx="866775" cy="1552575"/>
              </a:xfrm>
              <a:prstGeom prst="rect">
                <a:avLst/>
              </a:prstGeom>
            </p:spPr>
          </p:pic>
          <p:pic>
            <p:nvPicPr>
              <p:cNvPr id="70" name="Picture 69"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73" name="Group 72"/>
          <p:cNvGrpSpPr/>
          <p:nvPr/>
        </p:nvGrpSpPr>
        <p:grpSpPr>
          <a:xfrm>
            <a:off x="4241771" y="235349"/>
            <a:ext cx="1300367" cy="1723220"/>
            <a:chOff x="-158285" y="5292604"/>
            <a:chExt cx="1300367" cy="1723220"/>
          </a:xfrm>
        </p:grpSpPr>
        <p:grpSp>
          <p:nvGrpSpPr>
            <p:cNvPr id="74" name="Group 73"/>
            <p:cNvGrpSpPr/>
            <p:nvPr/>
          </p:nvGrpSpPr>
          <p:grpSpPr>
            <a:xfrm>
              <a:off x="0" y="5305425"/>
              <a:ext cx="1142082" cy="1681939"/>
              <a:chOff x="0" y="5305425"/>
              <a:chExt cx="1142082" cy="1681939"/>
            </a:xfrm>
          </p:grpSpPr>
          <p:pic>
            <p:nvPicPr>
              <p:cNvPr id="78" name="Picture 77" descr="38.gif"/>
              <p:cNvPicPr>
                <a:picLocks noChangeAspect="1"/>
              </p:cNvPicPr>
              <p:nvPr/>
            </p:nvPicPr>
            <p:blipFill>
              <a:blip r:embed="rId2"/>
              <a:stretch>
                <a:fillRect/>
              </a:stretch>
            </p:blipFill>
            <p:spPr>
              <a:xfrm>
                <a:off x="0" y="5305425"/>
                <a:ext cx="866775" cy="1552575"/>
              </a:xfrm>
              <a:prstGeom prst="rect">
                <a:avLst/>
              </a:prstGeom>
            </p:spPr>
          </p:pic>
          <p:pic>
            <p:nvPicPr>
              <p:cNvPr id="79" name="Picture 78"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75" name="Group 74"/>
            <p:cNvGrpSpPr/>
            <p:nvPr/>
          </p:nvGrpSpPr>
          <p:grpSpPr>
            <a:xfrm>
              <a:off x="-158285" y="5292604"/>
              <a:ext cx="1230969" cy="1723220"/>
              <a:chOff x="7913031" y="5305425"/>
              <a:chExt cx="1230969" cy="1723220"/>
            </a:xfrm>
          </p:grpSpPr>
          <p:pic>
            <p:nvPicPr>
              <p:cNvPr id="76" name="Picture 75" descr="38.gif"/>
              <p:cNvPicPr>
                <a:picLocks noChangeAspect="1"/>
              </p:cNvPicPr>
              <p:nvPr/>
            </p:nvPicPr>
            <p:blipFill>
              <a:blip r:embed="rId2"/>
              <a:stretch>
                <a:fillRect/>
              </a:stretch>
            </p:blipFill>
            <p:spPr>
              <a:xfrm>
                <a:off x="8277225" y="5305425"/>
                <a:ext cx="866775" cy="1552575"/>
              </a:xfrm>
              <a:prstGeom prst="rect">
                <a:avLst/>
              </a:prstGeom>
            </p:spPr>
          </p:pic>
          <p:pic>
            <p:nvPicPr>
              <p:cNvPr id="77" name="Picture 76"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80" name="Group 79"/>
          <p:cNvGrpSpPr/>
          <p:nvPr/>
        </p:nvGrpSpPr>
        <p:grpSpPr>
          <a:xfrm>
            <a:off x="347842" y="4800600"/>
            <a:ext cx="8476035" cy="1812224"/>
            <a:chOff x="268935" y="97954"/>
            <a:chExt cx="8476035" cy="1812224"/>
          </a:xfrm>
        </p:grpSpPr>
        <p:grpSp>
          <p:nvGrpSpPr>
            <p:cNvPr id="81" name="Group 80"/>
            <p:cNvGrpSpPr/>
            <p:nvPr/>
          </p:nvGrpSpPr>
          <p:grpSpPr>
            <a:xfrm>
              <a:off x="7444603" y="97954"/>
              <a:ext cx="1300367" cy="1723220"/>
              <a:chOff x="-158285" y="5292604"/>
              <a:chExt cx="1300367" cy="1723220"/>
            </a:xfrm>
          </p:grpSpPr>
          <p:grpSp>
            <p:nvGrpSpPr>
              <p:cNvPr id="131" name="Group 130"/>
              <p:cNvGrpSpPr/>
              <p:nvPr/>
            </p:nvGrpSpPr>
            <p:grpSpPr>
              <a:xfrm>
                <a:off x="0" y="5305425"/>
                <a:ext cx="1142082" cy="1681939"/>
                <a:chOff x="0" y="5305425"/>
                <a:chExt cx="1142082" cy="1681939"/>
              </a:xfrm>
            </p:grpSpPr>
            <p:pic>
              <p:nvPicPr>
                <p:cNvPr id="135" name="Picture 134" descr="38.gif"/>
                <p:cNvPicPr>
                  <a:picLocks noChangeAspect="1"/>
                </p:cNvPicPr>
                <p:nvPr/>
              </p:nvPicPr>
              <p:blipFill>
                <a:blip r:embed="rId2"/>
                <a:stretch>
                  <a:fillRect/>
                </a:stretch>
              </p:blipFill>
              <p:spPr>
                <a:xfrm>
                  <a:off x="0" y="5305425"/>
                  <a:ext cx="866775" cy="1552575"/>
                </a:xfrm>
                <a:prstGeom prst="rect">
                  <a:avLst/>
                </a:prstGeom>
              </p:spPr>
            </p:pic>
            <p:pic>
              <p:nvPicPr>
                <p:cNvPr id="136" name="Picture 135"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32" name="Group 131"/>
              <p:cNvGrpSpPr/>
              <p:nvPr/>
            </p:nvGrpSpPr>
            <p:grpSpPr>
              <a:xfrm>
                <a:off x="-158285" y="5292604"/>
                <a:ext cx="1230969" cy="1723220"/>
                <a:chOff x="7913031" y="5305425"/>
                <a:chExt cx="1230969" cy="1723220"/>
              </a:xfrm>
            </p:grpSpPr>
            <p:pic>
              <p:nvPicPr>
                <p:cNvPr id="133" name="Picture 132" descr="38.gif"/>
                <p:cNvPicPr>
                  <a:picLocks noChangeAspect="1"/>
                </p:cNvPicPr>
                <p:nvPr/>
              </p:nvPicPr>
              <p:blipFill>
                <a:blip r:embed="rId2"/>
                <a:stretch>
                  <a:fillRect/>
                </a:stretch>
              </p:blipFill>
              <p:spPr>
                <a:xfrm>
                  <a:off x="8277225" y="5305425"/>
                  <a:ext cx="866775" cy="1552575"/>
                </a:xfrm>
                <a:prstGeom prst="rect">
                  <a:avLst/>
                </a:prstGeom>
              </p:spPr>
            </p:pic>
            <p:pic>
              <p:nvPicPr>
                <p:cNvPr id="134" name="Picture 133"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82" name="Group 81"/>
            <p:cNvGrpSpPr/>
            <p:nvPr/>
          </p:nvGrpSpPr>
          <p:grpSpPr>
            <a:xfrm>
              <a:off x="4467882" y="186958"/>
              <a:ext cx="1300367" cy="1723220"/>
              <a:chOff x="-158285" y="5292604"/>
              <a:chExt cx="1300367" cy="1723220"/>
            </a:xfrm>
          </p:grpSpPr>
          <p:grpSp>
            <p:nvGrpSpPr>
              <p:cNvPr id="125" name="Group 124"/>
              <p:cNvGrpSpPr/>
              <p:nvPr/>
            </p:nvGrpSpPr>
            <p:grpSpPr>
              <a:xfrm>
                <a:off x="0" y="5305425"/>
                <a:ext cx="1142082" cy="1681939"/>
                <a:chOff x="0" y="5305425"/>
                <a:chExt cx="1142082" cy="1681939"/>
              </a:xfrm>
            </p:grpSpPr>
            <p:pic>
              <p:nvPicPr>
                <p:cNvPr id="129" name="Picture 128" descr="38.gif"/>
                <p:cNvPicPr>
                  <a:picLocks noChangeAspect="1"/>
                </p:cNvPicPr>
                <p:nvPr/>
              </p:nvPicPr>
              <p:blipFill>
                <a:blip r:embed="rId2"/>
                <a:stretch>
                  <a:fillRect/>
                </a:stretch>
              </p:blipFill>
              <p:spPr>
                <a:xfrm>
                  <a:off x="0" y="5305425"/>
                  <a:ext cx="866775" cy="1552575"/>
                </a:xfrm>
                <a:prstGeom prst="rect">
                  <a:avLst/>
                </a:prstGeom>
              </p:spPr>
            </p:pic>
            <p:pic>
              <p:nvPicPr>
                <p:cNvPr id="130" name="Picture 129"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26" name="Group 125"/>
              <p:cNvGrpSpPr/>
              <p:nvPr/>
            </p:nvGrpSpPr>
            <p:grpSpPr>
              <a:xfrm>
                <a:off x="-158285" y="5292604"/>
                <a:ext cx="1230969" cy="1723220"/>
                <a:chOff x="7913031" y="5305425"/>
                <a:chExt cx="1230969" cy="1723220"/>
              </a:xfrm>
            </p:grpSpPr>
            <p:pic>
              <p:nvPicPr>
                <p:cNvPr id="127" name="Picture 126" descr="38.gif"/>
                <p:cNvPicPr>
                  <a:picLocks noChangeAspect="1"/>
                </p:cNvPicPr>
                <p:nvPr/>
              </p:nvPicPr>
              <p:blipFill>
                <a:blip r:embed="rId2"/>
                <a:stretch>
                  <a:fillRect/>
                </a:stretch>
              </p:blipFill>
              <p:spPr>
                <a:xfrm>
                  <a:off x="8277225" y="5305425"/>
                  <a:ext cx="866775" cy="1552575"/>
                </a:xfrm>
                <a:prstGeom prst="rect">
                  <a:avLst/>
                </a:prstGeom>
              </p:spPr>
            </p:pic>
            <p:pic>
              <p:nvPicPr>
                <p:cNvPr id="128" name="Picture 127"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83" name="Group 82"/>
            <p:cNvGrpSpPr/>
            <p:nvPr/>
          </p:nvGrpSpPr>
          <p:grpSpPr>
            <a:xfrm>
              <a:off x="5492732" y="177284"/>
              <a:ext cx="1300367" cy="1723220"/>
              <a:chOff x="-158285" y="5292604"/>
              <a:chExt cx="1300367" cy="1723220"/>
            </a:xfrm>
          </p:grpSpPr>
          <p:grpSp>
            <p:nvGrpSpPr>
              <p:cNvPr id="119" name="Group 118"/>
              <p:cNvGrpSpPr/>
              <p:nvPr/>
            </p:nvGrpSpPr>
            <p:grpSpPr>
              <a:xfrm>
                <a:off x="0" y="5305425"/>
                <a:ext cx="1142082" cy="1681939"/>
                <a:chOff x="0" y="5305425"/>
                <a:chExt cx="1142082" cy="1681939"/>
              </a:xfrm>
            </p:grpSpPr>
            <p:pic>
              <p:nvPicPr>
                <p:cNvPr id="123" name="Picture 122" descr="38.gif"/>
                <p:cNvPicPr>
                  <a:picLocks noChangeAspect="1"/>
                </p:cNvPicPr>
                <p:nvPr/>
              </p:nvPicPr>
              <p:blipFill>
                <a:blip r:embed="rId2"/>
                <a:stretch>
                  <a:fillRect/>
                </a:stretch>
              </p:blipFill>
              <p:spPr>
                <a:xfrm>
                  <a:off x="0" y="5305425"/>
                  <a:ext cx="866775" cy="1552575"/>
                </a:xfrm>
                <a:prstGeom prst="rect">
                  <a:avLst/>
                </a:prstGeom>
              </p:spPr>
            </p:pic>
            <p:pic>
              <p:nvPicPr>
                <p:cNvPr id="124" name="Picture 123"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20" name="Group 119"/>
              <p:cNvGrpSpPr/>
              <p:nvPr/>
            </p:nvGrpSpPr>
            <p:grpSpPr>
              <a:xfrm>
                <a:off x="-158285" y="5292604"/>
                <a:ext cx="1230969" cy="1723220"/>
                <a:chOff x="7913031" y="5305425"/>
                <a:chExt cx="1230969" cy="1723220"/>
              </a:xfrm>
            </p:grpSpPr>
            <p:pic>
              <p:nvPicPr>
                <p:cNvPr id="121" name="Picture 120" descr="38.gif"/>
                <p:cNvPicPr>
                  <a:picLocks noChangeAspect="1"/>
                </p:cNvPicPr>
                <p:nvPr/>
              </p:nvPicPr>
              <p:blipFill>
                <a:blip r:embed="rId2"/>
                <a:stretch>
                  <a:fillRect/>
                </a:stretch>
              </p:blipFill>
              <p:spPr>
                <a:xfrm>
                  <a:off x="8277225" y="5305425"/>
                  <a:ext cx="866775" cy="1552575"/>
                </a:xfrm>
                <a:prstGeom prst="rect">
                  <a:avLst/>
                </a:prstGeom>
              </p:spPr>
            </p:pic>
            <p:pic>
              <p:nvPicPr>
                <p:cNvPr id="122" name="Picture 121"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84" name="Group 83"/>
            <p:cNvGrpSpPr/>
            <p:nvPr/>
          </p:nvGrpSpPr>
          <p:grpSpPr>
            <a:xfrm>
              <a:off x="6508126" y="150934"/>
              <a:ext cx="1300367" cy="1723220"/>
              <a:chOff x="-158285" y="5292604"/>
              <a:chExt cx="1300367" cy="1723220"/>
            </a:xfrm>
          </p:grpSpPr>
          <p:grpSp>
            <p:nvGrpSpPr>
              <p:cNvPr id="113" name="Group 112"/>
              <p:cNvGrpSpPr/>
              <p:nvPr/>
            </p:nvGrpSpPr>
            <p:grpSpPr>
              <a:xfrm>
                <a:off x="0" y="5305425"/>
                <a:ext cx="1142082" cy="1681939"/>
                <a:chOff x="0" y="5305425"/>
                <a:chExt cx="1142082" cy="1681939"/>
              </a:xfrm>
            </p:grpSpPr>
            <p:pic>
              <p:nvPicPr>
                <p:cNvPr id="117" name="Picture 116" descr="38.gif"/>
                <p:cNvPicPr>
                  <a:picLocks noChangeAspect="1"/>
                </p:cNvPicPr>
                <p:nvPr/>
              </p:nvPicPr>
              <p:blipFill>
                <a:blip r:embed="rId2"/>
                <a:stretch>
                  <a:fillRect/>
                </a:stretch>
              </p:blipFill>
              <p:spPr>
                <a:xfrm>
                  <a:off x="0" y="5305425"/>
                  <a:ext cx="866775" cy="1552575"/>
                </a:xfrm>
                <a:prstGeom prst="rect">
                  <a:avLst/>
                </a:prstGeom>
              </p:spPr>
            </p:pic>
            <p:pic>
              <p:nvPicPr>
                <p:cNvPr id="118" name="Picture 117"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14" name="Group 113"/>
              <p:cNvGrpSpPr/>
              <p:nvPr/>
            </p:nvGrpSpPr>
            <p:grpSpPr>
              <a:xfrm>
                <a:off x="-158285" y="5292604"/>
                <a:ext cx="1230969" cy="1723220"/>
                <a:chOff x="7913031" y="5305425"/>
                <a:chExt cx="1230969" cy="1723220"/>
              </a:xfrm>
            </p:grpSpPr>
            <p:pic>
              <p:nvPicPr>
                <p:cNvPr id="115" name="Picture 114" descr="38.gif"/>
                <p:cNvPicPr>
                  <a:picLocks noChangeAspect="1"/>
                </p:cNvPicPr>
                <p:nvPr/>
              </p:nvPicPr>
              <p:blipFill>
                <a:blip r:embed="rId2"/>
                <a:stretch>
                  <a:fillRect/>
                </a:stretch>
              </p:blipFill>
              <p:spPr>
                <a:xfrm>
                  <a:off x="8277225" y="5305425"/>
                  <a:ext cx="866775" cy="1552575"/>
                </a:xfrm>
                <a:prstGeom prst="rect">
                  <a:avLst/>
                </a:prstGeom>
              </p:spPr>
            </p:pic>
            <p:pic>
              <p:nvPicPr>
                <p:cNvPr id="116" name="Picture 115"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85" name="Group 84"/>
            <p:cNvGrpSpPr/>
            <p:nvPr/>
          </p:nvGrpSpPr>
          <p:grpSpPr>
            <a:xfrm>
              <a:off x="268935" y="185251"/>
              <a:ext cx="1300367" cy="1723220"/>
              <a:chOff x="-158285" y="5292604"/>
              <a:chExt cx="1300367" cy="1723220"/>
            </a:xfrm>
          </p:grpSpPr>
          <p:grpSp>
            <p:nvGrpSpPr>
              <p:cNvPr id="107" name="Group 106"/>
              <p:cNvGrpSpPr/>
              <p:nvPr/>
            </p:nvGrpSpPr>
            <p:grpSpPr>
              <a:xfrm>
                <a:off x="0" y="5305425"/>
                <a:ext cx="1142082" cy="1681939"/>
                <a:chOff x="0" y="5305425"/>
                <a:chExt cx="1142082" cy="1681939"/>
              </a:xfrm>
            </p:grpSpPr>
            <p:pic>
              <p:nvPicPr>
                <p:cNvPr id="111" name="Picture 110" descr="38.gif"/>
                <p:cNvPicPr>
                  <a:picLocks noChangeAspect="1"/>
                </p:cNvPicPr>
                <p:nvPr/>
              </p:nvPicPr>
              <p:blipFill>
                <a:blip r:embed="rId2"/>
                <a:stretch>
                  <a:fillRect/>
                </a:stretch>
              </p:blipFill>
              <p:spPr>
                <a:xfrm>
                  <a:off x="0" y="5305425"/>
                  <a:ext cx="866775" cy="1552575"/>
                </a:xfrm>
                <a:prstGeom prst="rect">
                  <a:avLst/>
                </a:prstGeom>
              </p:spPr>
            </p:pic>
            <p:pic>
              <p:nvPicPr>
                <p:cNvPr id="112" name="Picture 111"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08" name="Group 107"/>
              <p:cNvGrpSpPr/>
              <p:nvPr/>
            </p:nvGrpSpPr>
            <p:grpSpPr>
              <a:xfrm>
                <a:off x="-158285" y="5292604"/>
                <a:ext cx="1230969" cy="1723220"/>
                <a:chOff x="7913031" y="5305425"/>
                <a:chExt cx="1230969" cy="1723220"/>
              </a:xfrm>
            </p:grpSpPr>
            <p:pic>
              <p:nvPicPr>
                <p:cNvPr id="109" name="Picture 108" descr="38.gif"/>
                <p:cNvPicPr>
                  <a:picLocks noChangeAspect="1"/>
                </p:cNvPicPr>
                <p:nvPr/>
              </p:nvPicPr>
              <p:blipFill>
                <a:blip r:embed="rId2"/>
                <a:stretch>
                  <a:fillRect/>
                </a:stretch>
              </p:blipFill>
              <p:spPr>
                <a:xfrm>
                  <a:off x="8277225" y="5305425"/>
                  <a:ext cx="866775" cy="1552575"/>
                </a:xfrm>
                <a:prstGeom prst="rect">
                  <a:avLst/>
                </a:prstGeom>
              </p:spPr>
            </p:pic>
            <p:pic>
              <p:nvPicPr>
                <p:cNvPr id="110" name="Picture 109"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86" name="Group 85"/>
            <p:cNvGrpSpPr/>
            <p:nvPr/>
          </p:nvGrpSpPr>
          <p:grpSpPr>
            <a:xfrm>
              <a:off x="1317974" y="140372"/>
              <a:ext cx="1300367" cy="1723220"/>
              <a:chOff x="-158285" y="5292604"/>
              <a:chExt cx="1300367" cy="1723220"/>
            </a:xfrm>
          </p:grpSpPr>
          <p:grpSp>
            <p:nvGrpSpPr>
              <p:cNvPr id="101" name="Group 100"/>
              <p:cNvGrpSpPr/>
              <p:nvPr/>
            </p:nvGrpSpPr>
            <p:grpSpPr>
              <a:xfrm>
                <a:off x="0" y="5305425"/>
                <a:ext cx="1142082" cy="1681939"/>
                <a:chOff x="0" y="5305425"/>
                <a:chExt cx="1142082" cy="1681939"/>
              </a:xfrm>
            </p:grpSpPr>
            <p:pic>
              <p:nvPicPr>
                <p:cNvPr id="105" name="Picture 104" descr="38.gif"/>
                <p:cNvPicPr>
                  <a:picLocks noChangeAspect="1"/>
                </p:cNvPicPr>
                <p:nvPr/>
              </p:nvPicPr>
              <p:blipFill>
                <a:blip r:embed="rId2"/>
                <a:stretch>
                  <a:fillRect/>
                </a:stretch>
              </p:blipFill>
              <p:spPr>
                <a:xfrm>
                  <a:off x="0" y="5305425"/>
                  <a:ext cx="866775" cy="1552575"/>
                </a:xfrm>
                <a:prstGeom prst="rect">
                  <a:avLst/>
                </a:prstGeom>
              </p:spPr>
            </p:pic>
            <p:pic>
              <p:nvPicPr>
                <p:cNvPr id="106" name="Picture 105"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02" name="Group 101"/>
              <p:cNvGrpSpPr/>
              <p:nvPr/>
            </p:nvGrpSpPr>
            <p:grpSpPr>
              <a:xfrm>
                <a:off x="-158285" y="5292604"/>
                <a:ext cx="1230969" cy="1723220"/>
                <a:chOff x="7913031" y="5305425"/>
                <a:chExt cx="1230969" cy="1723220"/>
              </a:xfrm>
            </p:grpSpPr>
            <p:pic>
              <p:nvPicPr>
                <p:cNvPr id="103" name="Picture 102" descr="38.gif"/>
                <p:cNvPicPr>
                  <a:picLocks noChangeAspect="1"/>
                </p:cNvPicPr>
                <p:nvPr/>
              </p:nvPicPr>
              <p:blipFill>
                <a:blip r:embed="rId2"/>
                <a:stretch>
                  <a:fillRect/>
                </a:stretch>
              </p:blipFill>
              <p:spPr>
                <a:xfrm>
                  <a:off x="8277225" y="5305425"/>
                  <a:ext cx="866775" cy="1552575"/>
                </a:xfrm>
                <a:prstGeom prst="rect">
                  <a:avLst/>
                </a:prstGeom>
              </p:spPr>
            </p:pic>
            <p:pic>
              <p:nvPicPr>
                <p:cNvPr id="104" name="Picture 103"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87" name="Group 86"/>
            <p:cNvGrpSpPr/>
            <p:nvPr/>
          </p:nvGrpSpPr>
          <p:grpSpPr>
            <a:xfrm>
              <a:off x="2383269" y="174461"/>
              <a:ext cx="1300367" cy="1723220"/>
              <a:chOff x="-158285" y="5292604"/>
              <a:chExt cx="1300367" cy="1723220"/>
            </a:xfrm>
          </p:grpSpPr>
          <p:grpSp>
            <p:nvGrpSpPr>
              <p:cNvPr id="95" name="Group 94"/>
              <p:cNvGrpSpPr/>
              <p:nvPr/>
            </p:nvGrpSpPr>
            <p:grpSpPr>
              <a:xfrm>
                <a:off x="0" y="5305425"/>
                <a:ext cx="1142082" cy="1681939"/>
                <a:chOff x="0" y="5305425"/>
                <a:chExt cx="1142082" cy="1681939"/>
              </a:xfrm>
            </p:grpSpPr>
            <p:pic>
              <p:nvPicPr>
                <p:cNvPr id="99" name="Picture 98" descr="38.gif"/>
                <p:cNvPicPr>
                  <a:picLocks noChangeAspect="1"/>
                </p:cNvPicPr>
                <p:nvPr/>
              </p:nvPicPr>
              <p:blipFill>
                <a:blip r:embed="rId2"/>
                <a:stretch>
                  <a:fillRect/>
                </a:stretch>
              </p:blipFill>
              <p:spPr>
                <a:xfrm>
                  <a:off x="0" y="5305425"/>
                  <a:ext cx="866775" cy="1552575"/>
                </a:xfrm>
                <a:prstGeom prst="rect">
                  <a:avLst/>
                </a:prstGeom>
              </p:spPr>
            </p:pic>
            <p:pic>
              <p:nvPicPr>
                <p:cNvPr id="100" name="Picture 99"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96" name="Group 95"/>
              <p:cNvGrpSpPr/>
              <p:nvPr/>
            </p:nvGrpSpPr>
            <p:grpSpPr>
              <a:xfrm>
                <a:off x="-158285" y="5292604"/>
                <a:ext cx="1230969" cy="1723220"/>
                <a:chOff x="7913031" y="5305425"/>
                <a:chExt cx="1230969" cy="1723220"/>
              </a:xfrm>
            </p:grpSpPr>
            <p:pic>
              <p:nvPicPr>
                <p:cNvPr id="97" name="Picture 96" descr="38.gif"/>
                <p:cNvPicPr>
                  <a:picLocks noChangeAspect="1"/>
                </p:cNvPicPr>
                <p:nvPr/>
              </p:nvPicPr>
              <p:blipFill>
                <a:blip r:embed="rId2"/>
                <a:stretch>
                  <a:fillRect/>
                </a:stretch>
              </p:blipFill>
              <p:spPr>
                <a:xfrm>
                  <a:off x="8277225" y="5305425"/>
                  <a:ext cx="866775" cy="1552575"/>
                </a:xfrm>
                <a:prstGeom prst="rect">
                  <a:avLst/>
                </a:prstGeom>
              </p:spPr>
            </p:pic>
            <p:pic>
              <p:nvPicPr>
                <p:cNvPr id="98" name="Picture 97"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88" name="Group 87"/>
            <p:cNvGrpSpPr/>
            <p:nvPr/>
          </p:nvGrpSpPr>
          <p:grpSpPr>
            <a:xfrm>
              <a:off x="3467044" y="168832"/>
              <a:ext cx="1300367" cy="1723220"/>
              <a:chOff x="-158285" y="5292604"/>
              <a:chExt cx="1300367" cy="1723220"/>
            </a:xfrm>
          </p:grpSpPr>
          <p:grpSp>
            <p:nvGrpSpPr>
              <p:cNvPr id="89" name="Group 88"/>
              <p:cNvGrpSpPr/>
              <p:nvPr/>
            </p:nvGrpSpPr>
            <p:grpSpPr>
              <a:xfrm>
                <a:off x="0" y="5305425"/>
                <a:ext cx="1142082" cy="1681939"/>
                <a:chOff x="0" y="5305425"/>
                <a:chExt cx="1142082" cy="1681939"/>
              </a:xfrm>
            </p:grpSpPr>
            <p:pic>
              <p:nvPicPr>
                <p:cNvPr id="93" name="Picture 92" descr="38.gif"/>
                <p:cNvPicPr>
                  <a:picLocks noChangeAspect="1"/>
                </p:cNvPicPr>
                <p:nvPr/>
              </p:nvPicPr>
              <p:blipFill>
                <a:blip r:embed="rId2"/>
                <a:stretch>
                  <a:fillRect/>
                </a:stretch>
              </p:blipFill>
              <p:spPr>
                <a:xfrm>
                  <a:off x="0" y="5305425"/>
                  <a:ext cx="866775" cy="1552575"/>
                </a:xfrm>
                <a:prstGeom prst="rect">
                  <a:avLst/>
                </a:prstGeom>
              </p:spPr>
            </p:pic>
            <p:pic>
              <p:nvPicPr>
                <p:cNvPr id="94" name="Picture 93"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90" name="Group 89"/>
              <p:cNvGrpSpPr/>
              <p:nvPr/>
            </p:nvGrpSpPr>
            <p:grpSpPr>
              <a:xfrm>
                <a:off x="-158285" y="5292604"/>
                <a:ext cx="1230969" cy="1723220"/>
                <a:chOff x="7913031" y="5305425"/>
                <a:chExt cx="1230969" cy="1723220"/>
              </a:xfrm>
            </p:grpSpPr>
            <p:pic>
              <p:nvPicPr>
                <p:cNvPr id="91" name="Picture 90" descr="38.gif"/>
                <p:cNvPicPr>
                  <a:picLocks noChangeAspect="1"/>
                </p:cNvPicPr>
                <p:nvPr/>
              </p:nvPicPr>
              <p:blipFill>
                <a:blip r:embed="rId2"/>
                <a:stretch>
                  <a:fillRect/>
                </a:stretch>
              </p:blipFill>
              <p:spPr>
                <a:xfrm>
                  <a:off x="8277225" y="5305425"/>
                  <a:ext cx="866775" cy="1552575"/>
                </a:xfrm>
                <a:prstGeom prst="rect">
                  <a:avLst/>
                </a:prstGeom>
              </p:spPr>
            </p:pic>
            <p:pic>
              <p:nvPicPr>
                <p:cNvPr id="92" name="Picture 91"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spTree>
    <p:extLst>
      <p:ext uri="{BB962C8B-B14F-4D97-AF65-F5344CB8AC3E}">
        <p14:creationId xmlns:p14="http://schemas.microsoft.com/office/powerpoint/2010/main" val="202238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fill="hold"/>
                                        <p:tgtEl>
                                          <p:spTgt spid="24"/>
                                        </p:tgtEl>
                                        <p:attrNameLst>
                                          <p:attrName>ppt_x</p:attrName>
                                        </p:attrNameLst>
                                      </p:cBhvr>
                                      <p:tavLst>
                                        <p:tav tm="0">
                                          <p:val>
                                            <p:strVal val="#ppt_x"/>
                                          </p:val>
                                        </p:tav>
                                        <p:tav tm="100000">
                                          <p:val>
                                            <p:strVal val="#ppt_x"/>
                                          </p:val>
                                        </p:tav>
                                      </p:tavLst>
                                    </p:anim>
                                    <p:anim calcmode="lin" valueType="num">
                                      <p:cBhvr additive="base">
                                        <p:cTn id="16" dur="500" fill="hold"/>
                                        <p:tgtEl>
                                          <p:spTgt spid="2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additive="base">
                                        <p:cTn id="23" dur="500" fill="hold"/>
                                        <p:tgtEl>
                                          <p:spTgt spid="38"/>
                                        </p:tgtEl>
                                        <p:attrNameLst>
                                          <p:attrName>ppt_x</p:attrName>
                                        </p:attrNameLst>
                                      </p:cBhvr>
                                      <p:tavLst>
                                        <p:tav tm="0">
                                          <p:val>
                                            <p:strVal val="#ppt_x"/>
                                          </p:val>
                                        </p:tav>
                                        <p:tav tm="100000">
                                          <p:val>
                                            <p:strVal val="#ppt_x"/>
                                          </p:val>
                                        </p:tav>
                                      </p:tavLst>
                                    </p:anim>
                                    <p:anim calcmode="lin" valueType="num">
                                      <p:cBhvr additive="base">
                                        <p:cTn id="24" dur="500" fill="hold"/>
                                        <p:tgtEl>
                                          <p:spTgt spid="3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5"/>
                                        </p:tgtEl>
                                        <p:attrNameLst>
                                          <p:attrName>style.visibility</p:attrName>
                                        </p:attrNameLst>
                                      </p:cBhvr>
                                      <p:to>
                                        <p:strVal val="visible"/>
                                      </p:to>
                                    </p:set>
                                    <p:anim calcmode="lin" valueType="num">
                                      <p:cBhvr additive="base">
                                        <p:cTn id="27" dur="500" fill="hold"/>
                                        <p:tgtEl>
                                          <p:spTgt spid="45"/>
                                        </p:tgtEl>
                                        <p:attrNameLst>
                                          <p:attrName>ppt_x</p:attrName>
                                        </p:attrNameLst>
                                      </p:cBhvr>
                                      <p:tavLst>
                                        <p:tav tm="0">
                                          <p:val>
                                            <p:strVal val="#ppt_x"/>
                                          </p:val>
                                        </p:tav>
                                        <p:tav tm="100000">
                                          <p:val>
                                            <p:strVal val="#ppt_x"/>
                                          </p:val>
                                        </p:tav>
                                      </p:tavLst>
                                    </p:anim>
                                    <p:anim calcmode="lin" valueType="num">
                                      <p:cBhvr additive="base">
                                        <p:cTn id="28" dur="500" fill="hold"/>
                                        <p:tgtEl>
                                          <p:spTgt spid="4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ppt_x"/>
                                          </p:val>
                                        </p:tav>
                                        <p:tav tm="100000">
                                          <p:val>
                                            <p:strVal val="#ppt_x"/>
                                          </p:val>
                                        </p:tav>
                                      </p:tavLst>
                                    </p:anim>
                                    <p:anim calcmode="lin" valueType="num">
                                      <p:cBhvr additive="base">
                                        <p:cTn id="32" dur="500" fill="hold"/>
                                        <p:tgtEl>
                                          <p:spTgt spid="52"/>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additive="base">
                                        <p:cTn id="35" dur="500" fill="hold"/>
                                        <p:tgtEl>
                                          <p:spTgt spid="59"/>
                                        </p:tgtEl>
                                        <p:attrNameLst>
                                          <p:attrName>ppt_x</p:attrName>
                                        </p:attrNameLst>
                                      </p:cBhvr>
                                      <p:tavLst>
                                        <p:tav tm="0">
                                          <p:val>
                                            <p:strVal val="#ppt_x"/>
                                          </p:val>
                                        </p:tav>
                                        <p:tav tm="100000">
                                          <p:val>
                                            <p:strVal val="#ppt_x"/>
                                          </p:val>
                                        </p:tav>
                                      </p:tavLst>
                                    </p:anim>
                                    <p:anim calcmode="lin" valueType="num">
                                      <p:cBhvr additive="base">
                                        <p:cTn id="36" dur="500" fill="hold"/>
                                        <p:tgtEl>
                                          <p:spTgt spid="59"/>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6"/>
                                        </p:tgtEl>
                                        <p:attrNameLst>
                                          <p:attrName>style.visibility</p:attrName>
                                        </p:attrNameLst>
                                      </p:cBhvr>
                                      <p:to>
                                        <p:strVal val="visible"/>
                                      </p:to>
                                    </p:set>
                                    <p:anim calcmode="lin" valueType="num">
                                      <p:cBhvr additive="base">
                                        <p:cTn id="39" dur="500" fill="hold"/>
                                        <p:tgtEl>
                                          <p:spTgt spid="66"/>
                                        </p:tgtEl>
                                        <p:attrNameLst>
                                          <p:attrName>ppt_x</p:attrName>
                                        </p:attrNameLst>
                                      </p:cBhvr>
                                      <p:tavLst>
                                        <p:tav tm="0">
                                          <p:val>
                                            <p:strVal val="#ppt_x"/>
                                          </p:val>
                                        </p:tav>
                                        <p:tav tm="100000">
                                          <p:val>
                                            <p:strVal val="#ppt_x"/>
                                          </p:val>
                                        </p:tav>
                                      </p:tavLst>
                                    </p:anim>
                                    <p:anim calcmode="lin" valueType="num">
                                      <p:cBhvr additive="base">
                                        <p:cTn id="40" dur="500" fill="hold"/>
                                        <p:tgtEl>
                                          <p:spTgt spid="66"/>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73"/>
                                        </p:tgtEl>
                                        <p:attrNameLst>
                                          <p:attrName>style.visibility</p:attrName>
                                        </p:attrNameLst>
                                      </p:cBhvr>
                                      <p:to>
                                        <p:strVal val="visible"/>
                                      </p:to>
                                    </p:set>
                                    <p:anim calcmode="lin" valueType="num">
                                      <p:cBhvr additive="base">
                                        <p:cTn id="43" dur="500" fill="hold"/>
                                        <p:tgtEl>
                                          <p:spTgt spid="73"/>
                                        </p:tgtEl>
                                        <p:attrNameLst>
                                          <p:attrName>ppt_x</p:attrName>
                                        </p:attrNameLst>
                                      </p:cBhvr>
                                      <p:tavLst>
                                        <p:tav tm="0">
                                          <p:val>
                                            <p:strVal val="#ppt_x"/>
                                          </p:val>
                                        </p:tav>
                                        <p:tav tm="100000">
                                          <p:val>
                                            <p:strVal val="#ppt_x"/>
                                          </p:val>
                                        </p:tav>
                                      </p:tavLst>
                                    </p:anim>
                                    <p:anim calcmode="lin" valueType="num">
                                      <p:cBhvr additive="base">
                                        <p:cTn id="44" dur="500" fill="hold"/>
                                        <p:tgtEl>
                                          <p:spTgt spid="73"/>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80"/>
                                        </p:tgtEl>
                                        <p:attrNameLst>
                                          <p:attrName>style.visibility</p:attrName>
                                        </p:attrNameLst>
                                      </p:cBhvr>
                                      <p:to>
                                        <p:strVal val="visible"/>
                                      </p:to>
                                    </p:set>
                                    <p:anim calcmode="lin" valueType="num">
                                      <p:cBhvr additive="base">
                                        <p:cTn id="47" dur="500" fill="hold"/>
                                        <p:tgtEl>
                                          <p:spTgt spid="80"/>
                                        </p:tgtEl>
                                        <p:attrNameLst>
                                          <p:attrName>ppt_x</p:attrName>
                                        </p:attrNameLst>
                                      </p:cBhvr>
                                      <p:tavLst>
                                        <p:tav tm="0">
                                          <p:val>
                                            <p:strVal val="#ppt_x"/>
                                          </p:val>
                                        </p:tav>
                                        <p:tav tm="100000">
                                          <p:val>
                                            <p:strVal val="#ppt_x"/>
                                          </p:val>
                                        </p:tav>
                                      </p:tavLst>
                                    </p:anim>
                                    <p:anim calcmode="lin" valueType="num">
                                      <p:cBhvr additive="base">
                                        <p:cTn id="48"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0" end="0"/>
                                            </p:txEl>
                                          </p:spTgt>
                                        </p:tgtEl>
                                        <p:attrNameLst>
                                          <p:attrName>style.visibility</p:attrName>
                                        </p:attrNameLst>
                                      </p:cBhvr>
                                      <p:to>
                                        <p:strVal val="visible"/>
                                      </p:to>
                                    </p:set>
                                    <p:anim calcmode="lin" valueType="num">
                                      <p:cBhvr additive="base">
                                        <p:cTn id="5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421469"/>
            <a:ext cx="8485414" cy="3970318"/>
          </a:xfrm>
          <a:prstGeom prst="rect">
            <a:avLst/>
          </a:prstGeom>
        </p:spPr>
        <p:txBody>
          <a:bodyPr wrap="square">
            <a:spAutoFit/>
          </a:bodyPr>
          <a:lstStyle/>
          <a:p>
            <a:r>
              <a:rPr lang="bn-BD" sz="2800" b="1"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আমাদের দেশে কিশোর অপরাধের অন্যতম প্রধান কারণ </a:t>
            </a:r>
            <a:r>
              <a:rPr lang="bn-BD" sz="2800" b="1" dirty="0" smtClean="0">
                <a:ln w="0"/>
                <a:solidFill>
                  <a:srgbClr val="00B0F0"/>
                </a:solidFill>
                <a:effectLst>
                  <a:outerShdw blurRad="38100" dist="19050" dir="2700000" algn="tl" rotWithShape="0">
                    <a:schemeClr val="dk1">
                      <a:alpha val="40000"/>
                    </a:schemeClr>
                  </a:outerShdw>
                </a:effectLst>
                <a:latin typeface="NikoshBAN" pitchFamily="2" charset="0"/>
                <a:cs typeface="NikoshBAN" pitchFamily="2" charset="0"/>
              </a:rPr>
              <a:t>দারিদ্র</a:t>
            </a:r>
            <a:r>
              <a:rPr lang="bn-BD" sz="2800" b="1"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 দরিদ্র পরিবারের কিশোরদের অনেক সাধ বা ইচ্ছাই অপূর্ণ থেকে যায়। এর ফলে তাদের মধ্যে বাড়ে হতাশা এবং এ হতাশাই তাদের অপরাধের দিকে ঠেলে দেয়। </a:t>
            </a:r>
            <a:r>
              <a:rPr lang="bn-BD" sz="2800" b="1" dirty="0" smtClean="0">
                <a:ln w="0"/>
                <a:solidFill>
                  <a:srgbClr val="0070C0"/>
                </a:solidFill>
                <a:effectLst>
                  <a:outerShdw blurRad="38100" dist="19050" dir="2700000" algn="tl" rotWithShape="0">
                    <a:schemeClr val="dk1">
                      <a:alpha val="40000"/>
                    </a:schemeClr>
                  </a:outerShdw>
                </a:effectLst>
                <a:latin typeface="NikoshBAN" pitchFamily="2" charset="0"/>
                <a:cs typeface="NikoshBAN" pitchFamily="2" charset="0"/>
              </a:rPr>
              <a:t>সুস্থ পারিবারিক জীবন ও সুষ্ঠু সামাজিক পরিবেশের অভাবেও কিশোর-কিশোররা অপরাধী হয়ে উঠতে পারে। </a:t>
            </a:r>
            <a:r>
              <a:rPr lang="bn-BD" sz="2800" b="1" dirty="0" smtClean="0">
                <a:ln w="0"/>
                <a:solidFill>
                  <a:srgbClr val="C00000"/>
                </a:solidFill>
                <a:effectLst>
                  <a:outerShdw blurRad="38100" dist="19050" dir="2700000" algn="tl" rotWithShape="0">
                    <a:schemeClr val="dk1">
                      <a:alpha val="40000"/>
                    </a:schemeClr>
                  </a:outerShdw>
                </a:effectLst>
                <a:latin typeface="NikoshBAN" pitchFamily="2" charset="0"/>
                <a:cs typeface="NikoshBAN" pitchFamily="2" charset="0"/>
              </a:rPr>
              <a:t>বাড়ির বাইরে বা কর্মস্থলে অতি ব্যস্ততার কারণে মাতাপিতার পক্ষে সন্তানদের যতেষ্ট সময় বা অভিভাবকদের অতিরিক্ত শাসনের কারণেও অনেক কিশোর ধীরে ধীরে অপরাধী হয়ে উঠে। </a:t>
            </a:r>
            <a:r>
              <a:rPr lang="bn-BD" sz="2800" b="1" dirty="0" smtClean="0">
                <a:ln w="0"/>
                <a:solidFill>
                  <a:srgbClr val="002060"/>
                </a:solidFill>
                <a:effectLst>
                  <a:outerShdw blurRad="38100" dist="19050" dir="2700000" algn="tl" rotWithShape="0">
                    <a:schemeClr val="dk1">
                      <a:alpha val="40000"/>
                    </a:schemeClr>
                  </a:outerShdw>
                </a:effectLst>
                <a:latin typeface="NikoshBAN" pitchFamily="2" charset="0"/>
                <a:cs typeface="NikoshBAN" pitchFamily="2" charset="0"/>
              </a:rPr>
              <a:t>মাতাপিতার মধ্যকার জটিল দাম্পত্য সম্পর্ক ও তাদের খারাপ আচরণও অনেক সময় কিশোর অপরাধের প্রবণতা দেখা দেয়।</a:t>
            </a:r>
            <a:endParaRPr lang="en-US" sz="2800" b="1" dirty="0">
              <a:ln w="0"/>
              <a:solidFill>
                <a:srgbClr val="002060"/>
              </a:solidFill>
              <a:effectLst>
                <a:outerShdw blurRad="38100" dist="19050" dir="2700000" algn="tl" rotWithShape="0">
                  <a:schemeClr val="dk1">
                    <a:alpha val="40000"/>
                  </a:schemeClr>
                </a:outerShdw>
              </a:effectLst>
            </a:endParaRPr>
          </a:p>
        </p:txBody>
      </p:sp>
      <p:sp>
        <p:nvSpPr>
          <p:cNvPr id="3" name="Rectangle 2"/>
          <p:cNvSpPr/>
          <p:nvPr/>
        </p:nvSpPr>
        <p:spPr>
          <a:xfrm>
            <a:off x="3128256" y="681038"/>
            <a:ext cx="3352800" cy="380999"/>
          </a:xfrm>
          <a:prstGeom prst="rect">
            <a:avLst/>
          </a:prstGeom>
          <a:solidFill>
            <a:srgbClr val="FF0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rgbClr val="0070C0"/>
                </a:solidFill>
                <a:latin typeface="NikoshBAN" panose="02000000000000000000" pitchFamily="2" charset="0"/>
                <a:cs typeface="NikoshBAN" panose="02000000000000000000" pitchFamily="2" charset="0"/>
              </a:rPr>
              <a:t>কিশোর অপরাধের কারণ</a:t>
            </a:r>
            <a:endParaRPr lang="en-US" sz="3200" dirty="0">
              <a:solidFill>
                <a:srgbClr val="0070C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16969"/>
            <a:ext cx="2743200" cy="196903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1056" y="316968"/>
            <a:ext cx="2309158" cy="1969032"/>
          </a:xfrm>
          <a:prstGeom prst="rect">
            <a:avLst/>
          </a:prstGeom>
        </p:spPr>
      </p:pic>
    </p:spTree>
    <p:extLst>
      <p:ext uri="{BB962C8B-B14F-4D97-AF65-F5344CB8AC3E}">
        <p14:creationId xmlns:p14="http://schemas.microsoft.com/office/powerpoint/2010/main" val="3686343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457200"/>
            <a:ext cx="33528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solidFill>
                  <a:srgbClr val="C00000"/>
                </a:solidFill>
                <a:latin typeface="NikoshBAN" panose="02000000000000000000" pitchFamily="2" charset="0"/>
                <a:cs typeface="NikoshBAN" panose="02000000000000000000" pitchFamily="2" charset="0"/>
              </a:rPr>
              <a:t>দলগত কাজ</a:t>
            </a:r>
            <a:endParaRPr lang="en-US" sz="6600" dirty="0">
              <a:solidFill>
                <a:srgbClr val="C00000"/>
              </a:solidFill>
              <a:latin typeface="NikoshBAN" panose="02000000000000000000" pitchFamily="2" charset="0"/>
              <a:cs typeface="NikoshBAN" panose="02000000000000000000" pitchFamily="2" charset="0"/>
            </a:endParaRPr>
          </a:p>
        </p:txBody>
      </p:sp>
      <p:sp>
        <p:nvSpPr>
          <p:cNvPr id="3" name="Rectangle 2"/>
          <p:cNvSpPr/>
          <p:nvPr/>
        </p:nvSpPr>
        <p:spPr>
          <a:xfrm>
            <a:off x="457200" y="1828800"/>
            <a:ext cx="8077200" cy="32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6000" dirty="0" smtClean="0">
                <a:solidFill>
                  <a:srgbClr val="FF0000"/>
                </a:solidFill>
                <a:latin typeface="NikoshBAN" panose="02000000000000000000" pitchFamily="2" charset="0"/>
                <a:cs typeface="NikoshBAN" panose="02000000000000000000" pitchFamily="2" charset="0"/>
              </a:rPr>
              <a:t>কী কী কারণে শিশু-কিশোরদের অপরাধী করে তোলে? উল্লেখ কর।</a:t>
            </a:r>
            <a:endParaRPr lang="en-US" sz="6000" dirty="0">
              <a:solidFill>
                <a:srgbClr val="FF0000"/>
              </a:solidFill>
              <a:latin typeface="NikoshBAN" panose="02000000000000000000" pitchFamily="2" charset="0"/>
              <a:cs typeface="NikoshBAN" panose="02000000000000000000" pitchFamily="2" charset="0"/>
            </a:endParaRPr>
          </a:p>
        </p:txBody>
      </p:sp>
      <p:grpSp>
        <p:nvGrpSpPr>
          <p:cNvPr id="4" name="Group 3"/>
          <p:cNvGrpSpPr/>
          <p:nvPr/>
        </p:nvGrpSpPr>
        <p:grpSpPr>
          <a:xfrm>
            <a:off x="457200" y="402771"/>
            <a:ext cx="796176" cy="968829"/>
            <a:chOff x="-158285" y="5292604"/>
            <a:chExt cx="1300367" cy="1723220"/>
          </a:xfrm>
        </p:grpSpPr>
        <p:grpSp>
          <p:nvGrpSpPr>
            <p:cNvPr id="5" name="Group 4"/>
            <p:cNvGrpSpPr/>
            <p:nvPr/>
          </p:nvGrpSpPr>
          <p:grpSpPr>
            <a:xfrm>
              <a:off x="0" y="5305425"/>
              <a:ext cx="1142082" cy="1681939"/>
              <a:chOff x="0" y="5305425"/>
              <a:chExt cx="1142082" cy="1681939"/>
            </a:xfrm>
          </p:grpSpPr>
          <p:pic>
            <p:nvPicPr>
              <p:cNvPr id="9" name="Picture 8" descr="38.gif"/>
              <p:cNvPicPr>
                <a:picLocks noChangeAspect="1"/>
              </p:cNvPicPr>
              <p:nvPr/>
            </p:nvPicPr>
            <p:blipFill>
              <a:blip r:embed="rId2"/>
              <a:stretch>
                <a:fillRect/>
              </a:stretch>
            </p:blipFill>
            <p:spPr>
              <a:xfrm>
                <a:off x="0" y="5305425"/>
                <a:ext cx="866775" cy="1552575"/>
              </a:xfrm>
              <a:prstGeom prst="rect">
                <a:avLst/>
              </a:prstGeom>
            </p:spPr>
          </p:pic>
          <p:pic>
            <p:nvPicPr>
              <p:cNvPr id="10" name="Picture 9"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6" name="Group 5"/>
            <p:cNvGrpSpPr/>
            <p:nvPr/>
          </p:nvGrpSpPr>
          <p:grpSpPr>
            <a:xfrm>
              <a:off x="-158285" y="5292604"/>
              <a:ext cx="1230969" cy="1723220"/>
              <a:chOff x="7913031" y="5305425"/>
              <a:chExt cx="1230969" cy="1723220"/>
            </a:xfrm>
          </p:grpSpPr>
          <p:pic>
            <p:nvPicPr>
              <p:cNvPr id="7" name="Picture 6" descr="38.gif"/>
              <p:cNvPicPr>
                <a:picLocks noChangeAspect="1"/>
              </p:cNvPicPr>
              <p:nvPr/>
            </p:nvPicPr>
            <p:blipFill>
              <a:blip r:embed="rId2"/>
              <a:stretch>
                <a:fillRect/>
              </a:stretch>
            </p:blipFill>
            <p:spPr>
              <a:xfrm>
                <a:off x="8277225" y="5305425"/>
                <a:ext cx="866775" cy="1552575"/>
              </a:xfrm>
              <a:prstGeom prst="rect">
                <a:avLst/>
              </a:prstGeom>
            </p:spPr>
          </p:pic>
          <p:pic>
            <p:nvPicPr>
              <p:cNvPr id="8" name="Picture 7"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1" name="Group 10"/>
          <p:cNvGrpSpPr/>
          <p:nvPr/>
        </p:nvGrpSpPr>
        <p:grpSpPr>
          <a:xfrm>
            <a:off x="7740401" y="299357"/>
            <a:ext cx="796176" cy="968829"/>
            <a:chOff x="-158285" y="5292604"/>
            <a:chExt cx="1300367" cy="1723220"/>
          </a:xfrm>
        </p:grpSpPr>
        <p:grpSp>
          <p:nvGrpSpPr>
            <p:cNvPr id="12" name="Group 11"/>
            <p:cNvGrpSpPr/>
            <p:nvPr/>
          </p:nvGrpSpPr>
          <p:grpSpPr>
            <a:xfrm>
              <a:off x="0" y="5305425"/>
              <a:ext cx="1142082" cy="1681939"/>
              <a:chOff x="0" y="5305425"/>
              <a:chExt cx="1142082" cy="1681939"/>
            </a:xfrm>
          </p:grpSpPr>
          <p:pic>
            <p:nvPicPr>
              <p:cNvPr id="16" name="Picture 15" descr="38.gif"/>
              <p:cNvPicPr>
                <a:picLocks noChangeAspect="1"/>
              </p:cNvPicPr>
              <p:nvPr/>
            </p:nvPicPr>
            <p:blipFill>
              <a:blip r:embed="rId2"/>
              <a:stretch>
                <a:fillRect/>
              </a:stretch>
            </p:blipFill>
            <p:spPr>
              <a:xfrm>
                <a:off x="0" y="5305425"/>
                <a:ext cx="866775" cy="1552575"/>
              </a:xfrm>
              <a:prstGeom prst="rect">
                <a:avLst/>
              </a:prstGeom>
            </p:spPr>
          </p:pic>
          <p:pic>
            <p:nvPicPr>
              <p:cNvPr id="17" name="Picture 16"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3" name="Group 12"/>
            <p:cNvGrpSpPr/>
            <p:nvPr/>
          </p:nvGrpSpPr>
          <p:grpSpPr>
            <a:xfrm>
              <a:off x="-158285" y="5292604"/>
              <a:ext cx="1230969" cy="1723220"/>
              <a:chOff x="7913031" y="5305425"/>
              <a:chExt cx="1230969" cy="1723220"/>
            </a:xfrm>
          </p:grpSpPr>
          <p:pic>
            <p:nvPicPr>
              <p:cNvPr id="14" name="Picture 13" descr="38.gif"/>
              <p:cNvPicPr>
                <a:picLocks noChangeAspect="1"/>
              </p:cNvPicPr>
              <p:nvPr/>
            </p:nvPicPr>
            <p:blipFill>
              <a:blip r:embed="rId2"/>
              <a:stretch>
                <a:fillRect/>
              </a:stretch>
            </p:blipFill>
            <p:spPr>
              <a:xfrm>
                <a:off x="8277225" y="5305425"/>
                <a:ext cx="866775" cy="1552575"/>
              </a:xfrm>
              <a:prstGeom prst="rect">
                <a:avLst/>
              </a:prstGeom>
            </p:spPr>
          </p:pic>
          <p:pic>
            <p:nvPicPr>
              <p:cNvPr id="15" name="Picture 14"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8" name="Group 17"/>
          <p:cNvGrpSpPr/>
          <p:nvPr/>
        </p:nvGrpSpPr>
        <p:grpSpPr>
          <a:xfrm>
            <a:off x="7725161" y="5437791"/>
            <a:ext cx="796176" cy="968829"/>
            <a:chOff x="-158285" y="5292604"/>
            <a:chExt cx="1300367" cy="1723220"/>
          </a:xfrm>
        </p:grpSpPr>
        <p:grpSp>
          <p:nvGrpSpPr>
            <p:cNvPr id="19" name="Group 18"/>
            <p:cNvGrpSpPr/>
            <p:nvPr/>
          </p:nvGrpSpPr>
          <p:grpSpPr>
            <a:xfrm>
              <a:off x="0" y="5305425"/>
              <a:ext cx="1142082" cy="1681939"/>
              <a:chOff x="0" y="5305425"/>
              <a:chExt cx="1142082" cy="1681939"/>
            </a:xfrm>
          </p:grpSpPr>
          <p:pic>
            <p:nvPicPr>
              <p:cNvPr id="23" name="Picture 22" descr="38.gif"/>
              <p:cNvPicPr>
                <a:picLocks noChangeAspect="1"/>
              </p:cNvPicPr>
              <p:nvPr/>
            </p:nvPicPr>
            <p:blipFill>
              <a:blip r:embed="rId2"/>
              <a:stretch>
                <a:fillRect/>
              </a:stretch>
            </p:blipFill>
            <p:spPr>
              <a:xfrm>
                <a:off x="0" y="5305425"/>
                <a:ext cx="866775" cy="1552575"/>
              </a:xfrm>
              <a:prstGeom prst="rect">
                <a:avLst/>
              </a:prstGeom>
            </p:spPr>
          </p:pic>
          <p:pic>
            <p:nvPicPr>
              <p:cNvPr id="24" name="Picture 23"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20" name="Group 19"/>
            <p:cNvGrpSpPr/>
            <p:nvPr/>
          </p:nvGrpSpPr>
          <p:grpSpPr>
            <a:xfrm>
              <a:off x="-158285" y="5292604"/>
              <a:ext cx="1230969" cy="1723220"/>
              <a:chOff x="7913031" y="5305425"/>
              <a:chExt cx="1230969" cy="1723220"/>
            </a:xfrm>
          </p:grpSpPr>
          <p:pic>
            <p:nvPicPr>
              <p:cNvPr id="21" name="Picture 20" descr="38.gif"/>
              <p:cNvPicPr>
                <a:picLocks noChangeAspect="1"/>
              </p:cNvPicPr>
              <p:nvPr/>
            </p:nvPicPr>
            <p:blipFill>
              <a:blip r:embed="rId2"/>
              <a:stretch>
                <a:fillRect/>
              </a:stretch>
            </p:blipFill>
            <p:spPr>
              <a:xfrm>
                <a:off x="8277225" y="5305425"/>
                <a:ext cx="866775" cy="1552575"/>
              </a:xfrm>
              <a:prstGeom prst="rect">
                <a:avLst/>
              </a:prstGeom>
            </p:spPr>
          </p:pic>
          <p:pic>
            <p:nvPicPr>
              <p:cNvPr id="22" name="Picture 21"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25" name="Group 24"/>
          <p:cNvGrpSpPr/>
          <p:nvPr/>
        </p:nvGrpSpPr>
        <p:grpSpPr>
          <a:xfrm>
            <a:off x="495525" y="5410650"/>
            <a:ext cx="796176" cy="968829"/>
            <a:chOff x="-158285" y="5292604"/>
            <a:chExt cx="1300367" cy="1723220"/>
          </a:xfrm>
        </p:grpSpPr>
        <p:grpSp>
          <p:nvGrpSpPr>
            <p:cNvPr id="26" name="Group 25"/>
            <p:cNvGrpSpPr/>
            <p:nvPr/>
          </p:nvGrpSpPr>
          <p:grpSpPr>
            <a:xfrm>
              <a:off x="0" y="5305425"/>
              <a:ext cx="1142082" cy="1681939"/>
              <a:chOff x="0" y="5305425"/>
              <a:chExt cx="1142082" cy="1681939"/>
            </a:xfrm>
          </p:grpSpPr>
          <p:pic>
            <p:nvPicPr>
              <p:cNvPr id="30" name="Picture 29" descr="38.gif"/>
              <p:cNvPicPr>
                <a:picLocks noChangeAspect="1"/>
              </p:cNvPicPr>
              <p:nvPr/>
            </p:nvPicPr>
            <p:blipFill>
              <a:blip r:embed="rId2"/>
              <a:stretch>
                <a:fillRect/>
              </a:stretch>
            </p:blipFill>
            <p:spPr>
              <a:xfrm>
                <a:off x="0" y="5305425"/>
                <a:ext cx="866775" cy="1552575"/>
              </a:xfrm>
              <a:prstGeom prst="rect">
                <a:avLst/>
              </a:prstGeom>
            </p:spPr>
          </p:pic>
          <p:pic>
            <p:nvPicPr>
              <p:cNvPr id="31" name="Picture 30"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27" name="Group 26"/>
            <p:cNvGrpSpPr/>
            <p:nvPr/>
          </p:nvGrpSpPr>
          <p:grpSpPr>
            <a:xfrm>
              <a:off x="-158285" y="5292604"/>
              <a:ext cx="1230969" cy="1723220"/>
              <a:chOff x="7913031" y="5305425"/>
              <a:chExt cx="1230969" cy="1723220"/>
            </a:xfrm>
          </p:grpSpPr>
          <p:pic>
            <p:nvPicPr>
              <p:cNvPr id="28" name="Picture 27" descr="38.gif"/>
              <p:cNvPicPr>
                <a:picLocks noChangeAspect="1"/>
              </p:cNvPicPr>
              <p:nvPr/>
            </p:nvPicPr>
            <p:blipFill>
              <a:blip r:embed="rId2"/>
              <a:stretch>
                <a:fillRect/>
              </a:stretch>
            </p:blipFill>
            <p:spPr>
              <a:xfrm>
                <a:off x="8277225" y="5305425"/>
                <a:ext cx="866775" cy="1552575"/>
              </a:xfrm>
              <a:prstGeom prst="rect">
                <a:avLst/>
              </a:prstGeom>
            </p:spPr>
          </p:pic>
          <p:pic>
            <p:nvPicPr>
              <p:cNvPr id="29" name="Picture 28" descr="4.gif"/>
              <p:cNvPicPr>
                <a:picLocks noChangeAspect="1"/>
              </p:cNvPicPr>
              <p:nvPr/>
            </p:nvPicPr>
            <p:blipFill>
              <a:blip r:embed="rId3"/>
              <a:stretch>
                <a:fillRect/>
              </a:stretch>
            </p:blipFill>
            <p:spPr>
              <a:xfrm rot="20741264">
                <a:off x="7913031" y="5362345"/>
                <a:ext cx="866775" cy="1666300"/>
              </a:xfrm>
              <a:prstGeom prst="rect">
                <a:avLst/>
              </a:prstGeom>
            </p:spPr>
          </p:pic>
        </p:grpSp>
      </p:grpSp>
    </p:spTree>
    <p:extLst>
      <p:ext uri="{BB962C8B-B14F-4D97-AF65-F5344CB8AC3E}">
        <p14:creationId xmlns:p14="http://schemas.microsoft.com/office/powerpoint/2010/main" val="3607031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899" y="3635022"/>
            <a:ext cx="8496301" cy="2918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solidFill>
                  <a:srgbClr val="C00000"/>
                </a:solidFill>
                <a:latin typeface="NikoshBAN" panose="02000000000000000000" pitchFamily="2" charset="0"/>
                <a:cs typeface="NikoshBAN" panose="02000000000000000000" pitchFamily="2" charset="0"/>
              </a:rPr>
              <a:t>অভিভাবক সচেতনতা ও দায়িত্বঃ </a:t>
            </a:r>
            <a:r>
              <a:rPr lang="bn-BD" sz="2800" dirty="0" smtClean="0">
                <a:solidFill>
                  <a:srgbClr val="002060"/>
                </a:solidFill>
                <a:latin typeface="NikoshBAN" panose="02000000000000000000" pitchFamily="2" charset="0"/>
                <a:cs typeface="NikoshBAN" panose="02000000000000000000" pitchFamily="2" charset="0"/>
              </a:rPr>
              <a:t>কিশোরদের অপরাধ প্রবণতার ধরণ, তার কারণ ও প্রতিকার সম্পর্কে মাতাপিতা ও পরিবারের বয়োজ্যোষ্ঠরা যদি সচেতন থাকেন তবে তারা সহজেই কিশোরদের অপরাধ থেকে দূরে রাখতে বা সে পথ থেকে সরিয়ে আনতে পারবেন। </a:t>
            </a:r>
            <a:r>
              <a:rPr lang="bn-BD" sz="2800" dirty="0" smtClean="0">
                <a:solidFill>
                  <a:srgbClr val="FF0000"/>
                </a:solidFill>
                <a:latin typeface="NikoshBAN" panose="02000000000000000000" pitchFamily="2" charset="0"/>
                <a:cs typeface="NikoshBAN" panose="02000000000000000000" pitchFamily="2" charset="0"/>
              </a:rPr>
              <a:t>এজন্য পরিবার সন্তানদের সুস্থ মানসিক বিকাশের উপযুক্ত পরিবেশ সৃষ্টি করতে হবে। তাদের চলাফেরার উপর নজর রাখতে হবে। তাদের বন্ধু ও সাথিদের সম্পর্কে খোজ-খবর রাখতে হবে। সন্তানদের সঙ্গে সহজ ও স্বাভাবিক সম্পর্ক গড়ে তুলতে হবে।</a:t>
            </a:r>
            <a:endParaRPr lang="en-US" sz="2800" dirty="0">
              <a:solidFill>
                <a:srgbClr val="FF0000"/>
              </a:solidFill>
              <a:latin typeface="NikoshBAN" panose="02000000000000000000" pitchFamily="2" charset="0"/>
              <a:cs typeface="NikoshBAN" panose="02000000000000000000" pitchFamily="2" charset="0"/>
            </a:endParaRPr>
          </a:p>
        </p:txBody>
      </p:sp>
      <p:sp>
        <p:nvSpPr>
          <p:cNvPr id="3" name="Rectangle 2"/>
          <p:cNvSpPr/>
          <p:nvPr/>
        </p:nvSpPr>
        <p:spPr>
          <a:xfrm>
            <a:off x="2383689" y="381000"/>
            <a:ext cx="3962400" cy="4797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rgbClr val="C00000"/>
                </a:solidFill>
                <a:latin typeface="NikoshBAN" panose="02000000000000000000" pitchFamily="2" charset="0"/>
                <a:cs typeface="NikoshBAN" panose="02000000000000000000" pitchFamily="2" charset="0"/>
              </a:rPr>
              <a:t>কিশোর অপরাধ প্রতিকারের উপায়</a:t>
            </a:r>
            <a:endParaRPr lang="en-US" sz="2800" dirty="0">
              <a:solidFill>
                <a:srgbClr val="C0000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1" y="990600"/>
            <a:ext cx="5773492" cy="2514600"/>
          </a:xfrm>
          <a:prstGeom prst="rect">
            <a:avLst/>
          </a:prstGeom>
        </p:spPr>
      </p:pic>
    </p:spTree>
    <p:extLst>
      <p:ext uri="{BB962C8B-B14F-4D97-AF65-F5344CB8AC3E}">
        <p14:creationId xmlns:p14="http://schemas.microsoft.com/office/powerpoint/2010/main" val="1599647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267200"/>
            <a:ext cx="8458200" cy="2209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solidFill>
                  <a:srgbClr val="C00000"/>
                </a:solidFill>
                <a:latin typeface="NikoshBAN" panose="02000000000000000000" pitchFamily="2" charset="0"/>
                <a:cs typeface="NikoshBAN" panose="02000000000000000000" pitchFamily="2" charset="0"/>
              </a:rPr>
              <a:t>আ</a:t>
            </a:r>
            <a:r>
              <a:rPr lang="en-US" sz="2800" dirty="0" err="1" smtClean="0">
                <a:solidFill>
                  <a:srgbClr val="C00000"/>
                </a:solidFill>
                <a:latin typeface="NikoshBAN" panose="02000000000000000000" pitchFamily="2" charset="0"/>
                <a:cs typeface="NikoshBAN" panose="02000000000000000000" pitchFamily="2" charset="0"/>
              </a:rPr>
              <a:t>র্থ-সামাজিক</a:t>
            </a:r>
            <a:r>
              <a:rPr lang="en-US" sz="2800" dirty="0" smtClean="0">
                <a:solidFill>
                  <a:srgbClr val="C00000"/>
                </a:solidFill>
                <a:latin typeface="NikoshBAN" panose="02000000000000000000" pitchFamily="2" charset="0"/>
                <a:cs typeface="NikoshBAN" panose="02000000000000000000" pitchFamily="2" charset="0"/>
              </a:rPr>
              <a:t> </a:t>
            </a:r>
            <a:r>
              <a:rPr lang="en-US" sz="2800" dirty="0" err="1" smtClean="0">
                <a:solidFill>
                  <a:srgbClr val="C00000"/>
                </a:solidFill>
                <a:latin typeface="NikoshBAN" panose="02000000000000000000" pitchFamily="2" charset="0"/>
                <a:cs typeface="NikoshBAN" panose="02000000000000000000" pitchFamily="2" charset="0"/>
              </a:rPr>
              <a:t>কর্মসূচিঃ</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কিশোরদের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অপরাধ</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প্রবণতার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একটি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প্রধান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কারণ</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পরিবারের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দারিদ্র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সেজন্য</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অভিভাবকদের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জন্য</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কর্মসংস্থানের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সুযোগ</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সৃষ্টি</a:t>
            </a:r>
            <a:r>
              <a:rPr lang="en-US" sz="2800" dirty="0" smtClean="0">
                <a:solidFill>
                  <a:schemeClr val="tx1"/>
                </a:solidFill>
                <a:latin typeface="NikoshBAN" panose="02000000000000000000" pitchFamily="2" charset="0"/>
                <a:cs typeface="NikoshBAN" panose="02000000000000000000" pitchFamily="2" charset="0"/>
              </a:rPr>
              <a:t> ও </a:t>
            </a:r>
            <a:r>
              <a:rPr lang="en-US" sz="2800" dirty="0" err="1" smtClean="0">
                <a:solidFill>
                  <a:schemeClr val="tx1"/>
                </a:solidFill>
                <a:latin typeface="NikoshBAN" panose="02000000000000000000" pitchFamily="2" charset="0"/>
                <a:cs typeface="NikoshBAN" panose="02000000000000000000" pitchFamily="2" charset="0"/>
              </a:rPr>
              <a:t>পরিবারের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আর্থিক</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অবস্থার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উন্নতি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ঘটাতে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হবে</a:t>
            </a:r>
            <a:r>
              <a:rPr lang="en-US" sz="2800" dirty="0" smtClean="0">
                <a:solidFill>
                  <a:schemeClr val="tx1"/>
                </a:solidFill>
                <a:latin typeface="NikoshBAN" panose="02000000000000000000" pitchFamily="2" charset="0"/>
                <a:cs typeface="NikoshBAN" panose="02000000000000000000" pitchFamily="2" charset="0"/>
              </a:rPr>
              <a:t>। এ </a:t>
            </a:r>
            <a:r>
              <a:rPr lang="en-US" sz="2800" dirty="0" err="1" smtClean="0">
                <a:solidFill>
                  <a:schemeClr val="tx1"/>
                </a:solidFill>
                <a:latin typeface="NikoshBAN" panose="02000000000000000000" pitchFamily="2" charset="0"/>
                <a:cs typeface="NikoshBAN" panose="02000000000000000000" pitchFamily="2" charset="0"/>
              </a:rPr>
              <a:t>ব্যাপারে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সরকার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এবং</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বিভিন্ন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বেসরকারি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সংস্থাকে</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এগিয়ে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আসতে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হবে</a:t>
            </a:r>
            <a:r>
              <a:rPr lang="en-US" sz="2800" dirty="0" smtClean="0">
                <a:solidFill>
                  <a:schemeClr val="tx1"/>
                </a:solidFill>
                <a:latin typeface="NikoshBAN" panose="02000000000000000000" pitchFamily="2" charset="0"/>
                <a:cs typeface="NikoshBAN" panose="02000000000000000000" pitchFamily="2" charset="0"/>
              </a:rPr>
              <a:t>।</a:t>
            </a:r>
            <a:endParaRPr lang="en-US" sz="2800"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1752600" y="457200"/>
            <a:ext cx="60198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a:solidFill>
                  <a:srgbClr val="002060"/>
                </a:solidFill>
                <a:latin typeface="NikoshBAN" panose="02000000000000000000" pitchFamily="2" charset="0"/>
                <a:cs typeface="NikoshBAN" panose="02000000000000000000" pitchFamily="2" charset="0"/>
              </a:rPr>
              <a:t>কিশোর অপরাধ প্রতিকারের উপায়</a:t>
            </a:r>
            <a:endParaRPr lang="en-US" sz="4400" dirty="0">
              <a:solidFill>
                <a:srgbClr val="00206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990600"/>
            <a:ext cx="6096000" cy="3124200"/>
          </a:xfrm>
          <a:prstGeom prst="rect">
            <a:avLst/>
          </a:prstGeom>
        </p:spPr>
      </p:pic>
    </p:spTree>
    <p:extLst>
      <p:ext uri="{BB962C8B-B14F-4D97-AF65-F5344CB8AC3E}">
        <p14:creationId xmlns:p14="http://schemas.microsoft.com/office/powerpoint/2010/main" val="2595710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0"/>
            <a:ext cx="8382000" cy="2743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600" dirty="0" smtClean="0">
                <a:solidFill>
                  <a:srgbClr val="00B0F0"/>
                </a:solidFill>
                <a:latin typeface="NikoshBAN" panose="02000000000000000000" pitchFamily="2" charset="0"/>
                <a:cs typeface="NikoshBAN" panose="02000000000000000000" pitchFamily="2" charset="0"/>
              </a:rPr>
              <a:t>শিক্ষার সুযোগঃ</a:t>
            </a:r>
            <a:r>
              <a:rPr lang="bn-BD" sz="3600" dirty="0" smtClean="0">
                <a:solidFill>
                  <a:srgbClr val="002060"/>
                </a:solidFill>
                <a:latin typeface="NikoshBAN" panose="02000000000000000000" pitchFamily="2" charset="0"/>
                <a:cs typeface="NikoshBAN" panose="02000000000000000000" pitchFamily="2" charset="0"/>
              </a:rPr>
              <a:t>সকল শিশু-কিশোরকে প্রাতিষ্ঠানিক শিক্ষার আওতায় আনতে হবে। এতে তারা একদিকে শিক্ষার প্রভাবে সুস্থ ও সুন্দর জীবন-যাপনে আগ্রহী হবে। অন্যদিকে শিক্ষা প্রতিষ্ঠানের পরিবেশ তাদেরকে অপরাধ থেকে দূরে রাখবে।</a:t>
            </a:r>
            <a:endParaRPr lang="en-US" sz="3600" dirty="0">
              <a:solidFill>
                <a:srgbClr val="002060"/>
              </a:solidFill>
              <a:latin typeface="NikoshBAN" panose="02000000000000000000" pitchFamily="2" charset="0"/>
              <a:cs typeface="NikoshBAN" panose="02000000000000000000" pitchFamily="2" charset="0"/>
            </a:endParaRPr>
          </a:p>
        </p:txBody>
      </p:sp>
      <p:sp>
        <p:nvSpPr>
          <p:cNvPr id="3" name="Rectangle 2"/>
          <p:cNvSpPr/>
          <p:nvPr/>
        </p:nvSpPr>
        <p:spPr>
          <a:xfrm>
            <a:off x="2209800" y="533400"/>
            <a:ext cx="5029200" cy="502356"/>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a:solidFill>
                  <a:srgbClr val="C00000"/>
                </a:solidFill>
                <a:latin typeface="NikoshBAN" panose="02000000000000000000" pitchFamily="2" charset="0"/>
                <a:cs typeface="NikoshBAN" panose="02000000000000000000" pitchFamily="2" charset="0"/>
              </a:rPr>
              <a:t>কিশোর অপরাধ প্রতিকারের উপায়</a:t>
            </a:r>
            <a:endParaRPr lang="en-US" sz="3200" dirty="0">
              <a:solidFill>
                <a:srgbClr val="C0000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066800"/>
            <a:ext cx="3778770" cy="2514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5237" y="1075266"/>
            <a:ext cx="4450831" cy="2537177"/>
          </a:xfrm>
          <a:prstGeom prst="rect">
            <a:avLst/>
          </a:prstGeom>
        </p:spPr>
      </p:pic>
    </p:spTree>
    <p:extLst>
      <p:ext uri="{BB962C8B-B14F-4D97-AF65-F5344CB8AC3E}">
        <p14:creationId xmlns:p14="http://schemas.microsoft.com/office/powerpoint/2010/main" val="3570027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962400"/>
            <a:ext cx="8458200" cy="2514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solidFill>
                  <a:srgbClr val="C00000"/>
                </a:solidFill>
                <a:latin typeface="NikoshBAN" panose="02000000000000000000" pitchFamily="2" charset="0"/>
                <a:cs typeface="NikoshBAN" panose="02000000000000000000" pitchFamily="2" charset="0"/>
              </a:rPr>
              <a:t>চিত্তবিনোদনঃ </a:t>
            </a:r>
            <a:r>
              <a:rPr lang="bn-BD" sz="3200" dirty="0" smtClean="0">
                <a:solidFill>
                  <a:srgbClr val="002060"/>
                </a:solidFill>
                <a:latin typeface="NikoshBAN" panose="02000000000000000000" pitchFamily="2" charset="0"/>
                <a:cs typeface="NikoshBAN" panose="02000000000000000000" pitchFamily="2" charset="0"/>
              </a:rPr>
              <a:t>শিশু-কিশোরদের মানসিক বিকাশের জন্য পাড়া ও মহল্লায় পাঠাগার, ব্যায়ামাগার,প্রভৃতি স্থাপন করা প্রয়োজন। এছাড়া বিদ্যালয়, মাদ্রাসা ও আবাসিক এলাকায় খেলার মাঠ থাকতে হবে। </a:t>
            </a:r>
            <a:endParaRPr lang="en-US" sz="3200" dirty="0">
              <a:solidFill>
                <a:srgbClr val="002060"/>
              </a:solidFill>
              <a:latin typeface="NikoshBAN" panose="02000000000000000000" pitchFamily="2" charset="0"/>
              <a:cs typeface="NikoshBAN" panose="02000000000000000000" pitchFamily="2" charset="0"/>
            </a:endParaRPr>
          </a:p>
        </p:txBody>
      </p:sp>
      <p:sp>
        <p:nvSpPr>
          <p:cNvPr id="3" name="Rectangle 2"/>
          <p:cNvSpPr/>
          <p:nvPr/>
        </p:nvSpPr>
        <p:spPr>
          <a:xfrm>
            <a:off x="3200400" y="457200"/>
            <a:ext cx="2545889" cy="369332"/>
          </a:xfrm>
          <a:prstGeom prst="rect">
            <a:avLst/>
          </a:prstGeom>
        </p:spPr>
        <p:txBody>
          <a:bodyPr wrap="none">
            <a:spAutoFit/>
          </a:bodyPr>
          <a:lstStyle/>
          <a:p>
            <a:pPr algn="ctr"/>
            <a:r>
              <a:rPr lang="bn-BD" dirty="0">
                <a:solidFill>
                  <a:srgbClr val="C00000"/>
                </a:solidFill>
                <a:latin typeface="NikoshBAN" panose="02000000000000000000" pitchFamily="2" charset="0"/>
                <a:cs typeface="NikoshBAN" panose="02000000000000000000" pitchFamily="2" charset="0"/>
              </a:rPr>
              <a:t>কিশোর অপরাধ প্রতিকারের উপায়</a:t>
            </a:r>
            <a:endParaRPr lang="en-US" dirty="0">
              <a:solidFill>
                <a:srgbClr val="C0000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990600"/>
            <a:ext cx="3886200" cy="2514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0100" y="990600"/>
            <a:ext cx="3924300" cy="2514600"/>
          </a:xfrm>
          <a:prstGeom prst="rect">
            <a:avLst/>
          </a:prstGeom>
        </p:spPr>
      </p:pic>
    </p:spTree>
    <p:extLst>
      <p:ext uri="{BB962C8B-B14F-4D97-AF65-F5344CB8AC3E}">
        <p14:creationId xmlns:p14="http://schemas.microsoft.com/office/powerpoint/2010/main" val="3466480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621998"/>
            <a:ext cx="8229600" cy="2931202"/>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600" dirty="0" smtClean="0">
                <a:solidFill>
                  <a:srgbClr val="0070C0"/>
                </a:solidFill>
                <a:latin typeface="NikoshBAN" panose="02000000000000000000" pitchFamily="2" charset="0"/>
                <a:cs typeface="NikoshBAN" panose="02000000000000000000" pitchFamily="2" charset="0"/>
              </a:rPr>
              <a:t>শিশুশ্রম বন্ধ করাঃ </a:t>
            </a:r>
            <a:r>
              <a:rPr lang="bn-BD" sz="3600" dirty="0" smtClean="0">
                <a:solidFill>
                  <a:srgbClr val="002060"/>
                </a:solidFill>
                <a:latin typeface="NikoshBAN" panose="02000000000000000000" pitchFamily="2" charset="0"/>
                <a:cs typeface="NikoshBAN" panose="02000000000000000000" pitchFamily="2" charset="0"/>
              </a:rPr>
              <a:t>শিশু-কিশোরের যাতে করে শ্রমথেকে বিরত থাকে তার ব্যবস্থা করতে হবে।শিশু-কিশোররা যেন খারাপ সংস্পর্শে না পড়ে সে ব্যাপারে তাদের নিজেদের যেমন সতর্ক থাকতে হবে, তেমনি অভিভাবকদেরও এ ব্যাপারে সব সময় সজাগ দৃষ্টি রাখতে হবে।</a:t>
            </a:r>
            <a:endParaRPr lang="en-US" sz="3600" dirty="0">
              <a:solidFill>
                <a:srgbClr val="002060"/>
              </a:solidFill>
              <a:latin typeface="NikoshBAN" panose="02000000000000000000" pitchFamily="2" charset="0"/>
              <a:cs typeface="NikoshBAN" panose="02000000000000000000" pitchFamily="2" charset="0"/>
            </a:endParaRPr>
          </a:p>
        </p:txBody>
      </p:sp>
      <p:sp>
        <p:nvSpPr>
          <p:cNvPr id="3" name="Rectangle 2"/>
          <p:cNvSpPr/>
          <p:nvPr/>
        </p:nvSpPr>
        <p:spPr>
          <a:xfrm>
            <a:off x="3200400" y="340402"/>
            <a:ext cx="2545889" cy="369332"/>
          </a:xfrm>
          <a:prstGeom prst="rect">
            <a:avLst/>
          </a:prstGeom>
        </p:spPr>
        <p:txBody>
          <a:bodyPr wrap="none">
            <a:spAutoFit/>
          </a:bodyPr>
          <a:lstStyle/>
          <a:p>
            <a:pPr algn="ctr"/>
            <a:r>
              <a:rPr lang="bn-BD" dirty="0">
                <a:solidFill>
                  <a:srgbClr val="C00000"/>
                </a:solidFill>
                <a:latin typeface="NikoshBAN" panose="02000000000000000000" pitchFamily="2" charset="0"/>
                <a:cs typeface="NikoshBAN" panose="02000000000000000000" pitchFamily="2" charset="0"/>
              </a:rPr>
              <a:t>কিশোর অপরাধ প্রতিকারের উপায়</a:t>
            </a:r>
            <a:endParaRPr lang="en-US" dirty="0">
              <a:solidFill>
                <a:srgbClr val="C0000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826532"/>
            <a:ext cx="6400800" cy="2678668"/>
          </a:xfrm>
          <a:prstGeom prst="rect">
            <a:avLst/>
          </a:prstGeom>
        </p:spPr>
      </p:pic>
    </p:spTree>
    <p:extLst>
      <p:ext uri="{BB962C8B-B14F-4D97-AF65-F5344CB8AC3E}">
        <p14:creationId xmlns:p14="http://schemas.microsoft.com/office/powerpoint/2010/main" val="3299019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352800" y="533400"/>
            <a:ext cx="2286000" cy="762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BAN" panose="02000000000000000000" pitchFamily="2" charset="0"/>
                <a:cs typeface="NikoshBAN" panose="02000000000000000000" pitchFamily="2" charset="0"/>
              </a:rPr>
              <a:t>মূল্যায়ন</a:t>
            </a:r>
            <a:endParaRPr lang="en-US" sz="4400"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381000" y="1295400"/>
            <a:ext cx="8229600" cy="480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solidFill>
                  <a:schemeClr val="tx1"/>
                </a:solidFill>
                <a:latin typeface="NikoshBAN" panose="02000000000000000000" pitchFamily="2" charset="0"/>
                <a:cs typeface="NikoshBAN" panose="02000000000000000000" pitchFamily="2" charset="0"/>
              </a:rPr>
              <a:t>১। আমাদের দেশে কিশোর অপরাধের প্রধান কারণ কী?</a:t>
            </a:r>
          </a:p>
          <a:p>
            <a:endParaRPr lang="bn-BD" sz="1100" dirty="0" smtClean="0">
              <a:solidFill>
                <a:schemeClr val="tx1"/>
              </a:solidFill>
              <a:latin typeface="NikoshBAN" panose="02000000000000000000" pitchFamily="2" charset="0"/>
              <a:cs typeface="NikoshBAN" panose="02000000000000000000" pitchFamily="2" charset="0"/>
            </a:endParaRPr>
          </a:p>
          <a:p>
            <a:r>
              <a:rPr lang="bn-BD" dirty="0" smtClean="0">
                <a:solidFill>
                  <a:schemeClr val="tx1"/>
                </a:solidFill>
                <a:latin typeface="NikoshBAN" panose="02000000000000000000" pitchFamily="2" charset="0"/>
                <a:cs typeface="NikoshBAN" panose="02000000000000000000" pitchFamily="2" charset="0"/>
              </a:rPr>
              <a:t>     </a:t>
            </a:r>
            <a:r>
              <a:rPr lang="bn-BD" sz="2000" dirty="0" smtClean="0">
                <a:solidFill>
                  <a:schemeClr val="tx1"/>
                </a:solidFill>
                <a:latin typeface="NikoshBAN" panose="02000000000000000000" pitchFamily="2" charset="0"/>
                <a:cs typeface="NikoshBAN" panose="02000000000000000000" pitchFamily="2" charset="0"/>
              </a:rPr>
              <a:t>ক. দারিদ্র্য        খ . আদর-যত্নের অভাব        গ . বিবাহবিচ্ছেদ        ঘ. চিত্তবিনোদনের অভাব</a:t>
            </a:r>
          </a:p>
          <a:p>
            <a:endParaRPr lang="bn-BD" sz="2000" dirty="0" smtClean="0">
              <a:solidFill>
                <a:schemeClr val="tx1"/>
              </a:solidFill>
              <a:latin typeface="NikoshBAN" panose="02000000000000000000" pitchFamily="2" charset="0"/>
              <a:cs typeface="NikoshBAN" panose="02000000000000000000" pitchFamily="2" charset="0"/>
            </a:endParaRPr>
          </a:p>
          <a:p>
            <a:r>
              <a:rPr lang="bn-BD" sz="3200" dirty="0" smtClean="0">
                <a:solidFill>
                  <a:schemeClr val="tx1"/>
                </a:solidFill>
                <a:latin typeface="NikoshBAN" panose="02000000000000000000" pitchFamily="2" charset="0"/>
                <a:cs typeface="NikoshBAN" panose="02000000000000000000" pitchFamily="2" charset="0"/>
              </a:rPr>
              <a:t>২।কিশোর অপরাধে অন্যতম কারণগুলো কী কী?</a:t>
            </a:r>
          </a:p>
          <a:p>
            <a:r>
              <a:rPr lang="bn-BD" sz="2000" dirty="0" smtClean="0">
                <a:solidFill>
                  <a:schemeClr val="tx1"/>
                </a:solidFill>
                <a:latin typeface="NikoshBAN" panose="02000000000000000000" pitchFamily="2" charset="0"/>
                <a:cs typeface="NikoshBAN" panose="02000000000000000000" pitchFamily="2" charset="0"/>
              </a:rPr>
              <a:t> </a:t>
            </a:r>
          </a:p>
          <a:p>
            <a:r>
              <a:rPr lang="bn-BD" sz="3200" dirty="0" smtClean="0">
                <a:solidFill>
                  <a:schemeClr val="tx1"/>
                </a:solidFill>
                <a:latin typeface="NikoshBAN" panose="02000000000000000000" pitchFamily="2" charset="0"/>
                <a:cs typeface="NikoshBAN" panose="02000000000000000000" pitchFamily="2" charset="0"/>
              </a:rPr>
              <a:t>৩। কিশোর অপরাধের উপায়গুলো কী কী?</a:t>
            </a:r>
          </a:p>
          <a:p>
            <a:endParaRPr lang="en-US" dirty="0">
              <a:solidFill>
                <a:schemeClr val="tx1"/>
              </a:solidFill>
              <a:latin typeface="NikoshBAN" panose="02000000000000000000" pitchFamily="2" charset="0"/>
              <a:cs typeface="NikoshBAN" panose="02000000000000000000" pitchFamily="2" charset="0"/>
            </a:endParaRPr>
          </a:p>
        </p:txBody>
      </p:sp>
      <p:grpSp>
        <p:nvGrpSpPr>
          <p:cNvPr id="4" name="Group 3"/>
          <p:cNvGrpSpPr/>
          <p:nvPr/>
        </p:nvGrpSpPr>
        <p:grpSpPr>
          <a:xfrm>
            <a:off x="533400" y="2590800"/>
            <a:ext cx="914400" cy="381000"/>
            <a:chOff x="1371600" y="914400"/>
            <a:chExt cx="914400" cy="381000"/>
          </a:xfrm>
        </p:grpSpPr>
        <p:cxnSp>
          <p:nvCxnSpPr>
            <p:cNvPr id="5" name="Straight Connector 4"/>
            <p:cNvCxnSpPr/>
            <p:nvPr/>
          </p:nvCxnSpPr>
          <p:spPr>
            <a:xfrm flipV="1">
              <a:off x="1600200" y="914400"/>
              <a:ext cx="685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371600" y="1066800"/>
              <a:ext cx="228600" cy="228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02184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ircle(in)">
                                      <p:cBhvr>
                                        <p:cTn id="25" dur="2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circle(in)">
                                      <p:cBhvr>
                                        <p:cTn id="30" dur="20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down)">
                                      <p:cBhvr>
                                        <p:cTn id="35" dur="580">
                                          <p:stCondLst>
                                            <p:cond delay="0"/>
                                          </p:stCondLst>
                                        </p:cTn>
                                        <p:tgtEl>
                                          <p:spTgt spid="3">
                                            <p:txEl>
                                              <p:pRg st="4" end="4"/>
                                            </p:txEl>
                                          </p:spTgt>
                                        </p:tgtEl>
                                      </p:cBhvr>
                                    </p:animEffect>
                                    <p:anim calcmode="lin" valueType="num">
                                      <p:cBhvr>
                                        <p:cTn id="3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4" end="4"/>
                                            </p:txEl>
                                          </p:spTgt>
                                        </p:tgtEl>
                                      </p:cBhvr>
                                      <p:to x="100000" y="60000"/>
                                    </p:animScale>
                                    <p:animScale>
                                      <p:cBhvr>
                                        <p:cTn id="42" dur="166" decel="50000">
                                          <p:stCondLst>
                                            <p:cond delay="676"/>
                                          </p:stCondLst>
                                        </p:cTn>
                                        <p:tgtEl>
                                          <p:spTgt spid="3">
                                            <p:txEl>
                                              <p:pRg st="4" end="4"/>
                                            </p:txEl>
                                          </p:spTgt>
                                        </p:tgtEl>
                                      </p:cBhvr>
                                      <p:to x="100000" y="100000"/>
                                    </p:animScale>
                                    <p:animScale>
                                      <p:cBhvr>
                                        <p:cTn id="43" dur="26">
                                          <p:stCondLst>
                                            <p:cond delay="1312"/>
                                          </p:stCondLst>
                                        </p:cTn>
                                        <p:tgtEl>
                                          <p:spTgt spid="3">
                                            <p:txEl>
                                              <p:pRg st="4" end="4"/>
                                            </p:txEl>
                                          </p:spTgt>
                                        </p:tgtEl>
                                      </p:cBhvr>
                                      <p:to x="100000" y="80000"/>
                                    </p:animScale>
                                    <p:animScale>
                                      <p:cBhvr>
                                        <p:cTn id="44" dur="166" decel="50000">
                                          <p:stCondLst>
                                            <p:cond delay="1338"/>
                                          </p:stCondLst>
                                        </p:cTn>
                                        <p:tgtEl>
                                          <p:spTgt spid="3">
                                            <p:txEl>
                                              <p:pRg st="4" end="4"/>
                                            </p:txEl>
                                          </p:spTgt>
                                        </p:tgtEl>
                                      </p:cBhvr>
                                      <p:to x="100000" y="100000"/>
                                    </p:animScale>
                                    <p:animScale>
                                      <p:cBhvr>
                                        <p:cTn id="45" dur="26">
                                          <p:stCondLst>
                                            <p:cond delay="1642"/>
                                          </p:stCondLst>
                                        </p:cTn>
                                        <p:tgtEl>
                                          <p:spTgt spid="3">
                                            <p:txEl>
                                              <p:pRg st="4" end="4"/>
                                            </p:txEl>
                                          </p:spTgt>
                                        </p:tgtEl>
                                      </p:cBhvr>
                                      <p:to x="100000" y="90000"/>
                                    </p:animScale>
                                    <p:animScale>
                                      <p:cBhvr>
                                        <p:cTn id="46" dur="166" decel="50000">
                                          <p:stCondLst>
                                            <p:cond delay="1668"/>
                                          </p:stCondLst>
                                        </p:cTn>
                                        <p:tgtEl>
                                          <p:spTgt spid="3">
                                            <p:txEl>
                                              <p:pRg st="4" end="4"/>
                                            </p:txEl>
                                          </p:spTgt>
                                        </p:tgtEl>
                                      </p:cBhvr>
                                      <p:to x="100000" y="100000"/>
                                    </p:animScale>
                                    <p:animScale>
                                      <p:cBhvr>
                                        <p:cTn id="47" dur="26">
                                          <p:stCondLst>
                                            <p:cond delay="1808"/>
                                          </p:stCondLst>
                                        </p:cTn>
                                        <p:tgtEl>
                                          <p:spTgt spid="3">
                                            <p:txEl>
                                              <p:pRg st="4" end="4"/>
                                            </p:txEl>
                                          </p:spTgt>
                                        </p:tgtEl>
                                      </p:cBhvr>
                                      <p:to x="100000" y="95000"/>
                                    </p:animScale>
                                    <p:animScale>
                                      <p:cBhvr>
                                        <p:cTn id="48" dur="166" decel="50000">
                                          <p:stCondLst>
                                            <p:cond delay="1834"/>
                                          </p:stCondLst>
                                        </p:cTn>
                                        <p:tgtEl>
                                          <p:spTgt spid="3">
                                            <p:txEl>
                                              <p:pRg st="4" end="4"/>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wipe(down)">
                                      <p:cBhvr>
                                        <p:cTn id="53" dur="580">
                                          <p:stCondLst>
                                            <p:cond delay="0"/>
                                          </p:stCondLst>
                                        </p:cTn>
                                        <p:tgtEl>
                                          <p:spTgt spid="3">
                                            <p:txEl>
                                              <p:pRg st="5" end="5"/>
                                            </p:txEl>
                                          </p:spTgt>
                                        </p:tgtEl>
                                      </p:cBhvr>
                                    </p:animEffect>
                                    <p:anim calcmode="lin" valueType="num">
                                      <p:cBhvr>
                                        <p:cTn id="5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3">
                                            <p:txEl>
                                              <p:pRg st="5" end="5"/>
                                            </p:txEl>
                                          </p:spTgt>
                                        </p:tgtEl>
                                      </p:cBhvr>
                                      <p:to x="100000" y="60000"/>
                                    </p:animScale>
                                    <p:animScale>
                                      <p:cBhvr>
                                        <p:cTn id="60" dur="166" decel="50000">
                                          <p:stCondLst>
                                            <p:cond delay="676"/>
                                          </p:stCondLst>
                                        </p:cTn>
                                        <p:tgtEl>
                                          <p:spTgt spid="3">
                                            <p:txEl>
                                              <p:pRg st="5" end="5"/>
                                            </p:txEl>
                                          </p:spTgt>
                                        </p:tgtEl>
                                      </p:cBhvr>
                                      <p:to x="100000" y="100000"/>
                                    </p:animScale>
                                    <p:animScale>
                                      <p:cBhvr>
                                        <p:cTn id="61" dur="26">
                                          <p:stCondLst>
                                            <p:cond delay="1312"/>
                                          </p:stCondLst>
                                        </p:cTn>
                                        <p:tgtEl>
                                          <p:spTgt spid="3">
                                            <p:txEl>
                                              <p:pRg st="5" end="5"/>
                                            </p:txEl>
                                          </p:spTgt>
                                        </p:tgtEl>
                                      </p:cBhvr>
                                      <p:to x="100000" y="80000"/>
                                    </p:animScale>
                                    <p:animScale>
                                      <p:cBhvr>
                                        <p:cTn id="62" dur="166" decel="50000">
                                          <p:stCondLst>
                                            <p:cond delay="1338"/>
                                          </p:stCondLst>
                                        </p:cTn>
                                        <p:tgtEl>
                                          <p:spTgt spid="3">
                                            <p:txEl>
                                              <p:pRg st="5" end="5"/>
                                            </p:txEl>
                                          </p:spTgt>
                                        </p:tgtEl>
                                      </p:cBhvr>
                                      <p:to x="100000" y="100000"/>
                                    </p:animScale>
                                    <p:animScale>
                                      <p:cBhvr>
                                        <p:cTn id="63" dur="26">
                                          <p:stCondLst>
                                            <p:cond delay="1642"/>
                                          </p:stCondLst>
                                        </p:cTn>
                                        <p:tgtEl>
                                          <p:spTgt spid="3">
                                            <p:txEl>
                                              <p:pRg st="5" end="5"/>
                                            </p:txEl>
                                          </p:spTgt>
                                        </p:tgtEl>
                                      </p:cBhvr>
                                      <p:to x="100000" y="90000"/>
                                    </p:animScale>
                                    <p:animScale>
                                      <p:cBhvr>
                                        <p:cTn id="64" dur="166" decel="50000">
                                          <p:stCondLst>
                                            <p:cond delay="1668"/>
                                          </p:stCondLst>
                                        </p:cTn>
                                        <p:tgtEl>
                                          <p:spTgt spid="3">
                                            <p:txEl>
                                              <p:pRg st="5" end="5"/>
                                            </p:txEl>
                                          </p:spTgt>
                                        </p:tgtEl>
                                      </p:cBhvr>
                                      <p:to x="100000" y="100000"/>
                                    </p:animScale>
                                    <p:animScale>
                                      <p:cBhvr>
                                        <p:cTn id="65" dur="26">
                                          <p:stCondLst>
                                            <p:cond delay="1808"/>
                                          </p:stCondLst>
                                        </p:cTn>
                                        <p:tgtEl>
                                          <p:spTgt spid="3">
                                            <p:txEl>
                                              <p:pRg st="5" end="5"/>
                                            </p:txEl>
                                          </p:spTgt>
                                        </p:tgtEl>
                                      </p:cBhvr>
                                      <p:to x="100000" y="95000"/>
                                    </p:animScale>
                                    <p:animScale>
                                      <p:cBhvr>
                                        <p:cTn id="66" dur="166" decel="50000">
                                          <p:stCondLst>
                                            <p:cond delay="1834"/>
                                          </p:stCondLst>
                                        </p:cTn>
                                        <p:tgtEl>
                                          <p:spTgt spid="3">
                                            <p:txEl>
                                              <p:pRg st="5" end="5"/>
                                            </p:txEl>
                                          </p:spTgt>
                                        </p:tgtEl>
                                      </p:cBhvr>
                                      <p:to x="100000" y="100000"/>
                                    </p:animScale>
                                  </p:childTnLst>
                                </p:cTn>
                              </p:par>
                              <p:par>
                                <p:cTn id="67" presetID="26" presetClass="entr" presetSubtype="0" fill="hold" nodeType="withEffect">
                                  <p:stCondLst>
                                    <p:cond delay="0"/>
                                  </p:stCondLst>
                                  <p:childTnLst>
                                    <p:set>
                                      <p:cBhvr>
                                        <p:cTn id="68" dur="1" fill="hold">
                                          <p:stCondLst>
                                            <p:cond delay="0"/>
                                          </p:stCondLst>
                                        </p:cTn>
                                        <p:tgtEl>
                                          <p:spTgt spid="3">
                                            <p:txEl>
                                              <p:pRg st="6" end="6"/>
                                            </p:txEl>
                                          </p:spTgt>
                                        </p:tgtEl>
                                        <p:attrNameLst>
                                          <p:attrName>style.visibility</p:attrName>
                                        </p:attrNameLst>
                                      </p:cBhvr>
                                      <p:to>
                                        <p:strVal val="visible"/>
                                      </p:to>
                                    </p:set>
                                    <p:animEffect transition="in" filter="wipe(down)">
                                      <p:cBhvr>
                                        <p:cTn id="69" dur="580">
                                          <p:stCondLst>
                                            <p:cond delay="0"/>
                                          </p:stCondLst>
                                        </p:cTn>
                                        <p:tgtEl>
                                          <p:spTgt spid="3">
                                            <p:txEl>
                                              <p:pRg st="6" end="6"/>
                                            </p:txEl>
                                          </p:spTgt>
                                        </p:tgtEl>
                                      </p:cBhvr>
                                    </p:animEffect>
                                    <p:anim calcmode="lin" valueType="num">
                                      <p:cBhvr>
                                        <p:cTn id="7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6" end="6"/>
                                            </p:txEl>
                                          </p:spTgt>
                                        </p:tgtEl>
                                      </p:cBhvr>
                                      <p:to x="100000" y="60000"/>
                                    </p:animScale>
                                    <p:animScale>
                                      <p:cBhvr>
                                        <p:cTn id="76" dur="166" decel="50000">
                                          <p:stCondLst>
                                            <p:cond delay="676"/>
                                          </p:stCondLst>
                                        </p:cTn>
                                        <p:tgtEl>
                                          <p:spTgt spid="3">
                                            <p:txEl>
                                              <p:pRg st="6" end="6"/>
                                            </p:txEl>
                                          </p:spTgt>
                                        </p:tgtEl>
                                      </p:cBhvr>
                                      <p:to x="100000" y="100000"/>
                                    </p:animScale>
                                    <p:animScale>
                                      <p:cBhvr>
                                        <p:cTn id="77" dur="26">
                                          <p:stCondLst>
                                            <p:cond delay="1312"/>
                                          </p:stCondLst>
                                        </p:cTn>
                                        <p:tgtEl>
                                          <p:spTgt spid="3">
                                            <p:txEl>
                                              <p:pRg st="6" end="6"/>
                                            </p:txEl>
                                          </p:spTgt>
                                        </p:tgtEl>
                                      </p:cBhvr>
                                      <p:to x="100000" y="80000"/>
                                    </p:animScale>
                                    <p:animScale>
                                      <p:cBhvr>
                                        <p:cTn id="78" dur="166" decel="50000">
                                          <p:stCondLst>
                                            <p:cond delay="1338"/>
                                          </p:stCondLst>
                                        </p:cTn>
                                        <p:tgtEl>
                                          <p:spTgt spid="3">
                                            <p:txEl>
                                              <p:pRg st="6" end="6"/>
                                            </p:txEl>
                                          </p:spTgt>
                                        </p:tgtEl>
                                      </p:cBhvr>
                                      <p:to x="100000" y="100000"/>
                                    </p:animScale>
                                    <p:animScale>
                                      <p:cBhvr>
                                        <p:cTn id="79" dur="26">
                                          <p:stCondLst>
                                            <p:cond delay="1642"/>
                                          </p:stCondLst>
                                        </p:cTn>
                                        <p:tgtEl>
                                          <p:spTgt spid="3">
                                            <p:txEl>
                                              <p:pRg st="6" end="6"/>
                                            </p:txEl>
                                          </p:spTgt>
                                        </p:tgtEl>
                                      </p:cBhvr>
                                      <p:to x="100000" y="90000"/>
                                    </p:animScale>
                                    <p:animScale>
                                      <p:cBhvr>
                                        <p:cTn id="80" dur="166" decel="50000">
                                          <p:stCondLst>
                                            <p:cond delay="1668"/>
                                          </p:stCondLst>
                                        </p:cTn>
                                        <p:tgtEl>
                                          <p:spTgt spid="3">
                                            <p:txEl>
                                              <p:pRg st="6" end="6"/>
                                            </p:txEl>
                                          </p:spTgt>
                                        </p:tgtEl>
                                      </p:cBhvr>
                                      <p:to x="100000" y="100000"/>
                                    </p:animScale>
                                    <p:animScale>
                                      <p:cBhvr>
                                        <p:cTn id="81" dur="26">
                                          <p:stCondLst>
                                            <p:cond delay="1808"/>
                                          </p:stCondLst>
                                        </p:cTn>
                                        <p:tgtEl>
                                          <p:spTgt spid="3">
                                            <p:txEl>
                                              <p:pRg st="6" end="6"/>
                                            </p:txEl>
                                          </p:spTgt>
                                        </p:tgtEl>
                                      </p:cBhvr>
                                      <p:to x="100000" y="95000"/>
                                    </p:animScale>
                                    <p:animScale>
                                      <p:cBhvr>
                                        <p:cTn id="82"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352800" y="533400"/>
            <a:ext cx="2743200" cy="2590800"/>
            <a:chOff x="3352800" y="533400"/>
            <a:chExt cx="2743200" cy="2590800"/>
          </a:xfrm>
        </p:grpSpPr>
        <p:sp>
          <p:nvSpPr>
            <p:cNvPr id="3" name="Rectangle 2"/>
            <p:cNvSpPr/>
            <p:nvPr/>
          </p:nvSpPr>
          <p:spPr>
            <a:xfrm>
              <a:off x="3352800" y="1371600"/>
              <a:ext cx="2743200" cy="17526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3733800" y="1676400"/>
              <a:ext cx="457200" cy="7620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81896" y="1676400"/>
              <a:ext cx="457200" cy="7620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0911" y="1547948"/>
              <a:ext cx="457200" cy="1219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6" idx="0"/>
              <a:endCxn id="6" idx="2"/>
            </p:cNvCxnSpPr>
            <p:nvPr/>
          </p:nvCxnSpPr>
          <p:spPr>
            <a:xfrm>
              <a:off x="4799511" y="1547948"/>
              <a:ext cx="0" cy="1219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Isosceles Triangle 7"/>
            <p:cNvSpPr/>
            <p:nvPr/>
          </p:nvSpPr>
          <p:spPr>
            <a:xfrm>
              <a:off x="3352800" y="533400"/>
              <a:ext cx="2743200" cy="8382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p:nvSpPr>
        <p:spPr>
          <a:xfrm>
            <a:off x="1143000" y="1219200"/>
            <a:ext cx="1828800" cy="838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FF0000"/>
                </a:solidFill>
              </a:rPr>
              <a:t>বাড়ির</a:t>
            </a:r>
            <a:endParaRPr lang="en-US" sz="4400" dirty="0">
              <a:solidFill>
                <a:srgbClr val="FF0000"/>
              </a:solidFill>
            </a:endParaRPr>
          </a:p>
        </p:txBody>
      </p:sp>
      <p:sp>
        <p:nvSpPr>
          <p:cNvPr id="10" name="Rectangle 9"/>
          <p:cNvSpPr/>
          <p:nvPr/>
        </p:nvSpPr>
        <p:spPr>
          <a:xfrm>
            <a:off x="6449785" y="1223554"/>
            <a:ext cx="1856015" cy="75764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FF0000"/>
                </a:solidFill>
              </a:rPr>
              <a:t>কাজ</a:t>
            </a:r>
            <a:endParaRPr lang="en-US" sz="4400" dirty="0">
              <a:solidFill>
                <a:srgbClr val="FF0000"/>
              </a:solidFill>
            </a:endParaRPr>
          </a:p>
        </p:txBody>
      </p:sp>
      <p:sp>
        <p:nvSpPr>
          <p:cNvPr id="11" name="Rectangle 10"/>
          <p:cNvSpPr/>
          <p:nvPr/>
        </p:nvSpPr>
        <p:spPr>
          <a:xfrm>
            <a:off x="381000" y="3429000"/>
            <a:ext cx="8382000" cy="297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002060"/>
                </a:solidFill>
                <a:latin typeface="NikoshBAN" panose="02000000000000000000" pitchFamily="2" charset="0"/>
                <a:cs typeface="NikoshBAN" panose="02000000000000000000" pitchFamily="2" charset="0"/>
              </a:rPr>
              <a:t>কী কী কারণে শিশু-কিশোরদের অপরাধী করে তোলে এবং কিশোর অপরাধ রোধে কী কী কাজ করা যেতে পারে তা এই বিষয়ে ব্যাখ্যা করে লিখে আনবে।</a:t>
            </a:r>
            <a:endParaRPr lang="en-US" sz="36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15177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800600"/>
            <a:ext cx="8534400" cy="1752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rgbClr val="002060"/>
                </a:solidFill>
                <a:latin typeface="NikoshBAN" panose="02000000000000000000" pitchFamily="2" charset="0"/>
                <a:cs typeface="NikoshBAN" panose="02000000000000000000" pitchFamily="2" charset="0"/>
              </a:rPr>
              <a:t>আল্লাহ হাফেজ।</a:t>
            </a:r>
            <a:endParaRPr lang="en-US" sz="3200" dirty="0">
              <a:solidFill>
                <a:srgbClr val="FF000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207" y="762000"/>
            <a:ext cx="6875585" cy="38862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119196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16237" y="308881"/>
            <a:ext cx="2270163" cy="1200329"/>
          </a:xfrm>
          <a:prstGeom prst="rect">
            <a:avLst/>
          </a:prstGeom>
          <a:noFill/>
          <a:effectLst>
            <a:glow rad="228600">
              <a:schemeClr val="accent4">
                <a:satMod val="175000"/>
                <a:alpha val="40000"/>
              </a:schemeClr>
            </a:glow>
          </a:effectLst>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bn-BD" sz="7200" b="1" u="sng" spc="150" dirty="0" smtClean="0">
                <a:ln w="11430"/>
                <a:solidFill>
                  <a:srgbClr val="C0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প</a:t>
            </a:r>
            <a:r>
              <a:rPr lang="bn-BD" sz="5400" b="1" u="sng" spc="150" dirty="0" smtClean="0">
                <a:ln w="11430"/>
                <a:solidFill>
                  <a:srgbClr val="C0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রিচিতি</a:t>
            </a:r>
            <a:endParaRPr lang="en-US" sz="5400" b="1" u="sng" spc="150" dirty="0" smtClean="0">
              <a:ln w="11430"/>
              <a:solidFill>
                <a:srgbClr val="C0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endParaRPr>
          </a:p>
        </p:txBody>
      </p:sp>
      <p:sp>
        <p:nvSpPr>
          <p:cNvPr id="8" name="TextBox 7"/>
          <p:cNvSpPr txBox="1"/>
          <p:nvPr/>
        </p:nvSpPr>
        <p:spPr>
          <a:xfrm>
            <a:off x="416630" y="2862791"/>
            <a:ext cx="4073530" cy="2677656"/>
          </a:xfrm>
          <a:prstGeom prst="rect">
            <a:avLst/>
          </a:prstGeom>
          <a:noFill/>
        </p:spPr>
        <p:txBody>
          <a:bodyPr wrap="square" rtlCol="0">
            <a:spAutoFit/>
          </a:bodyPr>
          <a:lstStyle/>
          <a:p>
            <a:pPr>
              <a:defRPr/>
            </a:pPr>
            <a:r>
              <a:rPr lang="bn-IN" sz="2400" b="1" dirty="0" smtClean="0">
                <a:ln w="1905"/>
                <a:solidFill>
                  <a:srgbClr val="FF0000"/>
                </a:solidFill>
                <a:effectLst>
                  <a:innerShdw blurRad="69850" dist="43180" dir="5400000">
                    <a:srgbClr val="000000">
                      <a:alpha val="65000"/>
                    </a:srgbClr>
                  </a:innerShdw>
                </a:effectLst>
                <a:latin typeface="NikoshBAN" pitchFamily="2" charset="0"/>
                <a:cs typeface="NikoshBAN" pitchFamily="2" charset="0"/>
              </a:rPr>
              <a:t>মোঃ রুবেল মিয়া</a:t>
            </a:r>
          </a:p>
          <a:p>
            <a:pPr>
              <a:defRPr/>
            </a:pPr>
            <a:r>
              <a:rPr lang="bn-IN" sz="2400" b="1" dirty="0" smtClean="0">
                <a:ln w="1905"/>
                <a:solidFill>
                  <a:srgbClr val="FF0000"/>
                </a:solidFill>
                <a:effectLst>
                  <a:innerShdw blurRad="69850" dist="43180" dir="5400000">
                    <a:srgbClr val="000000">
                      <a:alpha val="65000"/>
                    </a:srgbClr>
                  </a:innerShdw>
                </a:effectLst>
                <a:latin typeface="NikoshBAN" pitchFamily="2" charset="0"/>
                <a:cs typeface="NikoshBAN" pitchFamily="2" charset="0"/>
              </a:rPr>
              <a:t>সহকারি শিক্ষক</a:t>
            </a:r>
          </a:p>
          <a:p>
            <a:pPr algn="ctr">
              <a:defRPr/>
            </a:pPr>
            <a:r>
              <a:rPr lang="bn-IN" sz="2400" b="1" dirty="0" smtClean="0">
                <a:ln w="1905"/>
                <a:solidFill>
                  <a:srgbClr val="0070C0"/>
                </a:solidFill>
                <a:effectLst>
                  <a:innerShdw blurRad="69850" dist="43180" dir="5400000">
                    <a:srgbClr val="000000">
                      <a:alpha val="65000"/>
                    </a:srgbClr>
                  </a:innerShdw>
                </a:effectLst>
                <a:latin typeface="NikoshBAN" pitchFamily="2" charset="0"/>
                <a:cs typeface="NikoshBAN" pitchFamily="2" charset="0"/>
              </a:rPr>
              <a:t>টুটিয়ারচর মাজহারুল উলুম দাখিল মাদ্রাসা</a:t>
            </a:r>
          </a:p>
          <a:p>
            <a:pPr algn="ctr">
              <a:defRPr/>
            </a:pPr>
            <a:r>
              <a:rPr lang="bn-IN" sz="2400" b="1" dirty="0" smtClean="0">
                <a:ln w="1905"/>
                <a:solidFill>
                  <a:srgbClr val="0070C0"/>
                </a:solidFill>
                <a:effectLst>
                  <a:innerShdw blurRad="69850" dist="43180" dir="5400000">
                    <a:srgbClr val="000000">
                      <a:alpha val="65000"/>
                    </a:srgbClr>
                  </a:innerShdw>
                </a:effectLst>
                <a:latin typeface="NikoshBAN" pitchFamily="2" charset="0"/>
                <a:cs typeface="NikoshBAN" pitchFamily="2" charset="0"/>
              </a:rPr>
              <a:t>চৌদ্দশত, কিশোরগঞ্জ।</a:t>
            </a:r>
          </a:p>
          <a:p>
            <a:pPr algn="ctr">
              <a:defRPr/>
            </a:pPr>
            <a:r>
              <a:rPr lang="bn-IN" sz="2400" b="1" dirty="0" smtClean="0">
                <a:ln w="1905"/>
                <a:solidFill>
                  <a:srgbClr val="0070C0"/>
                </a:solidFill>
                <a:effectLst>
                  <a:innerShdw blurRad="69850" dist="43180" dir="5400000">
                    <a:srgbClr val="000000">
                      <a:alpha val="65000"/>
                    </a:srgbClr>
                  </a:innerShdw>
                </a:effectLst>
                <a:latin typeface="NikoshBAN" pitchFamily="2" charset="0"/>
                <a:cs typeface="NikoshBAN" pitchFamily="2" charset="0"/>
              </a:rPr>
              <a:t>মোবাইলঃ ০১৭১৪-৩০২৩৮৯</a:t>
            </a:r>
          </a:p>
          <a:p>
            <a:pPr algn="ctr">
              <a:defRPr/>
            </a:pPr>
            <a:r>
              <a:rPr lang="en-US" sz="2400" b="1" dirty="0" smtClean="0">
                <a:ln w="1905"/>
                <a:solidFill>
                  <a:srgbClr val="0070C0"/>
                </a:solidFill>
                <a:effectLst>
                  <a:innerShdw blurRad="69850" dist="43180" dir="5400000">
                    <a:srgbClr val="000000">
                      <a:alpha val="65000"/>
                    </a:srgbClr>
                  </a:innerShdw>
                </a:effectLst>
                <a:latin typeface="NikoshBAN" pitchFamily="2" charset="0"/>
                <a:cs typeface="NikoshBAN" pitchFamily="2" charset="0"/>
              </a:rPr>
              <a:t>Email: rubel.bped</a:t>
            </a:r>
            <a:r>
              <a:rPr lang="en-US" sz="2400" b="1" dirty="0" smtClean="0">
                <a:ln w="1905"/>
                <a:solidFill>
                  <a:srgbClr val="0070C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89</a:t>
            </a:r>
            <a:r>
              <a:rPr lang="en-US" sz="2400" b="1" dirty="0" smtClean="0">
                <a:ln w="1905"/>
                <a:solidFill>
                  <a:srgbClr val="0070C0"/>
                </a:solidFill>
                <a:effectLst>
                  <a:innerShdw blurRad="69850" dist="43180" dir="5400000">
                    <a:srgbClr val="000000">
                      <a:alpha val="65000"/>
                    </a:srgbClr>
                  </a:innerShdw>
                </a:effectLst>
                <a:latin typeface="NikoshBAN" pitchFamily="2" charset="0"/>
                <a:cs typeface="NikoshBAN" pitchFamily="2" charset="0"/>
              </a:rPr>
              <a:t>@gmail.com</a:t>
            </a:r>
            <a:endParaRPr lang="en-US" sz="2400" b="1" dirty="0">
              <a:ln w="1905"/>
              <a:solidFill>
                <a:srgbClr val="0070C0"/>
              </a:solidFill>
              <a:effectLst>
                <a:innerShdw blurRad="69850" dist="43180" dir="5400000">
                  <a:srgbClr val="000000">
                    <a:alpha val="65000"/>
                  </a:srgbClr>
                </a:innerShdw>
              </a:effectLst>
              <a:latin typeface="NikoshBAN" pitchFamily="2" charset="0"/>
              <a:cs typeface="NikoshBAN" pitchFamily="2" charset="0"/>
            </a:endParaRPr>
          </a:p>
        </p:txBody>
      </p:sp>
      <p:sp>
        <p:nvSpPr>
          <p:cNvPr id="9" name="Rounded Rectangle 8"/>
          <p:cNvSpPr/>
          <p:nvPr/>
        </p:nvSpPr>
        <p:spPr>
          <a:xfrm>
            <a:off x="416631" y="1600200"/>
            <a:ext cx="8193970" cy="4648200"/>
          </a:xfrm>
          <a:prstGeom prst="roundRect">
            <a:avLst/>
          </a:prstGeom>
          <a:noFill/>
          <a:ln w="666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flowers2.gif"/>
          <p:cNvPicPr>
            <a:picLocks noChangeAspect="1"/>
          </p:cNvPicPr>
          <p:nvPr/>
        </p:nvPicPr>
        <p:blipFill>
          <a:blip r:embed="rId2"/>
          <a:stretch>
            <a:fillRect/>
          </a:stretch>
        </p:blipFill>
        <p:spPr>
          <a:xfrm flipH="1">
            <a:off x="4642116" y="1761377"/>
            <a:ext cx="767640" cy="3220290"/>
          </a:xfrm>
          <a:prstGeom prst="rect">
            <a:avLst/>
          </a:prstGeom>
        </p:spPr>
      </p:pic>
      <p:sp>
        <p:nvSpPr>
          <p:cNvPr id="11" name="Rectangle 10"/>
          <p:cNvSpPr/>
          <p:nvPr/>
        </p:nvSpPr>
        <p:spPr>
          <a:xfrm>
            <a:off x="5213797" y="1676400"/>
            <a:ext cx="3049321" cy="5262979"/>
          </a:xfrm>
          <a:prstGeom prst="rect">
            <a:avLst/>
          </a:prstGeom>
        </p:spPr>
        <p:txBody>
          <a:bodyPr wrap="square">
            <a:spAutoFit/>
            <a:scene3d>
              <a:camera prst="orthographicFront"/>
              <a:lightRig rig="threePt" dir="t"/>
            </a:scene3d>
            <a:sp3d extrusionH="57150">
              <a:bevelT w="82550" h="38100" prst="coolSlant"/>
            </a:sp3d>
          </a:bodyPr>
          <a:lstStyle/>
          <a:p>
            <a:pPr marL="342900" lvl="0" indent="-342900" algn="ctr">
              <a:spcBef>
                <a:spcPct val="20000"/>
              </a:spcBef>
              <a:defRPr/>
            </a:pPr>
            <a:endParaRPr lang="en-US" sz="2400" u="sng" dirty="0" smtClean="0">
              <a:solidFill>
                <a:srgbClr val="005200"/>
              </a:solidFill>
              <a:effectLst>
                <a:outerShdw blurRad="38100" dist="38100" dir="2700000" algn="tl">
                  <a:srgbClr val="000000">
                    <a:alpha val="43137"/>
                  </a:srgbClr>
                </a:outerShdw>
              </a:effectLst>
              <a:latin typeface="SolaimanLipi" pitchFamily="65" charset="0"/>
              <a:cs typeface="SolaimanLipi" pitchFamily="65" charset="0"/>
            </a:endParaRPr>
          </a:p>
          <a:p>
            <a:pPr marL="342900" lvl="0" indent="-342900" algn="ctr">
              <a:spcBef>
                <a:spcPct val="20000"/>
              </a:spcBef>
              <a:defRPr/>
            </a:pPr>
            <a:endParaRPr lang="en-US" sz="2400" u="sng" dirty="0">
              <a:solidFill>
                <a:srgbClr val="005200"/>
              </a:solidFill>
              <a:effectLst>
                <a:outerShdw blurRad="38100" dist="38100" dir="2700000" algn="tl">
                  <a:srgbClr val="000000">
                    <a:alpha val="43137"/>
                  </a:srgbClr>
                </a:outerShdw>
              </a:effectLst>
              <a:latin typeface="SolaimanLipi" pitchFamily="65" charset="0"/>
              <a:cs typeface="SolaimanLipi" pitchFamily="65" charset="0"/>
            </a:endParaRPr>
          </a:p>
          <a:p>
            <a:pPr marL="342900" lvl="0" indent="-342900" algn="ctr">
              <a:spcBef>
                <a:spcPct val="20000"/>
              </a:spcBef>
              <a:defRPr/>
            </a:pPr>
            <a:endParaRPr lang="en-US" sz="2400" u="sng" dirty="0" smtClean="0">
              <a:solidFill>
                <a:srgbClr val="005200"/>
              </a:solidFill>
              <a:effectLst>
                <a:outerShdw blurRad="38100" dist="38100" dir="2700000" algn="tl">
                  <a:srgbClr val="000000">
                    <a:alpha val="43137"/>
                  </a:srgbClr>
                </a:outerShdw>
              </a:effectLst>
              <a:latin typeface="SolaimanLipi" pitchFamily="65" charset="0"/>
              <a:cs typeface="SolaimanLipi" pitchFamily="65" charset="0"/>
            </a:endParaRPr>
          </a:p>
          <a:p>
            <a:pPr marL="342900" lvl="0" indent="-342900" algn="ctr">
              <a:spcBef>
                <a:spcPct val="20000"/>
              </a:spcBef>
              <a:defRPr/>
            </a:pPr>
            <a:r>
              <a:rPr lang="bn-BD" sz="2400" u="sng" dirty="0" smtClean="0">
                <a:solidFill>
                  <a:srgbClr val="005200"/>
                </a:solidFill>
                <a:effectLst>
                  <a:outerShdw blurRad="38100" dist="38100" dir="2700000" algn="tl">
                    <a:srgbClr val="000000">
                      <a:alpha val="43137"/>
                    </a:srgbClr>
                  </a:outerShdw>
                </a:effectLst>
                <a:latin typeface="SolaimanLipi" pitchFamily="65" charset="0"/>
                <a:cs typeface="SolaimanLipi" pitchFamily="65" charset="0"/>
              </a:rPr>
              <a:t>পাঠ পরিচিতি</a:t>
            </a:r>
            <a:endParaRPr lang="bn-BD" sz="2400" u="sng" dirty="0">
              <a:solidFill>
                <a:srgbClr val="005200"/>
              </a:solidFill>
              <a:effectLst>
                <a:outerShdw blurRad="38100" dist="38100" dir="2700000" algn="tl">
                  <a:srgbClr val="000000">
                    <a:alpha val="43137"/>
                  </a:srgbClr>
                </a:outerShdw>
              </a:effectLst>
              <a:latin typeface="SolaimanLipi" pitchFamily="65" charset="0"/>
              <a:cs typeface="SolaimanLipi" pitchFamily="65" charset="0"/>
            </a:endParaRPr>
          </a:p>
          <a:p>
            <a:pPr marL="342900" lvl="0" indent="-342900" algn="ctr">
              <a:spcBef>
                <a:spcPct val="20000"/>
              </a:spcBef>
              <a:defRPr/>
            </a:pPr>
            <a:r>
              <a:rPr lang="bn-BD" sz="2800" b="1" dirty="0">
                <a:ln/>
                <a:solidFill>
                  <a:srgbClr val="4F032E"/>
                </a:solidFill>
                <a:latin typeface="SolaimanLipi" pitchFamily="65" charset="0"/>
                <a:cs typeface="SolaimanLipi" pitchFamily="65" charset="0"/>
              </a:rPr>
              <a:t>শ্রেণীঃ </a:t>
            </a:r>
            <a:r>
              <a:rPr lang="bn-BD" sz="2800" b="1" dirty="0" smtClean="0">
                <a:ln/>
                <a:solidFill>
                  <a:srgbClr val="4F032E"/>
                </a:solidFill>
                <a:latin typeface="SolaimanLipi" pitchFamily="65" charset="0"/>
                <a:cs typeface="SolaimanLipi" pitchFamily="65" charset="0"/>
              </a:rPr>
              <a:t>অষ্টম</a:t>
            </a:r>
            <a:endParaRPr lang="bn-BD" sz="2800" b="1" u="sng" dirty="0" smtClean="0">
              <a:ln/>
              <a:solidFill>
                <a:srgbClr val="4F032E"/>
              </a:solidFill>
              <a:latin typeface="NikoshBAN" panose="02000000000000000000" pitchFamily="2" charset="0"/>
              <a:cs typeface="NikoshBAN" panose="02000000000000000000" pitchFamily="2" charset="0"/>
            </a:endParaRPr>
          </a:p>
          <a:p>
            <a:pPr marL="342900" lvl="0" indent="-342900" algn="ctr">
              <a:spcBef>
                <a:spcPct val="20000"/>
              </a:spcBef>
              <a:defRPr/>
            </a:pPr>
            <a:r>
              <a:rPr lang="bn-BD" sz="2000" b="1" u="sng" dirty="0" smtClean="0">
                <a:ln/>
                <a:solidFill>
                  <a:srgbClr val="4F032E"/>
                </a:solidFill>
                <a:latin typeface="NikoshBAN" panose="02000000000000000000" pitchFamily="2" charset="0"/>
                <a:cs typeface="NikoshBAN" panose="02000000000000000000" pitchFamily="2" charset="0"/>
              </a:rPr>
              <a:t>বিষয়ঃ -</a:t>
            </a:r>
            <a:r>
              <a:rPr lang="bn-BD" sz="2000" b="1" dirty="0" smtClean="0">
                <a:ln/>
                <a:solidFill>
                  <a:srgbClr val="4F032E"/>
                </a:solidFill>
                <a:latin typeface="NikoshBAN" panose="02000000000000000000" pitchFamily="2" charset="0"/>
                <a:cs typeface="NikoshBAN" panose="02000000000000000000" pitchFamily="2" charset="0"/>
              </a:rPr>
              <a:t>বাংলাদেশ ও বিশ্বপরিচয়</a:t>
            </a:r>
          </a:p>
          <a:p>
            <a:pPr marL="342900" lvl="0" indent="-342900" algn="ctr">
              <a:spcBef>
                <a:spcPct val="20000"/>
              </a:spcBef>
              <a:defRPr/>
            </a:pPr>
            <a:r>
              <a:rPr lang="bn-BD" sz="2800" b="1" dirty="0" smtClean="0">
                <a:ln/>
                <a:solidFill>
                  <a:srgbClr val="4F032E"/>
                </a:solidFill>
                <a:latin typeface="NikoshBAN" panose="02000000000000000000" pitchFamily="2" charset="0"/>
                <a:cs typeface="NikoshBAN" panose="02000000000000000000" pitchFamily="2" charset="0"/>
              </a:rPr>
              <a:t>অধ্যায়ঃ দশম</a:t>
            </a:r>
          </a:p>
          <a:p>
            <a:pPr marL="342900" lvl="0" indent="-342900" algn="ctr">
              <a:spcBef>
                <a:spcPct val="20000"/>
              </a:spcBef>
              <a:defRPr/>
            </a:pPr>
            <a:endParaRPr lang="bn-BD" sz="2800" b="1" dirty="0">
              <a:ln/>
              <a:solidFill>
                <a:srgbClr val="4F032E"/>
              </a:solidFill>
              <a:latin typeface="NikoshBAN" panose="02000000000000000000" pitchFamily="2" charset="0"/>
              <a:cs typeface="NikoshBAN" panose="02000000000000000000" pitchFamily="2" charset="0"/>
            </a:endParaRPr>
          </a:p>
          <a:p>
            <a:pPr marL="342900" lvl="0" indent="-342900" algn="ctr">
              <a:spcBef>
                <a:spcPct val="20000"/>
              </a:spcBef>
              <a:defRPr/>
            </a:pPr>
            <a:endParaRPr lang="bn-BD" sz="2800" b="1" dirty="0" smtClean="0">
              <a:ln/>
              <a:solidFill>
                <a:srgbClr val="4F032E"/>
              </a:solidFill>
              <a:latin typeface="NikoshBAN" panose="02000000000000000000" pitchFamily="2" charset="0"/>
              <a:cs typeface="NikoshBAN" panose="02000000000000000000" pitchFamily="2" charset="0"/>
            </a:endParaRPr>
          </a:p>
          <a:p>
            <a:pPr marL="342900" lvl="0" indent="-342900" algn="ctr">
              <a:spcBef>
                <a:spcPct val="20000"/>
              </a:spcBef>
              <a:defRPr/>
            </a:pPr>
            <a:endParaRPr lang="bn-BD" sz="2800" b="1" dirty="0">
              <a:ln/>
              <a:solidFill>
                <a:srgbClr val="4F032E"/>
              </a:solidFill>
              <a:latin typeface="NikoshBAN" panose="02000000000000000000" pitchFamily="2" charset="0"/>
              <a:cs typeface="NikoshBAN" panose="02000000000000000000" pitchFamily="2" charset="0"/>
            </a:endParaRPr>
          </a:p>
          <a:p>
            <a:pPr marL="342900" lvl="0" indent="-342900" algn="ctr">
              <a:spcBef>
                <a:spcPct val="20000"/>
              </a:spcBef>
              <a:defRPr/>
            </a:pPr>
            <a:endParaRPr lang="en-US" sz="2800" b="1" dirty="0" smtClean="0">
              <a:ln/>
              <a:solidFill>
                <a:srgbClr val="4F032E"/>
              </a:solidFill>
              <a:latin typeface="NikoshBAN" panose="02000000000000000000" pitchFamily="2" charset="0"/>
              <a:cs typeface="NikoshBAN" panose="02000000000000000000" pitchFamily="2" charset="0"/>
            </a:endParaRPr>
          </a:p>
        </p:txBody>
      </p:sp>
      <p:grpSp>
        <p:nvGrpSpPr>
          <p:cNvPr id="14" name="Group 13"/>
          <p:cNvGrpSpPr/>
          <p:nvPr/>
        </p:nvGrpSpPr>
        <p:grpSpPr>
          <a:xfrm>
            <a:off x="416630" y="386530"/>
            <a:ext cx="948576" cy="1045029"/>
            <a:chOff x="-158285" y="5292604"/>
            <a:chExt cx="1300367" cy="1723220"/>
          </a:xfrm>
        </p:grpSpPr>
        <p:grpSp>
          <p:nvGrpSpPr>
            <p:cNvPr id="15" name="Group 14"/>
            <p:cNvGrpSpPr/>
            <p:nvPr/>
          </p:nvGrpSpPr>
          <p:grpSpPr>
            <a:xfrm>
              <a:off x="0" y="5305425"/>
              <a:ext cx="1142082" cy="1681939"/>
              <a:chOff x="0" y="5305425"/>
              <a:chExt cx="1142082" cy="1681939"/>
            </a:xfrm>
          </p:grpSpPr>
          <p:pic>
            <p:nvPicPr>
              <p:cNvPr id="19" name="Picture 18" descr="38.gif"/>
              <p:cNvPicPr>
                <a:picLocks noChangeAspect="1"/>
              </p:cNvPicPr>
              <p:nvPr/>
            </p:nvPicPr>
            <p:blipFill>
              <a:blip r:embed="rId3"/>
              <a:stretch>
                <a:fillRect/>
              </a:stretch>
            </p:blipFill>
            <p:spPr>
              <a:xfrm>
                <a:off x="0" y="5305425"/>
                <a:ext cx="866775" cy="1552575"/>
              </a:xfrm>
              <a:prstGeom prst="rect">
                <a:avLst/>
              </a:prstGeom>
            </p:spPr>
          </p:pic>
          <p:pic>
            <p:nvPicPr>
              <p:cNvPr id="20" name="Picture 19" descr="4.gif"/>
              <p:cNvPicPr>
                <a:picLocks noChangeAspect="1"/>
              </p:cNvPicPr>
              <p:nvPr/>
            </p:nvPicPr>
            <p:blipFill>
              <a:blip r:embed="rId4"/>
              <a:stretch>
                <a:fillRect/>
              </a:stretch>
            </p:blipFill>
            <p:spPr>
              <a:xfrm rot="1465479">
                <a:off x="275307" y="5321064"/>
                <a:ext cx="866775" cy="1666300"/>
              </a:xfrm>
              <a:prstGeom prst="rect">
                <a:avLst/>
              </a:prstGeom>
            </p:spPr>
          </p:pic>
        </p:grpSp>
        <p:grpSp>
          <p:nvGrpSpPr>
            <p:cNvPr id="16" name="Group 15"/>
            <p:cNvGrpSpPr/>
            <p:nvPr/>
          </p:nvGrpSpPr>
          <p:grpSpPr>
            <a:xfrm>
              <a:off x="-158285" y="5292604"/>
              <a:ext cx="1230969" cy="1723220"/>
              <a:chOff x="7913031" y="5305425"/>
              <a:chExt cx="1230969" cy="1723220"/>
            </a:xfrm>
          </p:grpSpPr>
          <p:pic>
            <p:nvPicPr>
              <p:cNvPr id="17" name="Picture 16" descr="38.gif"/>
              <p:cNvPicPr>
                <a:picLocks noChangeAspect="1"/>
              </p:cNvPicPr>
              <p:nvPr/>
            </p:nvPicPr>
            <p:blipFill>
              <a:blip r:embed="rId3"/>
              <a:stretch>
                <a:fillRect/>
              </a:stretch>
            </p:blipFill>
            <p:spPr>
              <a:xfrm>
                <a:off x="8277225" y="5305425"/>
                <a:ext cx="866775" cy="1552575"/>
              </a:xfrm>
              <a:prstGeom prst="rect">
                <a:avLst/>
              </a:prstGeom>
            </p:spPr>
          </p:pic>
          <p:pic>
            <p:nvPicPr>
              <p:cNvPr id="18" name="Picture 17" descr="4.gif"/>
              <p:cNvPicPr>
                <a:picLocks noChangeAspect="1"/>
              </p:cNvPicPr>
              <p:nvPr/>
            </p:nvPicPr>
            <p:blipFill>
              <a:blip r:embed="rId4"/>
              <a:stretch>
                <a:fillRect/>
              </a:stretch>
            </p:blipFill>
            <p:spPr>
              <a:xfrm rot="20741264">
                <a:off x="7913031" y="5362345"/>
                <a:ext cx="866775" cy="1666300"/>
              </a:xfrm>
              <a:prstGeom prst="rect">
                <a:avLst/>
              </a:prstGeom>
            </p:spPr>
          </p:pic>
        </p:grpSp>
      </p:grpSp>
      <p:grpSp>
        <p:nvGrpSpPr>
          <p:cNvPr id="21" name="Group 20"/>
          <p:cNvGrpSpPr/>
          <p:nvPr/>
        </p:nvGrpSpPr>
        <p:grpSpPr>
          <a:xfrm>
            <a:off x="7831512" y="259418"/>
            <a:ext cx="948576" cy="1045029"/>
            <a:chOff x="-158285" y="5292604"/>
            <a:chExt cx="1300367" cy="1723220"/>
          </a:xfrm>
        </p:grpSpPr>
        <p:grpSp>
          <p:nvGrpSpPr>
            <p:cNvPr id="22" name="Group 21"/>
            <p:cNvGrpSpPr/>
            <p:nvPr/>
          </p:nvGrpSpPr>
          <p:grpSpPr>
            <a:xfrm>
              <a:off x="0" y="5305425"/>
              <a:ext cx="1142082" cy="1681939"/>
              <a:chOff x="0" y="5305425"/>
              <a:chExt cx="1142082" cy="1681939"/>
            </a:xfrm>
          </p:grpSpPr>
          <p:pic>
            <p:nvPicPr>
              <p:cNvPr id="26" name="Picture 25" descr="38.gif"/>
              <p:cNvPicPr>
                <a:picLocks noChangeAspect="1"/>
              </p:cNvPicPr>
              <p:nvPr/>
            </p:nvPicPr>
            <p:blipFill>
              <a:blip r:embed="rId3"/>
              <a:stretch>
                <a:fillRect/>
              </a:stretch>
            </p:blipFill>
            <p:spPr>
              <a:xfrm>
                <a:off x="0" y="5305425"/>
                <a:ext cx="866775" cy="1552575"/>
              </a:xfrm>
              <a:prstGeom prst="rect">
                <a:avLst/>
              </a:prstGeom>
            </p:spPr>
          </p:pic>
          <p:pic>
            <p:nvPicPr>
              <p:cNvPr id="27" name="Picture 26" descr="4.gif"/>
              <p:cNvPicPr>
                <a:picLocks noChangeAspect="1"/>
              </p:cNvPicPr>
              <p:nvPr/>
            </p:nvPicPr>
            <p:blipFill>
              <a:blip r:embed="rId4"/>
              <a:stretch>
                <a:fillRect/>
              </a:stretch>
            </p:blipFill>
            <p:spPr>
              <a:xfrm rot="1465479">
                <a:off x="275307" y="5321064"/>
                <a:ext cx="866775" cy="1666300"/>
              </a:xfrm>
              <a:prstGeom prst="rect">
                <a:avLst/>
              </a:prstGeom>
            </p:spPr>
          </p:pic>
        </p:grpSp>
        <p:grpSp>
          <p:nvGrpSpPr>
            <p:cNvPr id="23" name="Group 22"/>
            <p:cNvGrpSpPr/>
            <p:nvPr/>
          </p:nvGrpSpPr>
          <p:grpSpPr>
            <a:xfrm>
              <a:off x="-158285" y="5292604"/>
              <a:ext cx="1230969" cy="1723220"/>
              <a:chOff x="7913031" y="5305425"/>
              <a:chExt cx="1230969" cy="1723220"/>
            </a:xfrm>
          </p:grpSpPr>
          <p:pic>
            <p:nvPicPr>
              <p:cNvPr id="24" name="Picture 23" descr="38.gif"/>
              <p:cNvPicPr>
                <a:picLocks noChangeAspect="1"/>
              </p:cNvPicPr>
              <p:nvPr/>
            </p:nvPicPr>
            <p:blipFill>
              <a:blip r:embed="rId3"/>
              <a:stretch>
                <a:fillRect/>
              </a:stretch>
            </p:blipFill>
            <p:spPr>
              <a:xfrm>
                <a:off x="8277225" y="5305425"/>
                <a:ext cx="866775" cy="1552575"/>
              </a:xfrm>
              <a:prstGeom prst="rect">
                <a:avLst/>
              </a:prstGeom>
            </p:spPr>
          </p:pic>
          <p:pic>
            <p:nvPicPr>
              <p:cNvPr id="25" name="Picture 24" descr="4.gif"/>
              <p:cNvPicPr>
                <a:picLocks noChangeAspect="1"/>
              </p:cNvPicPr>
              <p:nvPr/>
            </p:nvPicPr>
            <p:blipFill>
              <a:blip r:embed="rId4"/>
              <a:stretch>
                <a:fillRect/>
              </a:stretch>
            </p:blipFill>
            <p:spPr>
              <a:xfrm rot="20741264">
                <a:off x="7913031" y="5362345"/>
                <a:ext cx="866775" cy="1666300"/>
              </a:xfrm>
              <a:prstGeom prst="rect">
                <a:avLst/>
              </a:prstGeom>
            </p:spPr>
          </p:pic>
        </p:grpSp>
      </p:grpSp>
      <p:grpSp>
        <p:nvGrpSpPr>
          <p:cNvPr id="28" name="Group 27"/>
          <p:cNvGrpSpPr/>
          <p:nvPr/>
        </p:nvGrpSpPr>
        <p:grpSpPr>
          <a:xfrm>
            <a:off x="1164005" y="438550"/>
            <a:ext cx="948576" cy="1045029"/>
            <a:chOff x="-158285" y="5292604"/>
            <a:chExt cx="1300367" cy="1723220"/>
          </a:xfrm>
        </p:grpSpPr>
        <p:grpSp>
          <p:nvGrpSpPr>
            <p:cNvPr id="29" name="Group 28"/>
            <p:cNvGrpSpPr/>
            <p:nvPr/>
          </p:nvGrpSpPr>
          <p:grpSpPr>
            <a:xfrm>
              <a:off x="0" y="5305425"/>
              <a:ext cx="1142082" cy="1681939"/>
              <a:chOff x="0" y="5305425"/>
              <a:chExt cx="1142082" cy="1681939"/>
            </a:xfrm>
          </p:grpSpPr>
          <p:pic>
            <p:nvPicPr>
              <p:cNvPr id="33" name="Picture 32" descr="38.gif"/>
              <p:cNvPicPr>
                <a:picLocks noChangeAspect="1"/>
              </p:cNvPicPr>
              <p:nvPr/>
            </p:nvPicPr>
            <p:blipFill>
              <a:blip r:embed="rId3"/>
              <a:stretch>
                <a:fillRect/>
              </a:stretch>
            </p:blipFill>
            <p:spPr>
              <a:xfrm>
                <a:off x="0" y="5305425"/>
                <a:ext cx="866775" cy="1552575"/>
              </a:xfrm>
              <a:prstGeom prst="rect">
                <a:avLst/>
              </a:prstGeom>
            </p:spPr>
          </p:pic>
          <p:pic>
            <p:nvPicPr>
              <p:cNvPr id="34" name="Picture 33" descr="4.gif"/>
              <p:cNvPicPr>
                <a:picLocks noChangeAspect="1"/>
              </p:cNvPicPr>
              <p:nvPr/>
            </p:nvPicPr>
            <p:blipFill>
              <a:blip r:embed="rId4"/>
              <a:stretch>
                <a:fillRect/>
              </a:stretch>
            </p:blipFill>
            <p:spPr>
              <a:xfrm rot="1465479">
                <a:off x="275307" y="5321064"/>
                <a:ext cx="866775" cy="1666300"/>
              </a:xfrm>
              <a:prstGeom prst="rect">
                <a:avLst/>
              </a:prstGeom>
            </p:spPr>
          </p:pic>
        </p:grpSp>
        <p:grpSp>
          <p:nvGrpSpPr>
            <p:cNvPr id="30" name="Group 29"/>
            <p:cNvGrpSpPr/>
            <p:nvPr/>
          </p:nvGrpSpPr>
          <p:grpSpPr>
            <a:xfrm>
              <a:off x="-158285" y="5292604"/>
              <a:ext cx="1230969" cy="1723220"/>
              <a:chOff x="7913031" y="5305425"/>
              <a:chExt cx="1230969" cy="1723220"/>
            </a:xfrm>
          </p:grpSpPr>
          <p:pic>
            <p:nvPicPr>
              <p:cNvPr id="31" name="Picture 30" descr="38.gif"/>
              <p:cNvPicPr>
                <a:picLocks noChangeAspect="1"/>
              </p:cNvPicPr>
              <p:nvPr/>
            </p:nvPicPr>
            <p:blipFill>
              <a:blip r:embed="rId3"/>
              <a:stretch>
                <a:fillRect/>
              </a:stretch>
            </p:blipFill>
            <p:spPr>
              <a:xfrm>
                <a:off x="8277225" y="5305425"/>
                <a:ext cx="866775" cy="1552575"/>
              </a:xfrm>
              <a:prstGeom prst="rect">
                <a:avLst/>
              </a:prstGeom>
            </p:spPr>
          </p:pic>
          <p:pic>
            <p:nvPicPr>
              <p:cNvPr id="32" name="Picture 31" descr="4.gif"/>
              <p:cNvPicPr>
                <a:picLocks noChangeAspect="1"/>
              </p:cNvPicPr>
              <p:nvPr/>
            </p:nvPicPr>
            <p:blipFill>
              <a:blip r:embed="rId4"/>
              <a:stretch>
                <a:fillRect/>
              </a:stretch>
            </p:blipFill>
            <p:spPr>
              <a:xfrm rot="20741264">
                <a:off x="7913031" y="5362345"/>
                <a:ext cx="866775" cy="1666300"/>
              </a:xfrm>
              <a:prstGeom prst="rect">
                <a:avLst/>
              </a:prstGeom>
            </p:spPr>
          </p:pic>
        </p:grpSp>
      </p:grpSp>
      <p:grpSp>
        <p:nvGrpSpPr>
          <p:cNvPr id="35" name="Group 34"/>
          <p:cNvGrpSpPr/>
          <p:nvPr/>
        </p:nvGrpSpPr>
        <p:grpSpPr>
          <a:xfrm>
            <a:off x="2014077" y="373319"/>
            <a:ext cx="948576" cy="1045029"/>
            <a:chOff x="-158285" y="5292604"/>
            <a:chExt cx="1300367" cy="1723220"/>
          </a:xfrm>
        </p:grpSpPr>
        <p:grpSp>
          <p:nvGrpSpPr>
            <p:cNvPr id="36" name="Group 35"/>
            <p:cNvGrpSpPr/>
            <p:nvPr/>
          </p:nvGrpSpPr>
          <p:grpSpPr>
            <a:xfrm>
              <a:off x="0" y="5305425"/>
              <a:ext cx="1142082" cy="1681939"/>
              <a:chOff x="0" y="5305425"/>
              <a:chExt cx="1142082" cy="1681939"/>
            </a:xfrm>
          </p:grpSpPr>
          <p:pic>
            <p:nvPicPr>
              <p:cNvPr id="40" name="Picture 39" descr="38.gif"/>
              <p:cNvPicPr>
                <a:picLocks noChangeAspect="1"/>
              </p:cNvPicPr>
              <p:nvPr/>
            </p:nvPicPr>
            <p:blipFill>
              <a:blip r:embed="rId3"/>
              <a:stretch>
                <a:fillRect/>
              </a:stretch>
            </p:blipFill>
            <p:spPr>
              <a:xfrm>
                <a:off x="0" y="5305425"/>
                <a:ext cx="866775" cy="1552575"/>
              </a:xfrm>
              <a:prstGeom prst="rect">
                <a:avLst/>
              </a:prstGeom>
            </p:spPr>
          </p:pic>
          <p:pic>
            <p:nvPicPr>
              <p:cNvPr id="41" name="Picture 40" descr="4.gif"/>
              <p:cNvPicPr>
                <a:picLocks noChangeAspect="1"/>
              </p:cNvPicPr>
              <p:nvPr/>
            </p:nvPicPr>
            <p:blipFill>
              <a:blip r:embed="rId4"/>
              <a:stretch>
                <a:fillRect/>
              </a:stretch>
            </p:blipFill>
            <p:spPr>
              <a:xfrm rot="1465479">
                <a:off x="275307" y="5321064"/>
                <a:ext cx="866775" cy="1666300"/>
              </a:xfrm>
              <a:prstGeom prst="rect">
                <a:avLst/>
              </a:prstGeom>
            </p:spPr>
          </p:pic>
        </p:grpSp>
        <p:grpSp>
          <p:nvGrpSpPr>
            <p:cNvPr id="37" name="Group 36"/>
            <p:cNvGrpSpPr/>
            <p:nvPr/>
          </p:nvGrpSpPr>
          <p:grpSpPr>
            <a:xfrm>
              <a:off x="-158285" y="5292604"/>
              <a:ext cx="1230969" cy="1723220"/>
              <a:chOff x="7913031" y="5305425"/>
              <a:chExt cx="1230969" cy="1723220"/>
            </a:xfrm>
          </p:grpSpPr>
          <p:pic>
            <p:nvPicPr>
              <p:cNvPr id="38" name="Picture 37" descr="38.gif"/>
              <p:cNvPicPr>
                <a:picLocks noChangeAspect="1"/>
              </p:cNvPicPr>
              <p:nvPr/>
            </p:nvPicPr>
            <p:blipFill>
              <a:blip r:embed="rId3"/>
              <a:stretch>
                <a:fillRect/>
              </a:stretch>
            </p:blipFill>
            <p:spPr>
              <a:xfrm>
                <a:off x="8277225" y="5305425"/>
                <a:ext cx="866775" cy="1552575"/>
              </a:xfrm>
              <a:prstGeom prst="rect">
                <a:avLst/>
              </a:prstGeom>
            </p:spPr>
          </p:pic>
          <p:pic>
            <p:nvPicPr>
              <p:cNvPr id="39" name="Picture 38" descr="4.gif"/>
              <p:cNvPicPr>
                <a:picLocks noChangeAspect="1"/>
              </p:cNvPicPr>
              <p:nvPr/>
            </p:nvPicPr>
            <p:blipFill>
              <a:blip r:embed="rId4"/>
              <a:stretch>
                <a:fillRect/>
              </a:stretch>
            </p:blipFill>
            <p:spPr>
              <a:xfrm rot="20741264">
                <a:off x="7913031" y="5362345"/>
                <a:ext cx="866775" cy="1666300"/>
              </a:xfrm>
              <a:prstGeom prst="rect">
                <a:avLst/>
              </a:prstGeom>
            </p:spPr>
          </p:pic>
        </p:grpSp>
      </p:grpSp>
      <p:grpSp>
        <p:nvGrpSpPr>
          <p:cNvPr id="42" name="Group 41"/>
          <p:cNvGrpSpPr/>
          <p:nvPr/>
        </p:nvGrpSpPr>
        <p:grpSpPr>
          <a:xfrm>
            <a:off x="7248014" y="240999"/>
            <a:ext cx="948576" cy="1045029"/>
            <a:chOff x="-158285" y="5292604"/>
            <a:chExt cx="1300367" cy="1723220"/>
          </a:xfrm>
        </p:grpSpPr>
        <p:grpSp>
          <p:nvGrpSpPr>
            <p:cNvPr id="43" name="Group 42"/>
            <p:cNvGrpSpPr/>
            <p:nvPr/>
          </p:nvGrpSpPr>
          <p:grpSpPr>
            <a:xfrm>
              <a:off x="0" y="5305425"/>
              <a:ext cx="1142082" cy="1681939"/>
              <a:chOff x="0" y="5305425"/>
              <a:chExt cx="1142082" cy="1681939"/>
            </a:xfrm>
          </p:grpSpPr>
          <p:pic>
            <p:nvPicPr>
              <p:cNvPr id="47" name="Picture 46" descr="38.gif"/>
              <p:cNvPicPr>
                <a:picLocks noChangeAspect="1"/>
              </p:cNvPicPr>
              <p:nvPr/>
            </p:nvPicPr>
            <p:blipFill>
              <a:blip r:embed="rId3"/>
              <a:stretch>
                <a:fillRect/>
              </a:stretch>
            </p:blipFill>
            <p:spPr>
              <a:xfrm>
                <a:off x="0" y="5305425"/>
                <a:ext cx="866775" cy="1552575"/>
              </a:xfrm>
              <a:prstGeom prst="rect">
                <a:avLst/>
              </a:prstGeom>
            </p:spPr>
          </p:pic>
          <p:pic>
            <p:nvPicPr>
              <p:cNvPr id="48" name="Picture 47" descr="4.gif"/>
              <p:cNvPicPr>
                <a:picLocks noChangeAspect="1"/>
              </p:cNvPicPr>
              <p:nvPr/>
            </p:nvPicPr>
            <p:blipFill>
              <a:blip r:embed="rId4"/>
              <a:stretch>
                <a:fillRect/>
              </a:stretch>
            </p:blipFill>
            <p:spPr>
              <a:xfrm rot="1465479">
                <a:off x="275307" y="5321064"/>
                <a:ext cx="866775" cy="1666300"/>
              </a:xfrm>
              <a:prstGeom prst="rect">
                <a:avLst/>
              </a:prstGeom>
            </p:spPr>
          </p:pic>
        </p:grpSp>
        <p:grpSp>
          <p:nvGrpSpPr>
            <p:cNvPr id="44" name="Group 43"/>
            <p:cNvGrpSpPr/>
            <p:nvPr/>
          </p:nvGrpSpPr>
          <p:grpSpPr>
            <a:xfrm>
              <a:off x="-158285" y="5292604"/>
              <a:ext cx="1230969" cy="1723220"/>
              <a:chOff x="7913031" y="5305425"/>
              <a:chExt cx="1230969" cy="1723220"/>
            </a:xfrm>
          </p:grpSpPr>
          <p:pic>
            <p:nvPicPr>
              <p:cNvPr id="45" name="Picture 44" descr="38.gif"/>
              <p:cNvPicPr>
                <a:picLocks noChangeAspect="1"/>
              </p:cNvPicPr>
              <p:nvPr/>
            </p:nvPicPr>
            <p:blipFill>
              <a:blip r:embed="rId3"/>
              <a:stretch>
                <a:fillRect/>
              </a:stretch>
            </p:blipFill>
            <p:spPr>
              <a:xfrm>
                <a:off x="8277225" y="5305425"/>
                <a:ext cx="866775" cy="1552575"/>
              </a:xfrm>
              <a:prstGeom prst="rect">
                <a:avLst/>
              </a:prstGeom>
            </p:spPr>
          </p:pic>
          <p:pic>
            <p:nvPicPr>
              <p:cNvPr id="46" name="Picture 45" descr="4.gif"/>
              <p:cNvPicPr>
                <a:picLocks noChangeAspect="1"/>
              </p:cNvPicPr>
              <p:nvPr/>
            </p:nvPicPr>
            <p:blipFill>
              <a:blip r:embed="rId4"/>
              <a:stretch>
                <a:fillRect/>
              </a:stretch>
            </p:blipFill>
            <p:spPr>
              <a:xfrm rot="20741264">
                <a:off x="7913031" y="5362345"/>
                <a:ext cx="866775" cy="1666300"/>
              </a:xfrm>
              <a:prstGeom prst="rect">
                <a:avLst/>
              </a:prstGeom>
            </p:spPr>
          </p:pic>
        </p:grpSp>
      </p:grpSp>
      <p:grpSp>
        <p:nvGrpSpPr>
          <p:cNvPr id="49" name="Group 48"/>
          <p:cNvGrpSpPr/>
          <p:nvPr/>
        </p:nvGrpSpPr>
        <p:grpSpPr>
          <a:xfrm>
            <a:off x="6616943" y="305071"/>
            <a:ext cx="948576" cy="1045029"/>
            <a:chOff x="-158285" y="5292604"/>
            <a:chExt cx="1300367" cy="1723220"/>
          </a:xfrm>
        </p:grpSpPr>
        <p:grpSp>
          <p:nvGrpSpPr>
            <p:cNvPr id="50" name="Group 49"/>
            <p:cNvGrpSpPr/>
            <p:nvPr/>
          </p:nvGrpSpPr>
          <p:grpSpPr>
            <a:xfrm>
              <a:off x="0" y="5305425"/>
              <a:ext cx="1142082" cy="1681939"/>
              <a:chOff x="0" y="5305425"/>
              <a:chExt cx="1142082" cy="1681939"/>
            </a:xfrm>
          </p:grpSpPr>
          <p:pic>
            <p:nvPicPr>
              <p:cNvPr id="54" name="Picture 53" descr="38.gif"/>
              <p:cNvPicPr>
                <a:picLocks noChangeAspect="1"/>
              </p:cNvPicPr>
              <p:nvPr/>
            </p:nvPicPr>
            <p:blipFill>
              <a:blip r:embed="rId3"/>
              <a:stretch>
                <a:fillRect/>
              </a:stretch>
            </p:blipFill>
            <p:spPr>
              <a:xfrm>
                <a:off x="0" y="5305425"/>
                <a:ext cx="866775" cy="1552575"/>
              </a:xfrm>
              <a:prstGeom prst="rect">
                <a:avLst/>
              </a:prstGeom>
            </p:spPr>
          </p:pic>
          <p:pic>
            <p:nvPicPr>
              <p:cNvPr id="55" name="Picture 54" descr="4.gif"/>
              <p:cNvPicPr>
                <a:picLocks noChangeAspect="1"/>
              </p:cNvPicPr>
              <p:nvPr/>
            </p:nvPicPr>
            <p:blipFill>
              <a:blip r:embed="rId4"/>
              <a:stretch>
                <a:fillRect/>
              </a:stretch>
            </p:blipFill>
            <p:spPr>
              <a:xfrm rot="1465479">
                <a:off x="275307" y="5321064"/>
                <a:ext cx="866775" cy="1666300"/>
              </a:xfrm>
              <a:prstGeom prst="rect">
                <a:avLst/>
              </a:prstGeom>
            </p:spPr>
          </p:pic>
        </p:grpSp>
        <p:grpSp>
          <p:nvGrpSpPr>
            <p:cNvPr id="51" name="Group 50"/>
            <p:cNvGrpSpPr/>
            <p:nvPr/>
          </p:nvGrpSpPr>
          <p:grpSpPr>
            <a:xfrm>
              <a:off x="-158285" y="5292604"/>
              <a:ext cx="1230969" cy="1723220"/>
              <a:chOff x="7913031" y="5305425"/>
              <a:chExt cx="1230969" cy="1723220"/>
            </a:xfrm>
          </p:grpSpPr>
          <p:pic>
            <p:nvPicPr>
              <p:cNvPr id="52" name="Picture 51" descr="38.gif"/>
              <p:cNvPicPr>
                <a:picLocks noChangeAspect="1"/>
              </p:cNvPicPr>
              <p:nvPr/>
            </p:nvPicPr>
            <p:blipFill>
              <a:blip r:embed="rId3"/>
              <a:stretch>
                <a:fillRect/>
              </a:stretch>
            </p:blipFill>
            <p:spPr>
              <a:xfrm>
                <a:off x="8277225" y="5305425"/>
                <a:ext cx="866775" cy="1552575"/>
              </a:xfrm>
              <a:prstGeom prst="rect">
                <a:avLst/>
              </a:prstGeom>
            </p:spPr>
          </p:pic>
          <p:pic>
            <p:nvPicPr>
              <p:cNvPr id="53" name="Picture 52" descr="4.gif"/>
              <p:cNvPicPr>
                <a:picLocks noChangeAspect="1"/>
              </p:cNvPicPr>
              <p:nvPr/>
            </p:nvPicPr>
            <p:blipFill>
              <a:blip r:embed="rId4"/>
              <a:stretch>
                <a:fillRect/>
              </a:stretch>
            </p:blipFill>
            <p:spPr>
              <a:xfrm rot="20741264">
                <a:off x="7913031" y="5362345"/>
                <a:ext cx="866775" cy="1666300"/>
              </a:xfrm>
              <a:prstGeom prst="rect">
                <a:avLst/>
              </a:prstGeom>
            </p:spPr>
          </p:pic>
        </p:grpSp>
      </p:grpSp>
      <p:grpSp>
        <p:nvGrpSpPr>
          <p:cNvPr id="56" name="Group 55"/>
          <p:cNvGrpSpPr/>
          <p:nvPr/>
        </p:nvGrpSpPr>
        <p:grpSpPr>
          <a:xfrm>
            <a:off x="5896865" y="318282"/>
            <a:ext cx="948576" cy="1045029"/>
            <a:chOff x="-158285" y="5292604"/>
            <a:chExt cx="1300367" cy="1723220"/>
          </a:xfrm>
        </p:grpSpPr>
        <p:grpSp>
          <p:nvGrpSpPr>
            <p:cNvPr id="57" name="Group 56"/>
            <p:cNvGrpSpPr/>
            <p:nvPr/>
          </p:nvGrpSpPr>
          <p:grpSpPr>
            <a:xfrm>
              <a:off x="0" y="5305425"/>
              <a:ext cx="1142082" cy="1681939"/>
              <a:chOff x="0" y="5305425"/>
              <a:chExt cx="1142082" cy="1681939"/>
            </a:xfrm>
          </p:grpSpPr>
          <p:pic>
            <p:nvPicPr>
              <p:cNvPr id="61" name="Picture 60" descr="38.gif"/>
              <p:cNvPicPr>
                <a:picLocks noChangeAspect="1"/>
              </p:cNvPicPr>
              <p:nvPr/>
            </p:nvPicPr>
            <p:blipFill>
              <a:blip r:embed="rId3"/>
              <a:stretch>
                <a:fillRect/>
              </a:stretch>
            </p:blipFill>
            <p:spPr>
              <a:xfrm>
                <a:off x="0" y="5305425"/>
                <a:ext cx="866775" cy="1552575"/>
              </a:xfrm>
              <a:prstGeom prst="rect">
                <a:avLst/>
              </a:prstGeom>
            </p:spPr>
          </p:pic>
          <p:pic>
            <p:nvPicPr>
              <p:cNvPr id="62" name="Picture 61" descr="4.gif"/>
              <p:cNvPicPr>
                <a:picLocks noChangeAspect="1"/>
              </p:cNvPicPr>
              <p:nvPr/>
            </p:nvPicPr>
            <p:blipFill>
              <a:blip r:embed="rId4"/>
              <a:stretch>
                <a:fillRect/>
              </a:stretch>
            </p:blipFill>
            <p:spPr>
              <a:xfrm rot="1465479">
                <a:off x="275307" y="5321064"/>
                <a:ext cx="866775" cy="1666300"/>
              </a:xfrm>
              <a:prstGeom prst="rect">
                <a:avLst/>
              </a:prstGeom>
            </p:spPr>
          </p:pic>
        </p:grpSp>
        <p:grpSp>
          <p:nvGrpSpPr>
            <p:cNvPr id="58" name="Group 57"/>
            <p:cNvGrpSpPr/>
            <p:nvPr/>
          </p:nvGrpSpPr>
          <p:grpSpPr>
            <a:xfrm>
              <a:off x="-158285" y="5292604"/>
              <a:ext cx="1230969" cy="1723220"/>
              <a:chOff x="7913031" y="5305425"/>
              <a:chExt cx="1230969" cy="1723220"/>
            </a:xfrm>
          </p:grpSpPr>
          <p:pic>
            <p:nvPicPr>
              <p:cNvPr id="59" name="Picture 58" descr="38.gif"/>
              <p:cNvPicPr>
                <a:picLocks noChangeAspect="1"/>
              </p:cNvPicPr>
              <p:nvPr/>
            </p:nvPicPr>
            <p:blipFill>
              <a:blip r:embed="rId3"/>
              <a:stretch>
                <a:fillRect/>
              </a:stretch>
            </p:blipFill>
            <p:spPr>
              <a:xfrm>
                <a:off x="8277225" y="5305425"/>
                <a:ext cx="866775" cy="1552575"/>
              </a:xfrm>
              <a:prstGeom prst="rect">
                <a:avLst/>
              </a:prstGeom>
            </p:spPr>
          </p:pic>
          <p:pic>
            <p:nvPicPr>
              <p:cNvPr id="60" name="Picture 59" descr="4.gif"/>
              <p:cNvPicPr>
                <a:picLocks noChangeAspect="1"/>
              </p:cNvPicPr>
              <p:nvPr/>
            </p:nvPicPr>
            <p:blipFill>
              <a:blip r:embed="rId4"/>
              <a:stretch>
                <a:fillRect/>
              </a:stretch>
            </p:blipFill>
            <p:spPr>
              <a:xfrm rot="20741264">
                <a:off x="7913031" y="5362345"/>
                <a:ext cx="866775" cy="1666300"/>
              </a:xfrm>
              <a:prstGeom prst="rect">
                <a:avLst/>
              </a:prstGeom>
            </p:spPr>
          </p:pic>
        </p:grpSp>
      </p:grpSp>
      <p:sp>
        <p:nvSpPr>
          <p:cNvPr id="63" name="TextBox 62"/>
          <p:cNvSpPr txBox="1"/>
          <p:nvPr/>
        </p:nvSpPr>
        <p:spPr>
          <a:xfrm>
            <a:off x="1468058" y="1879502"/>
            <a:ext cx="1814914" cy="400110"/>
          </a:xfrm>
          <a:prstGeom prst="rect">
            <a:avLst/>
          </a:prstGeom>
          <a:noFill/>
        </p:spPr>
        <p:txBody>
          <a:bodyPr wrap="square" rtlCol="0">
            <a:spAutoFit/>
          </a:bodyPr>
          <a:lstStyle/>
          <a:p>
            <a:pPr lvl="0"/>
            <a:r>
              <a:rPr lang="en-US" sz="2000" u="sng" dirty="0" err="1" smtClean="0">
                <a:solidFill>
                  <a:srgbClr val="005200"/>
                </a:solidFill>
                <a:effectLst>
                  <a:outerShdw blurRad="38100" dist="38100" dir="2700000" algn="tl">
                    <a:srgbClr val="000000">
                      <a:alpha val="43137"/>
                    </a:srgbClr>
                  </a:outerShdw>
                </a:effectLst>
                <a:latin typeface="SolaimanLipi" pitchFamily="65" charset="0"/>
                <a:cs typeface="SolaimanLipi" pitchFamily="65" charset="0"/>
              </a:rPr>
              <a:t>শিক্ষক</a:t>
            </a:r>
            <a:r>
              <a:rPr lang="bn-BD" sz="2000" u="sng" dirty="0" smtClean="0">
                <a:solidFill>
                  <a:srgbClr val="005200"/>
                </a:solidFill>
                <a:effectLst>
                  <a:outerShdw blurRad="38100" dist="38100" dir="2700000" algn="tl">
                    <a:srgbClr val="000000">
                      <a:alpha val="43137"/>
                    </a:srgbClr>
                  </a:outerShdw>
                </a:effectLst>
                <a:latin typeface="SolaimanLipi" pitchFamily="65" charset="0"/>
                <a:cs typeface="SolaimanLipi" pitchFamily="65" charset="0"/>
              </a:rPr>
              <a:t> পরিচি</a:t>
            </a:r>
            <a:r>
              <a:rPr lang="en-US" sz="2000" u="sng" dirty="0" err="1" smtClean="0">
                <a:solidFill>
                  <a:srgbClr val="005200"/>
                </a:solidFill>
                <a:effectLst>
                  <a:outerShdw blurRad="38100" dist="38100" dir="2700000" algn="tl">
                    <a:srgbClr val="000000">
                      <a:alpha val="43137"/>
                    </a:srgbClr>
                  </a:outerShdw>
                </a:effectLst>
                <a:latin typeface="SolaimanLipi" pitchFamily="65" charset="0"/>
                <a:cs typeface="SolaimanLipi" pitchFamily="65" charset="0"/>
              </a:rPr>
              <a:t>্তি</a:t>
            </a:r>
            <a:endParaRPr lang="bn-BD" sz="2000" u="sng" dirty="0">
              <a:solidFill>
                <a:srgbClr val="005200"/>
              </a:solidFill>
              <a:effectLst>
                <a:outerShdw blurRad="38100" dist="38100" dir="2700000" algn="tl">
                  <a:srgbClr val="000000">
                    <a:alpha val="43137"/>
                  </a:srgbClr>
                </a:outerShdw>
              </a:effectLst>
              <a:latin typeface="SolaimanLipi" pitchFamily="65" charset="0"/>
              <a:cs typeface="SolaimanLipi" pitchFamily="65" charset="0"/>
            </a:endParaRPr>
          </a:p>
        </p:txBody>
      </p:sp>
      <p:pic>
        <p:nvPicPr>
          <p:cNvPr id="5" name="Picture 4"/>
          <p:cNvPicPr>
            <a:picLocks noChangeAspect="1"/>
          </p:cNvPicPr>
          <p:nvPr/>
        </p:nvPicPr>
        <p:blipFill rotWithShape="1">
          <a:blip r:embed="rId5" cstate="print">
            <a:extLst>
              <a:ext uri="{28A0092B-C50C-407E-A947-70E740481C1C}">
                <a14:useLocalDpi xmlns:a14="http://schemas.microsoft.com/office/drawing/2010/main" val="0"/>
              </a:ext>
            </a:extLst>
          </a:blip>
          <a:srcRect l="31113" t="18552" r="32981" b="53011"/>
          <a:stretch/>
        </p:blipFill>
        <p:spPr>
          <a:xfrm>
            <a:off x="2453395" y="2414721"/>
            <a:ext cx="1561039" cy="1196226"/>
          </a:xfrm>
          <a:prstGeom prst="rect">
            <a:avLst/>
          </a:prstGeom>
        </p:spPr>
      </p:pic>
    </p:spTree>
    <p:extLst>
      <p:ext uri="{BB962C8B-B14F-4D97-AF65-F5344CB8AC3E}">
        <p14:creationId xmlns:p14="http://schemas.microsoft.com/office/powerpoint/2010/main" val="691942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par>
                                <p:cTn id="8" presetID="16" presetClass="entr" presetSubtype="21"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arn(inVertical)">
                                      <p:cBhvr>
                                        <p:cTn id="10" dur="500"/>
                                        <p:tgtEl>
                                          <p:spTgt spid="21"/>
                                        </p:tgtEl>
                                      </p:cBhvr>
                                    </p:animEffect>
                                  </p:childTnLst>
                                </p:cTn>
                              </p:par>
                              <p:par>
                                <p:cTn id="11" presetID="16" presetClass="entr" presetSubtype="21"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barn(inVertical)">
                                      <p:cBhvr>
                                        <p:cTn id="13" dur="500"/>
                                        <p:tgtEl>
                                          <p:spTgt spid="28"/>
                                        </p:tgtEl>
                                      </p:cBhvr>
                                    </p:animEffect>
                                  </p:childTnLst>
                                </p:cTn>
                              </p:par>
                              <p:par>
                                <p:cTn id="14" presetID="16" presetClass="entr" presetSubtype="21" fill="hold"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barn(inVertical)">
                                      <p:cBhvr>
                                        <p:cTn id="16" dur="500"/>
                                        <p:tgtEl>
                                          <p:spTgt spid="35"/>
                                        </p:tgtEl>
                                      </p:cBhvr>
                                    </p:animEffect>
                                  </p:childTnLst>
                                </p:cTn>
                              </p:par>
                              <p:par>
                                <p:cTn id="17" presetID="16" presetClass="entr" presetSubtype="21"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barn(inVertical)">
                                      <p:cBhvr>
                                        <p:cTn id="19" dur="500"/>
                                        <p:tgtEl>
                                          <p:spTgt spid="42"/>
                                        </p:tgtEl>
                                      </p:cBhvr>
                                    </p:animEffect>
                                  </p:childTnLst>
                                </p:cTn>
                              </p:par>
                              <p:par>
                                <p:cTn id="20" presetID="16" presetClass="entr" presetSubtype="21" fill="hold"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barn(inVertical)">
                                      <p:cBhvr>
                                        <p:cTn id="22" dur="500"/>
                                        <p:tgtEl>
                                          <p:spTgt spid="49"/>
                                        </p:tgtEl>
                                      </p:cBhvr>
                                    </p:animEffect>
                                  </p:childTnLst>
                                </p:cTn>
                              </p:par>
                              <p:par>
                                <p:cTn id="23" presetID="16" presetClass="entr" presetSubtype="21"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barn(inVertical)">
                                      <p:cBhvr>
                                        <p:cTn id="25" dur="500"/>
                                        <p:tgtEl>
                                          <p:spTgt spid="56"/>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Effect transition="in" filter="circle(in)">
                                      <p:cBhvr>
                                        <p:cTn id="30" dur="2000"/>
                                        <p:tgtEl>
                                          <p:spTgt spid="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circle(in)">
                                      <p:cBhvr>
                                        <p:cTn id="35" dur="2000"/>
                                        <p:tgtEl>
                                          <p:spTgt spid="63"/>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circle(in)">
                                      <p:cBhvr>
                                        <p:cTn id="38" dur="2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11">
                                            <p:txEl>
                                              <p:pRg st="3" end="3"/>
                                            </p:txEl>
                                          </p:spTgt>
                                        </p:tgtEl>
                                        <p:attrNameLst>
                                          <p:attrName>style.visibility</p:attrName>
                                        </p:attrNameLst>
                                      </p:cBhvr>
                                      <p:to>
                                        <p:strVal val="visible"/>
                                      </p:to>
                                    </p:set>
                                    <p:animEffect transition="in" filter="circle(in)">
                                      <p:cBhvr>
                                        <p:cTn id="48" dur="2000"/>
                                        <p:tgtEl>
                                          <p:spTgt spid="11">
                                            <p:txEl>
                                              <p:pRg st="3" end="3"/>
                                            </p:txEl>
                                          </p:spTgt>
                                        </p:tgtEl>
                                      </p:cBhvr>
                                    </p:animEffect>
                                  </p:childTnLst>
                                </p:cTn>
                              </p:par>
                              <p:par>
                                <p:cTn id="49" presetID="6" presetClass="entr" presetSubtype="16" fill="hold" nodeType="withEffect">
                                  <p:stCondLst>
                                    <p:cond delay="0"/>
                                  </p:stCondLst>
                                  <p:childTnLst>
                                    <p:set>
                                      <p:cBhvr>
                                        <p:cTn id="50" dur="1" fill="hold">
                                          <p:stCondLst>
                                            <p:cond delay="0"/>
                                          </p:stCondLst>
                                        </p:cTn>
                                        <p:tgtEl>
                                          <p:spTgt spid="11">
                                            <p:txEl>
                                              <p:pRg st="4" end="4"/>
                                            </p:txEl>
                                          </p:spTgt>
                                        </p:tgtEl>
                                        <p:attrNameLst>
                                          <p:attrName>style.visibility</p:attrName>
                                        </p:attrNameLst>
                                      </p:cBhvr>
                                      <p:to>
                                        <p:strVal val="visible"/>
                                      </p:to>
                                    </p:set>
                                    <p:animEffect transition="in" filter="circle(in)">
                                      <p:cBhvr>
                                        <p:cTn id="51" dur="2000"/>
                                        <p:tgtEl>
                                          <p:spTgt spid="11">
                                            <p:txEl>
                                              <p:pRg st="4" end="4"/>
                                            </p:txEl>
                                          </p:spTgt>
                                        </p:tgtEl>
                                      </p:cBhvr>
                                    </p:animEffect>
                                  </p:childTnLst>
                                </p:cTn>
                              </p:par>
                              <p:par>
                                <p:cTn id="52" presetID="6" presetClass="entr" presetSubtype="16" fill="hold" nodeType="withEffect">
                                  <p:stCondLst>
                                    <p:cond delay="0"/>
                                  </p:stCondLst>
                                  <p:childTnLst>
                                    <p:set>
                                      <p:cBhvr>
                                        <p:cTn id="53" dur="1" fill="hold">
                                          <p:stCondLst>
                                            <p:cond delay="0"/>
                                          </p:stCondLst>
                                        </p:cTn>
                                        <p:tgtEl>
                                          <p:spTgt spid="11">
                                            <p:txEl>
                                              <p:pRg st="5" end="5"/>
                                            </p:txEl>
                                          </p:spTgt>
                                        </p:tgtEl>
                                        <p:attrNameLst>
                                          <p:attrName>style.visibility</p:attrName>
                                        </p:attrNameLst>
                                      </p:cBhvr>
                                      <p:to>
                                        <p:strVal val="visible"/>
                                      </p:to>
                                    </p:set>
                                    <p:animEffect transition="in" filter="circle(in)">
                                      <p:cBhvr>
                                        <p:cTn id="54" dur="2000"/>
                                        <p:tgtEl>
                                          <p:spTgt spid="11">
                                            <p:txEl>
                                              <p:pRg st="5" end="5"/>
                                            </p:txEl>
                                          </p:spTgt>
                                        </p:tgtEl>
                                      </p:cBhvr>
                                    </p:animEffect>
                                  </p:childTnLst>
                                </p:cTn>
                              </p:par>
                              <p:par>
                                <p:cTn id="55" presetID="6" presetClass="entr" presetSubtype="16" fill="hold" nodeType="withEffect">
                                  <p:stCondLst>
                                    <p:cond delay="0"/>
                                  </p:stCondLst>
                                  <p:childTnLst>
                                    <p:set>
                                      <p:cBhvr>
                                        <p:cTn id="56" dur="1" fill="hold">
                                          <p:stCondLst>
                                            <p:cond delay="0"/>
                                          </p:stCondLst>
                                        </p:cTn>
                                        <p:tgtEl>
                                          <p:spTgt spid="11">
                                            <p:txEl>
                                              <p:pRg st="6" end="6"/>
                                            </p:txEl>
                                          </p:spTgt>
                                        </p:tgtEl>
                                        <p:attrNameLst>
                                          <p:attrName>style.visibility</p:attrName>
                                        </p:attrNameLst>
                                      </p:cBhvr>
                                      <p:to>
                                        <p:strVal val="visible"/>
                                      </p:to>
                                    </p:set>
                                    <p:animEffect transition="in" filter="circle(in)">
                                      <p:cBhvr>
                                        <p:cTn id="57" dur="20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39369" y="297536"/>
            <a:ext cx="2505814" cy="1015663"/>
          </a:xfrm>
          <a:prstGeom prst="rect">
            <a:avLst/>
          </a:prstGeom>
        </p:spPr>
        <p:txBody>
          <a:bodyPr wrap="none">
            <a:spAutoFit/>
          </a:bodyPr>
          <a:lstStyle/>
          <a:p>
            <a:r>
              <a:rPr lang="bn-BD" sz="6000" b="1" u="sng" spc="150" dirty="0" smtClean="0">
                <a:ln w="11430"/>
                <a:solidFill>
                  <a:srgbClr val="FF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আ</a:t>
            </a:r>
            <a:r>
              <a:rPr lang="bn-BD" sz="4800" b="1" u="sng" spc="150" dirty="0" smtClean="0">
                <a:ln w="11430"/>
                <a:solidFill>
                  <a:srgbClr val="FF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বেগ সৃষ্টি</a:t>
            </a:r>
            <a:endParaRPr lang="en-US" sz="4800" u="sng" dirty="0">
              <a:solidFill>
                <a:srgbClr val="FF0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313199"/>
            <a:ext cx="8534400" cy="5219422"/>
          </a:xfrm>
          <a:prstGeom prst="rect">
            <a:avLst/>
          </a:prstGeom>
        </p:spPr>
      </p:pic>
    </p:spTree>
    <p:extLst>
      <p:ext uri="{BB962C8B-B14F-4D97-AF65-F5344CB8AC3E}">
        <p14:creationId xmlns:p14="http://schemas.microsoft.com/office/powerpoint/2010/main" val="2289275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732" y="5334000"/>
            <a:ext cx="8256022"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FF0000"/>
                </a:solidFill>
                <a:latin typeface="cintakkoNikoshBAN"/>
                <a:cs typeface="NikoshBAN" panose="02000000000000000000" pitchFamily="2" charset="0"/>
              </a:rPr>
              <a:t>চিন্তা করে বলত দুটি চিত্রে কী দেখলে এবং কী বুঝলে</a:t>
            </a:r>
            <a:endParaRPr lang="en-US" sz="4000" dirty="0">
              <a:solidFill>
                <a:srgbClr val="FF0000"/>
              </a:solidFill>
              <a:latin typeface="cintakkoNikoshBAN"/>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600" y="304800"/>
            <a:ext cx="8511822" cy="5029200"/>
          </a:xfrm>
          <a:prstGeom prst="rect">
            <a:avLst/>
          </a:prstGeom>
        </p:spPr>
      </p:pic>
    </p:spTree>
    <p:extLst>
      <p:ext uri="{BB962C8B-B14F-4D97-AF65-F5344CB8AC3E}">
        <p14:creationId xmlns:p14="http://schemas.microsoft.com/office/powerpoint/2010/main" val="3168278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4690" y="188809"/>
            <a:ext cx="5803192" cy="1323439"/>
          </a:xfrm>
          <a:prstGeom prst="rect">
            <a:avLst/>
          </a:prstGeom>
        </p:spPr>
        <p:txBody>
          <a:bodyPr wrap="none">
            <a:spAutoFit/>
          </a:bodyPr>
          <a:lstStyle/>
          <a:p>
            <a:r>
              <a:rPr lang="bn-BD" sz="8000" b="1" u="sng" spc="150" dirty="0" smtClean="0">
                <a:ln w="11430"/>
                <a:solidFill>
                  <a:srgbClr val="00206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আ</a:t>
            </a:r>
            <a:r>
              <a:rPr lang="bn-BD" sz="6000" b="1" u="sng" spc="150" dirty="0" smtClean="0">
                <a:ln w="11430"/>
                <a:solidFill>
                  <a:srgbClr val="00206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জকের পাঠের বিষয়</a:t>
            </a:r>
            <a:endParaRPr lang="en-US" sz="4800" u="sng" dirty="0">
              <a:solidFill>
                <a:srgbClr val="002060"/>
              </a:solidFill>
            </a:endParaRPr>
          </a:p>
        </p:txBody>
      </p:sp>
      <p:sp>
        <p:nvSpPr>
          <p:cNvPr id="3" name="Rectangle 2"/>
          <p:cNvSpPr/>
          <p:nvPr/>
        </p:nvSpPr>
        <p:spPr>
          <a:xfrm>
            <a:off x="377731" y="5410200"/>
            <a:ext cx="7917552" cy="1107996"/>
          </a:xfrm>
          <a:prstGeom prst="rect">
            <a:avLst/>
          </a:prstGeom>
        </p:spPr>
        <p:txBody>
          <a:bodyPr wrap="none">
            <a:spAutoFit/>
          </a:bodyPr>
          <a:lstStyle/>
          <a:p>
            <a:r>
              <a:rPr lang="bn-BD" sz="6600" dirty="0" smtClean="0">
                <a:ln w="0"/>
                <a:solidFill>
                  <a:srgbClr val="00B0F0"/>
                </a:solidFill>
                <a:effectLst>
                  <a:outerShdw blurRad="38100" dist="19050" dir="2700000" algn="tl" rotWithShape="0">
                    <a:schemeClr val="dk1">
                      <a:alpha val="40000"/>
                    </a:schemeClr>
                  </a:outerShdw>
                </a:effectLst>
                <a:latin typeface="NikoshBAN" pitchFamily="2" charset="0"/>
                <a:cs typeface="NikoshBAN" pitchFamily="2" charset="0"/>
              </a:rPr>
              <a:t>বাংলাদেশের সামাজিক সমস্যা</a:t>
            </a:r>
            <a:endParaRPr lang="en-US" sz="3200" dirty="0">
              <a:ln w="0"/>
              <a:solidFill>
                <a:srgbClr val="00B0F0"/>
              </a:solidFill>
              <a:effectLst>
                <a:outerShdw blurRad="38100" dist="19050" dir="2700000" algn="tl" rotWithShape="0">
                  <a:schemeClr val="dk1">
                    <a:alpha val="40000"/>
                  </a:scheme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732" y="1371600"/>
            <a:ext cx="8385268" cy="4038600"/>
          </a:xfrm>
          <a:prstGeom prst="rect">
            <a:avLst/>
          </a:prstGeom>
        </p:spPr>
      </p:pic>
    </p:spTree>
    <p:extLst>
      <p:ext uri="{BB962C8B-B14F-4D97-AF65-F5344CB8AC3E}">
        <p14:creationId xmlns:p14="http://schemas.microsoft.com/office/powerpoint/2010/main" val="4277053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457200"/>
            <a:ext cx="2125903" cy="1015663"/>
          </a:xfrm>
          <a:prstGeom prst="rect">
            <a:avLst/>
          </a:prstGeom>
        </p:spPr>
        <p:txBody>
          <a:bodyPr wrap="none">
            <a:spAutoFit/>
          </a:bodyPr>
          <a:lstStyle/>
          <a:p>
            <a:r>
              <a:rPr lang="bn-BD" sz="6000" b="1" u="sng" spc="150" dirty="0" smtClean="0">
                <a:ln w="11430"/>
                <a:solidFill>
                  <a:srgbClr val="FF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শি</a:t>
            </a:r>
            <a:r>
              <a:rPr lang="bn-BD" sz="4800" b="1" u="sng" spc="150" dirty="0" smtClean="0">
                <a:ln w="11430"/>
                <a:solidFill>
                  <a:srgbClr val="FF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খনফল</a:t>
            </a:r>
            <a:endParaRPr lang="en-US" sz="4800" u="sng" dirty="0">
              <a:solidFill>
                <a:srgbClr val="FF0000"/>
              </a:solidFill>
            </a:endParaRPr>
          </a:p>
        </p:txBody>
      </p:sp>
      <p:sp>
        <p:nvSpPr>
          <p:cNvPr id="3" name="Rectangle 2"/>
          <p:cNvSpPr/>
          <p:nvPr/>
        </p:nvSpPr>
        <p:spPr>
          <a:xfrm>
            <a:off x="331694" y="1502838"/>
            <a:ext cx="5801588" cy="923330"/>
          </a:xfrm>
          <a:prstGeom prst="rect">
            <a:avLst/>
          </a:prstGeom>
        </p:spPr>
        <p:txBody>
          <a:bodyPr wrap="none">
            <a:spAutoFit/>
          </a:bodyPr>
          <a:lstStyle/>
          <a:p>
            <a:r>
              <a:rPr lang="bn-BD" sz="5400" b="1" u="sng"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এই পাঠ শেষে </a:t>
            </a:r>
            <a:r>
              <a:rPr lang="bn-BD" sz="5400" b="1" u="sng"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শিক্ষাথীরা- </a:t>
            </a:r>
            <a:endParaRPr lang="en-US" sz="5400" b="1" u="sng"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endParaRPr>
          </a:p>
        </p:txBody>
      </p:sp>
      <p:sp>
        <p:nvSpPr>
          <p:cNvPr id="4" name="TextBox 3"/>
          <p:cNvSpPr txBox="1"/>
          <p:nvPr/>
        </p:nvSpPr>
        <p:spPr>
          <a:xfrm>
            <a:off x="5644" y="2929899"/>
            <a:ext cx="8294316" cy="646331"/>
          </a:xfrm>
          <a:prstGeom prst="rect">
            <a:avLst/>
          </a:prstGeom>
          <a:noFill/>
        </p:spPr>
        <p:txBody>
          <a:bodyPr wrap="square" rtlCol="0">
            <a:spAutoFit/>
          </a:bodyPr>
          <a:lstStyle/>
          <a:p>
            <a:pPr algn="ctr"/>
            <a:r>
              <a:rPr lang="bn-BD" sz="3600" b="1" kern="1100" dirty="0" smtClean="0">
                <a:ln w="0"/>
                <a:solidFill>
                  <a:srgbClr val="002060"/>
                </a:solidFill>
                <a:effectLst>
                  <a:outerShdw blurRad="38100" dist="19050" dir="2700000" algn="tl" rotWithShape="0">
                    <a:schemeClr val="dk1">
                      <a:alpha val="40000"/>
                    </a:schemeClr>
                  </a:outerShdw>
                </a:effectLst>
                <a:latin typeface="NikoshBAN" panose="02000000000000000000" pitchFamily="2" charset="0"/>
                <a:ea typeface="NikoshBAN" pitchFamily="2" charset="0"/>
                <a:cs typeface="NikoshBAN" panose="02000000000000000000" pitchFamily="2" charset="0"/>
                <a:sym typeface="Wingdings"/>
              </a:rPr>
              <a:t>◊ কিশোর অপরাধের ধারণা ব্যাখ্যা করতে পারবে</a:t>
            </a:r>
            <a:r>
              <a:rPr lang="en-US" sz="3600" b="1" kern="1100" dirty="0">
                <a:ln w="0"/>
                <a:solidFill>
                  <a:srgbClr val="002060"/>
                </a:solidFill>
                <a:effectLst>
                  <a:outerShdw blurRad="38100" dist="19050" dir="2700000" algn="tl" rotWithShape="0">
                    <a:schemeClr val="dk1">
                      <a:alpha val="40000"/>
                    </a:schemeClr>
                  </a:outerShdw>
                </a:effectLst>
                <a:latin typeface="NikoshBAN" panose="02000000000000000000" pitchFamily="2" charset="0"/>
                <a:ea typeface="NikoshBAN" pitchFamily="2" charset="0"/>
                <a:cs typeface="NikoshBAN" panose="02000000000000000000" pitchFamily="2" charset="0"/>
                <a:sym typeface="Wingdings"/>
              </a:rPr>
              <a:t>।</a:t>
            </a:r>
            <a:endParaRPr lang="bn-BD" sz="3600" b="1" dirty="0">
              <a:ln w="0"/>
              <a:solidFill>
                <a:srgbClr val="002060"/>
              </a:solidFill>
              <a:effectLst>
                <a:outerShdw blurRad="38100" dist="19050" dir="2700000" algn="tl" rotWithShape="0">
                  <a:schemeClr val="dk1">
                    <a:alpha val="40000"/>
                  </a:schemeClr>
                </a:outerShdw>
              </a:effectLst>
              <a:latin typeface="NikoshLightBAN" panose="02000000000000000000" pitchFamily="2" charset="0"/>
              <a:cs typeface="NikoshLightBAN" panose="02000000000000000000" pitchFamily="2" charset="0"/>
            </a:endParaRPr>
          </a:p>
        </p:txBody>
      </p:sp>
      <p:sp>
        <p:nvSpPr>
          <p:cNvPr id="5" name="TextBox 4"/>
          <p:cNvSpPr txBox="1"/>
          <p:nvPr/>
        </p:nvSpPr>
        <p:spPr>
          <a:xfrm>
            <a:off x="331694" y="3787573"/>
            <a:ext cx="7614160" cy="584775"/>
          </a:xfrm>
          <a:prstGeom prst="rect">
            <a:avLst/>
          </a:prstGeom>
          <a:noFill/>
        </p:spPr>
        <p:txBody>
          <a:bodyPr wrap="square" rtlCol="0">
            <a:spAutoFit/>
          </a:bodyPr>
          <a:lstStyle/>
          <a:p>
            <a:pPr algn="ctr"/>
            <a:r>
              <a:rPr lang="bn-BD" sz="3200" b="1" kern="1100" dirty="0" smtClean="0">
                <a:ln w="0"/>
                <a:solidFill>
                  <a:srgbClr val="C00000"/>
                </a:solidFill>
                <a:effectLst>
                  <a:outerShdw blurRad="38100" dist="19050" dir="2700000" algn="tl" rotWithShape="0">
                    <a:schemeClr val="dk1">
                      <a:alpha val="40000"/>
                    </a:schemeClr>
                  </a:outerShdw>
                </a:effectLst>
                <a:latin typeface="NikoshBAN" panose="02000000000000000000" pitchFamily="2" charset="0"/>
                <a:ea typeface="NikoshBAN" pitchFamily="2" charset="0"/>
                <a:cs typeface="NikoshBAN" panose="02000000000000000000" pitchFamily="2" charset="0"/>
                <a:sym typeface="Wingdings"/>
              </a:rPr>
              <a:t>◊কিশোর অপরাধের কারণ ও প্রভাব বর্ণনা করতে পারব।</a:t>
            </a:r>
            <a:endParaRPr lang="en-US" sz="3200" b="1" dirty="0">
              <a:ln w="0"/>
              <a:solidFill>
                <a:srgbClr val="C00000"/>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6" name="TextBox 5"/>
          <p:cNvSpPr txBox="1"/>
          <p:nvPr/>
        </p:nvSpPr>
        <p:spPr>
          <a:xfrm>
            <a:off x="456270" y="4640957"/>
            <a:ext cx="8306729" cy="584775"/>
          </a:xfrm>
          <a:prstGeom prst="rect">
            <a:avLst/>
          </a:prstGeom>
          <a:noFill/>
        </p:spPr>
        <p:txBody>
          <a:bodyPr wrap="square" rtlCol="0">
            <a:spAutoFit/>
          </a:bodyPr>
          <a:lstStyle/>
          <a:p>
            <a:pPr algn="ctr"/>
            <a:r>
              <a:rPr lang="bn-BD" sz="3200" b="1" kern="1100" dirty="0" smtClean="0">
                <a:ln w="0"/>
                <a:solidFill>
                  <a:srgbClr val="00B050"/>
                </a:solidFill>
                <a:effectLst>
                  <a:outerShdw blurRad="38100" dist="19050" dir="2700000" algn="tl" rotWithShape="0">
                    <a:schemeClr val="dk1">
                      <a:alpha val="40000"/>
                    </a:schemeClr>
                  </a:outerShdw>
                </a:effectLst>
                <a:latin typeface="NikoshBAN" panose="02000000000000000000" pitchFamily="2" charset="0"/>
                <a:ea typeface="NikoshBAN" pitchFamily="2" charset="0"/>
                <a:cs typeface="NikoshBAN" panose="02000000000000000000" pitchFamily="2" charset="0"/>
                <a:sym typeface="Wingdings"/>
              </a:rPr>
              <a:t>◊কিশোর অপরাধ প্রতিকারের উপায় সম্পর্কে বর্ণনা করতে পারব।</a:t>
            </a:r>
            <a:endParaRPr lang="en-US" sz="3200" b="1" dirty="0">
              <a:ln w="0"/>
              <a:solidFill>
                <a:srgbClr val="00B050"/>
              </a:solidFill>
              <a:effectLst>
                <a:outerShdw blurRad="38100" dist="19050" dir="2700000" algn="tl" rotWithShape="0">
                  <a:schemeClr val="dk1">
                    <a:alpha val="40000"/>
                  </a:schemeClr>
                </a:outerShdw>
              </a:effectLst>
              <a:latin typeface="NikoshBAN" pitchFamily="2" charset="0"/>
              <a:cs typeface="NikoshBAN" pitchFamily="2" charset="0"/>
            </a:endParaRPr>
          </a:p>
        </p:txBody>
      </p:sp>
    </p:spTree>
    <p:extLst>
      <p:ext uri="{BB962C8B-B14F-4D97-AF65-F5344CB8AC3E}">
        <p14:creationId xmlns:p14="http://schemas.microsoft.com/office/powerpoint/2010/main" val="2164443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654" y="304800"/>
            <a:ext cx="8216146" cy="646331"/>
          </a:xfrm>
          <a:prstGeom prst="rect">
            <a:avLst/>
          </a:prstGeom>
        </p:spPr>
        <p:txBody>
          <a:bodyPr wrap="square">
            <a:spAutoFit/>
          </a:bodyPr>
          <a:lstStyle/>
          <a:p>
            <a:pPr algn="ctr"/>
            <a:r>
              <a:rPr lang="bn-BD" sz="3600" u="sng"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কিশোর অপরাধের ধারণা</a:t>
            </a:r>
            <a:endParaRPr lang="en-US" sz="3600" u="sng" dirty="0">
              <a:ln w="0"/>
              <a:solidFill>
                <a:srgbClr val="FF0000"/>
              </a:solidFill>
              <a:effectLst>
                <a:outerShdw blurRad="38100" dist="19050" dir="2700000" algn="tl" rotWithShape="0">
                  <a:schemeClr val="dk1">
                    <a:alpha val="40000"/>
                  </a:schemeClr>
                </a:outerShdw>
              </a:effectLst>
            </a:endParaRPr>
          </a:p>
        </p:txBody>
      </p:sp>
      <p:sp>
        <p:nvSpPr>
          <p:cNvPr id="3" name="Rectangle 2"/>
          <p:cNvSpPr/>
          <p:nvPr/>
        </p:nvSpPr>
        <p:spPr>
          <a:xfrm>
            <a:off x="342570" y="3276600"/>
            <a:ext cx="8534400" cy="3046988"/>
          </a:xfrm>
          <a:prstGeom prst="rect">
            <a:avLst/>
          </a:prstGeom>
        </p:spPr>
        <p:txBody>
          <a:bodyPr wrap="square">
            <a:spAutoFit/>
          </a:bodyPr>
          <a:lstStyle/>
          <a:p>
            <a:r>
              <a:rPr lang="bn-BD" sz="2400" b="1" dirty="0" smtClean="0">
                <a:ln w="0"/>
                <a:solidFill>
                  <a:srgbClr val="00B050"/>
                </a:solidFill>
                <a:effectLst>
                  <a:outerShdw blurRad="38100" dist="19050" dir="2700000" algn="tl" rotWithShape="0">
                    <a:schemeClr val="dk1">
                      <a:alpha val="40000"/>
                    </a:schemeClr>
                  </a:outerShdw>
                </a:effectLst>
                <a:latin typeface="NikoshBAN" pitchFamily="2" charset="0"/>
                <a:cs typeface="NikoshBAN" pitchFamily="2" charset="0"/>
              </a:rPr>
              <a:t>অপ্রাপ্তবয়স্ক ছেলেমেয়ে বা কিশোরদের দ্বারা সংগঠিত বিভিন্ন ধরনের অপরাধকেই বলা হয় </a:t>
            </a:r>
            <a:r>
              <a:rPr lang="bn-BD" sz="2400" b="1"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কিশোর অপরাধ</a:t>
            </a:r>
            <a:r>
              <a:rPr lang="bn-BD" sz="2400" b="1" dirty="0" smtClean="0">
                <a:ln w="0"/>
                <a:solidFill>
                  <a:srgbClr val="00B050"/>
                </a:solidFill>
                <a:effectLst>
                  <a:outerShdw blurRad="38100" dist="19050" dir="2700000" algn="tl" rotWithShape="0">
                    <a:schemeClr val="dk1">
                      <a:alpha val="40000"/>
                    </a:schemeClr>
                  </a:outerShdw>
                </a:effectLst>
                <a:latin typeface="NikoshBAN" pitchFamily="2" charset="0"/>
                <a:cs typeface="NikoshBAN" pitchFamily="2" charset="0"/>
              </a:rPr>
              <a:t>। কোন বয়স পর্যন্ত অপরাধীকে কিশোর অপরাধী বলা হবে তা নিয়ে অবশ্য বিভিন্ন দেশের সমাজবিজ্ঞানী ও আইনবিদদের মধ্যে মতপার্থক্য রয়েছে। বাংলাদেশ, ভারত, ও শ্রীলঙ্কায় ৭ থেকে ১৬ বছর বয়সী কিশোরদের অপরাধমূলক কাজকেই কিশোর অপরাধ বলা হয়। কিশোর অপরাধীরা সাধারণত যে সব অপরাধ করে থাকে সেগুলো হচ্ছে চুরি,খুন, জুয়া খেলা, স্কুল পালানো, পরীক্ষায় নকল করা, বিদ্যালয়ের পথেঘাটে উচ্ছৃঙ্খল আচরণ, পকেট মারা, বোমাবাজি, গাড়ি ভাংচুর, মেয়েদের উত্যক্ত, এসিড নিক্ষেপ, নারী নির্যাতন,অশোভন ছবি দেখা, মাদক গ্রহণ ইত্যাদি।</a:t>
            </a:r>
            <a:endParaRPr lang="en-US" sz="2400" b="1" dirty="0">
              <a:ln w="0"/>
              <a:solidFill>
                <a:srgbClr val="00B050"/>
              </a:solidFill>
              <a:effectLst>
                <a:outerShdw blurRad="38100" dist="19050" dir="2700000" algn="tl" rotWithShape="0">
                  <a:schemeClr val="dk1">
                    <a:alpha val="40000"/>
                  </a:scheme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570" y="939842"/>
            <a:ext cx="3967054" cy="233675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5240" y="939842"/>
            <a:ext cx="4265287" cy="2336758"/>
          </a:xfrm>
          <a:prstGeom prst="rect">
            <a:avLst/>
          </a:prstGeom>
        </p:spPr>
      </p:pic>
    </p:spTree>
    <p:extLst>
      <p:ext uri="{BB962C8B-B14F-4D97-AF65-F5344CB8AC3E}">
        <p14:creationId xmlns:p14="http://schemas.microsoft.com/office/powerpoint/2010/main" val="3356070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circle(in)">
                                      <p:cBhvr>
                                        <p:cTn id="14" dur="20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ircle(in)">
                                      <p:cBhvr>
                                        <p:cTn id="1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457200"/>
            <a:ext cx="28194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002060"/>
                </a:solidFill>
                <a:latin typeface="NikoshBAN" panose="02000000000000000000" pitchFamily="2" charset="0"/>
                <a:cs typeface="NikoshBAN" panose="02000000000000000000" pitchFamily="2" charset="0"/>
              </a:rPr>
              <a:t>একক কাজ</a:t>
            </a:r>
            <a:endParaRPr lang="en-US" sz="4000" dirty="0">
              <a:solidFill>
                <a:srgbClr val="002060"/>
              </a:solidFill>
              <a:latin typeface="NikoshBAN" panose="02000000000000000000" pitchFamily="2" charset="0"/>
              <a:cs typeface="NikoshBAN" panose="02000000000000000000" pitchFamily="2" charset="0"/>
            </a:endParaRPr>
          </a:p>
        </p:txBody>
      </p:sp>
      <p:sp>
        <p:nvSpPr>
          <p:cNvPr id="3" name="Rectangle 2"/>
          <p:cNvSpPr/>
          <p:nvPr/>
        </p:nvSpPr>
        <p:spPr>
          <a:xfrm>
            <a:off x="990600" y="2362200"/>
            <a:ext cx="7391400" cy="2514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FF0000"/>
                </a:solidFill>
                <a:latin typeface="NikoshBAN" panose="02000000000000000000" pitchFamily="2" charset="0"/>
                <a:cs typeface="NikoshBAN" panose="02000000000000000000" pitchFamily="2" charset="0"/>
              </a:rPr>
              <a:t>কিশোর অপরাধ কাকে বলে?</a:t>
            </a:r>
            <a:endParaRPr lang="en-US" sz="6000" dirty="0">
              <a:solidFill>
                <a:srgbClr val="FF0000"/>
              </a:solidFill>
              <a:latin typeface="NikoshBAN" panose="02000000000000000000" pitchFamily="2" charset="0"/>
              <a:cs typeface="NikoshBAN" panose="02000000000000000000" pitchFamily="2" charset="0"/>
            </a:endParaRPr>
          </a:p>
        </p:txBody>
      </p:sp>
      <p:grpSp>
        <p:nvGrpSpPr>
          <p:cNvPr id="4" name="Group 3"/>
          <p:cNvGrpSpPr/>
          <p:nvPr/>
        </p:nvGrpSpPr>
        <p:grpSpPr>
          <a:xfrm>
            <a:off x="381000" y="200703"/>
            <a:ext cx="1011388" cy="1094697"/>
            <a:chOff x="-158285" y="5292604"/>
            <a:chExt cx="1300367" cy="1723220"/>
          </a:xfrm>
        </p:grpSpPr>
        <p:grpSp>
          <p:nvGrpSpPr>
            <p:cNvPr id="5" name="Group 4"/>
            <p:cNvGrpSpPr/>
            <p:nvPr/>
          </p:nvGrpSpPr>
          <p:grpSpPr>
            <a:xfrm>
              <a:off x="0" y="5305425"/>
              <a:ext cx="1142082" cy="1681939"/>
              <a:chOff x="0" y="5305425"/>
              <a:chExt cx="1142082" cy="1681939"/>
            </a:xfrm>
          </p:grpSpPr>
          <p:pic>
            <p:nvPicPr>
              <p:cNvPr id="9" name="Picture 8" descr="38.gif"/>
              <p:cNvPicPr>
                <a:picLocks noChangeAspect="1"/>
              </p:cNvPicPr>
              <p:nvPr/>
            </p:nvPicPr>
            <p:blipFill>
              <a:blip r:embed="rId2"/>
              <a:stretch>
                <a:fillRect/>
              </a:stretch>
            </p:blipFill>
            <p:spPr>
              <a:xfrm>
                <a:off x="0" y="5305425"/>
                <a:ext cx="866775" cy="1552575"/>
              </a:xfrm>
              <a:prstGeom prst="rect">
                <a:avLst/>
              </a:prstGeom>
            </p:spPr>
          </p:pic>
          <p:pic>
            <p:nvPicPr>
              <p:cNvPr id="10" name="Picture 9"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6" name="Group 5"/>
            <p:cNvGrpSpPr/>
            <p:nvPr/>
          </p:nvGrpSpPr>
          <p:grpSpPr>
            <a:xfrm>
              <a:off x="-158285" y="5292604"/>
              <a:ext cx="1230969" cy="1723220"/>
              <a:chOff x="7913031" y="5305425"/>
              <a:chExt cx="1230969" cy="1723220"/>
            </a:xfrm>
          </p:grpSpPr>
          <p:pic>
            <p:nvPicPr>
              <p:cNvPr id="7" name="Picture 6" descr="38.gif"/>
              <p:cNvPicPr>
                <a:picLocks noChangeAspect="1"/>
              </p:cNvPicPr>
              <p:nvPr/>
            </p:nvPicPr>
            <p:blipFill>
              <a:blip r:embed="rId2"/>
              <a:stretch>
                <a:fillRect/>
              </a:stretch>
            </p:blipFill>
            <p:spPr>
              <a:xfrm>
                <a:off x="8277225" y="5305425"/>
                <a:ext cx="866775" cy="1552575"/>
              </a:xfrm>
              <a:prstGeom prst="rect">
                <a:avLst/>
              </a:prstGeom>
            </p:spPr>
          </p:pic>
          <p:pic>
            <p:nvPicPr>
              <p:cNvPr id="8" name="Picture 7"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1" name="Group 10"/>
          <p:cNvGrpSpPr/>
          <p:nvPr/>
        </p:nvGrpSpPr>
        <p:grpSpPr>
          <a:xfrm>
            <a:off x="7696199" y="213984"/>
            <a:ext cx="914401" cy="1081416"/>
            <a:chOff x="-158285" y="5292604"/>
            <a:chExt cx="1300367" cy="1723220"/>
          </a:xfrm>
        </p:grpSpPr>
        <p:grpSp>
          <p:nvGrpSpPr>
            <p:cNvPr id="12" name="Group 11"/>
            <p:cNvGrpSpPr/>
            <p:nvPr/>
          </p:nvGrpSpPr>
          <p:grpSpPr>
            <a:xfrm>
              <a:off x="0" y="5305425"/>
              <a:ext cx="1142082" cy="1681939"/>
              <a:chOff x="0" y="5305425"/>
              <a:chExt cx="1142082" cy="1681939"/>
            </a:xfrm>
          </p:grpSpPr>
          <p:pic>
            <p:nvPicPr>
              <p:cNvPr id="16" name="Picture 15" descr="38.gif"/>
              <p:cNvPicPr>
                <a:picLocks noChangeAspect="1"/>
              </p:cNvPicPr>
              <p:nvPr/>
            </p:nvPicPr>
            <p:blipFill>
              <a:blip r:embed="rId2"/>
              <a:stretch>
                <a:fillRect/>
              </a:stretch>
            </p:blipFill>
            <p:spPr>
              <a:xfrm>
                <a:off x="0" y="5305425"/>
                <a:ext cx="866775" cy="1552575"/>
              </a:xfrm>
              <a:prstGeom prst="rect">
                <a:avLst/>
              </a:prstGeom>
            </p:spPr>
          </p:pic>
          <p:pic>
            <p:nvPicPr>
              <p:cNvPr id="17" name="Picture 16"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13" name="Group 12"/>
            <p:cNvGrpSpPr/>
            <p:nvPr/>
          </p:nvGrpSpPr>
          <p:grpSpPr>
            <a:xfrm>
              <a:off x="-158285" y="5292604"/>
              <a:ext cx="1230969" cy="1723220"/>
              <a:chOff x="7913031" y="5305425"/>
              <a:chExt cx="1230969" cy="1723220"/>
            </a:xfrm>
          </p:grpSpPr>
          <p:pic>
            <p:nvPicPr>
              <p:cNvPr id="14" name="Picture 13" descr="38.gif"/>
              <p:cNvPicPr>
                <a:picLocks noChangeAspect="1"/>
              </p:cNvPicPr>
              <p:nvPr/>
            </p:nvPicPr>
            <p:blipFill>
              <a:blip r:embed="rId2"/>
              <a:stretch>
                <a:fillRect/>
              </a:stretch>
            </p:blipFill>
            <p:spPr>
              <a:xfrm>
                <a:off x="8277225" y="5305425"/>
                <a:ext cx="866775" cy="1552575"/>
              </a:xfrm>
              <a:prstGeom prst="rect">
                <a:avLst/>
              </a:prstGeom>
            </p:spPr>
          </p:pic>
          <p:pic>
            <p:nvPicPr>
              <p:cNvPr id="15" name="Picture 14"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18" name="Group 17"/>
          <p:cNvGrpSpPr/>
          <p:nvPr/>
        </p:nvGrpSpPr>
        <p:grpSpPr>
          <a:xfrm>
            <a:off x="7924799" y="5402892"/>
            <a:ext cx="914401" cy="1081416"/>
            <a:chOff x="-158285" y="5292604"/>
            <a:chExt cx="1300367" cy="1723220"/>
          </a:xfrm>
        </p:grpSpPr>
        <p:grpSp>
          <p:nvGrpSpPr>
            <p:cNvPr id="19" name="Group 18"/>
            <p:cNvGrpSpPr/>
            <p:nvPr/>
          </p:nvGrpSpPr>
          <p:grpSpPr>
            <a:xfrm>
              <a:off x="0" y="5305425"/>
              <a:ext cx="1142082" cy="1681939"/>
              <a:chOff x="0" y="5305425"/>
              <a:chExt cx="1142082" cy="1681939"/>
            </a:xfrm>
          </p:grpSpPr>
          <p:pic>
            <p:nvPicPr>
              <p:cNvPr id="23" name="Picture 22" descr="38.gif"/>
              <p:cNvPicPr>
                <a:picLocks noChangeAspect="1"/>
              </p:cNvPicPr>
              <p:nvPr/>
            </p:nvPicPr>
            <p:blipFill>
              <a:blip r:embed="rId2"/>
              <a:stretch>
                <a:fillRect/>
              </a:stretch>
            </p:blipFill>
            <p:spPr>
              <a:xfrm>
                <a:off x="0" y="5305425"/>
                <a:ext cx="866775" cy="1552575"/>
              </a:xfrm>
              <a:prstGeom prst="rect">
                <a:avLst/>
              </a:prstGeom>
            </p:spPr>
          </p:pic>
          <p:pic>
            <p:nvPicPr>
              <p:cNvPr id="24" name="Picture 23"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20" name="Group 19"/>
            <p:cNvGrpSpPr/>
            <p:nvPr/>
          </p:nvGrpSpPr>
          <p:grpSpPr>
            <a:xfrm>
              <a:off x="-158285" y="5292604"/>
              <a:ext cx="1230969" cy="1723220"/>
              <a:chOff x="7913031" y="5305425"/>
              <a:chExt cx="1230969" cy="1723220"/>
            </a:xfrm>
          </p:grpSpPr>
          <p:pic>
            <p:nvPicPr>
              <p:cNvPr id="21" name="Picture 20" descr="38.gif"/>
              <p:cNvPicPr>
                <a:picLocks noChangeAspect="1"/>
              </p:cNvPicPr>
              <p:nvPr/>
            </p:nvPicPr>
            <p:blipFill>
              <a:blip r:embed="rId2"/>
              <a:stretch>
                <a:fillRect/>
              </a:stretch>
            </p:blipFill>
            <p:spPr>
              <a:xfrm>
                <a:off x="8277225" y="5305425"/>
                <a:ext cx="866775" cy="1552575"/>
              </a:xfrm>
              <a:prstGeom prst="rect">
                <a:avLst/>
              </a:prstGeom>
            </p:spPr>
          </p:pic>
          <p:pic>
            <p:nvPicPr>
              <p:cNvPr id="22" name="Picture 21" descr="4.gif"/>
              <p:cNvPicPr>
                <a:picLocks noChangeAspect="1"/>
              </p:cNvPicPr>
              <p:nvPr/>
            </p:nvPicPr>
            <p:blipFill>
              <a:blip r:embed="rId3"/>
              <a:stretch>
                <a:fillRect/>
              </a:stretch>
            </p:blipFill>
            <p:spPr>
              <a:xfrm rot="20741264">
                <a:off x="7913031" y="5362345"/>
                <a:ext cx="866775" cy="1666300"/>
              </a:xfrm>
              <a:prstGeom prst="rect">
                <a:avLst/>
              </a:prstGeom>
            </p:spPr>
          </p:pic>
        </p:grpSp>
      </p:grpSp>
      <p:grpSp>
        <p:nvGrpSpPr>
          <p:cNvPr id="25" name="Group 24"/>
          <p:cNvGrpSpPr/>
          <p:nvPr/>
        </p:nvGrpSpPr>
        <p:grpSpPr>
          <a:xfrm>
            <a:off x="383985" y="5328957"/>
            <a:ext cx="914401" cy="1081416"/>
            <a:chOff x="-158285" y="5292604"/>
            <a:chExt cx="1300367" cy="1723220"/>
          </a:xfrm>
        </p:grpSpPr>
        <p:grpSp>
          <p:nvGrpSpPr>
            <p:cNvPr id="26" name="Group 25"/>
            <p:cNvGrpSpPr/>
            <p:nvPr/>
          </p:nvGrpSpPr>
          <p:grpSpPr>
            <a:xfrm>
              <a:off x="0" y="5305425"/>
              <a:ext cx="1142082" cy="1681939"/>
              <a:chOff x="0" y="5305425"/>
              <a:chExt cx="1142082" cy="1681939"/>
            </a:xfrm>
          </p:grpSpPr>
          <p:pic>
            <p:nvPicPr>
              <p:cNvPr id="30" name="Picture 29" descr="38.gif"/>
              <p:cNvPicPr>
                <a:picLocks noChangeAspect="1"/>
              </p:cNvPicPr>
              <p:nvPr/>
            </p:nvPicPr>
            <p:blipFill>
              <a:blip r:embed="rId2"/>
              <a:stretch>
                <a:fillRect/>
              </a:stretch>
            </p:blipFill>
            <p:spPr>
              <a:xfrm>
                <a:off x="0" y="5305425"/>
                <a:ext cx="866775" cy="1552575"/>
              </a:xfrm>
              <a:prstGeom prst="rect">
                <a:avLst/>
              </a:prstGeom>
            </p:spPr>
          </p:pic>
          <p:pic>
            <p:nvPicPr>
              <p:cNvPr id="31" name="Picture 30" descr="4.gif"/>
              <p:cNvPicPr>
                <a:picLocks noChangeAspect="1"/>
              </p:cNvPicPr>
              <p:nvPr/>
            </p:nvPicPr>
            <p:blipFill>
              <a:blip r:embed="rId3"/>
              <a:stretch>
                <a:fillRect/>
              </a:stretch>
            </p:blipFill>
            <p:spPr>
              <a:xfrm rot="1465479">
                <a:off x="275307" y="5321064"/>
                <a:ext cx="866775" cy="1666300"/>
              </a:xfrm>
              <a:prstGeom prst="rect">
                <a:avLst/>
              </a:prstGeom>
            </p:spPr>
          </p:pic>
        </p:grpSp>
        <p:grpSp>
          <p:nvGrpSpPr>
            <p:cNvPr id="27" name="Group 26"/>
            <p:cNvGrpSpPr/>
            <p:nvPr/>
          </p:nvGrpSpPr>
          <p:grpSpPr>
            <a:xfrm>
              <a:off x="-158285" y="5292604"/>
              <a:ext cx="1230969" cy="1723220"/>
              <a:chOff x="7913031" y="5305425"/>
              <a:chExt cx="1230969" cy="1723220"/>
            </a:xfrm>
          </p:grpSpPr>
          <p:pic>
            <p:nvPicPr>
              <p:cNvPr id="28" name="Picture 27" descr="38.gif"/>
              <p:cNvPicPr>
                <a:picLocks noChangeAspect="1"/>
              </p:cNvPicPr>
              <p:nvPr/>
            </p:nvPicPr>
            <p:blipFill>
              <a:blip r:embed="rId2"/>
              <a:stretch>
                <a:fillRect/>
              </a:stretch>
            </p:blipFill>
            <p:spPr>
              <a:xfrm>
                <a:off x="8277225" y="5305425"/>
                <a:ext cx="866775" cy="1552575"/>
              </a:xfrm>
              <a:prstGeom prst="rect">
                <a:avLst/>
              </a:prstGeom>
            </p:spPr>
          </p:pic>
          <p:pic>
            <p:nvPicPr>
              <p:cNvPr id="29" name="Picture 28" descr="4.gif"/>
              <p:cNvPicPr>
                <a:picLocks noChangeAspect="1"/>
              </p:cNvPicPr>
              <p:nvPr/>
            </p:nvPicPr>
            <p:blipFill>
              <a:blip r:embed="rId3"/>
              <a:stretch>
                <a:fillRect/>
              </a:stretch>
            </p:blipFill>
            <p:spPr>
              <a:xfrm rot="20741264">
                <a:off x="7913031" y="5362345"/>
                <a:ext cx="866775" cy="1666300"/>
              </a:xfrm>
              <a:prstGeom prst="rect">
                <a:avLst/>
              </a:prstGeom>
            </p:spPr>
          </p:pic>
        </p:grpSp>
      </p:grpSp>
    </p:spTree>
    <p:extLst>
      <p:ext uri="{BB962C8B-B14F-4D97-AF65-F5344CB8AC3E}">
        <p14:creationId xmlns:p14="http://schemas.microsoft.com/office/powerpoint/2010/main" val="2550944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421469"/>
            <a:ext cx="8485414" cy="3970318"/>
          </a:xfrm>
          <a:prstGeom prst="rect">
            <a:avLst/>
          </a:prstGeom>
        </p:spPr>
        <p:txBody>
          <a:bodyPr wrap="square">
            <a:spAutoFit/>
          </a:bodyPr>
          <a:lstStyle/>
          <a:p>
            <a:r>
              <a:rPr lang="bn-BD" sz="2800" b="1"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আমাদের দেশে কিশোর অপরাধের অন্যতম প্রধান কারণ </a:t>
            </a:r>
            <a:r>
              <a:rPr lang="bn-BD" sz="2800" b="1" dirty="0" smtClean="0">
                <a:ln w="0"/>
                <a:solidFill>
                  <a:srgbClr val="00B0F0"/>
                </a:solidFill>
                <a:effectLst>
                  <a:outerShdw blurRad="38100" dist="19050" dir="2700000" algn="tl" rotWithShape="0">
                    <a:schemeClr val="dk1">
                      <a:alpha val="40000"/>
                    </a:schemeClr>
                  </a:outerShdw>
                </a:effectLst>
                <a:latin typeface="NikoshBAN" pitchFamily="2" charset="0"/>
                <a:cs typeface="NikoshBAN" pitchFamily="2" charset="0"/>
              </a:rPr>
              <a:t>দারিদ্র</a:t>
            </a:r>
            <a:r>
              <a:rPr lang="bn-BD" sz="2800" b="1" dirty="0" smtClean="0">
                <a:ln w="0"/>
                <a:solidFill>
                  <a:srgbClr val="FF0000"/>
                </a:solidFill>
                <a:effectLst>
                  <a:outerShdw blurRad="38100" dist="19050" dir="2700000" algn="tl" rotWithShape="0">
                    <a:schemeClr val="dk1">
                      <a:alpha val="40000"/>
                    </a:schemeClr>
                  </a:outerShdw>
                </a:effectLst>
                <a:latin typeface="NikoshBAN" pitchFamily="2" charset="0"/>
                <a:cs typeface="NikoshBAN" pitchFamily="2" charset="0"/>
              </a:rPr>
              <a:t>। দরিদ্র পরিবারের কিশোরদের অনেক সাধ বা ইচ্ছাই অপূর্ণ থেকে যায়। এর ফলে তাদের মধ্যে বাড়ে হতাশা এবং এ হতাশাই তাদের অপরাধের দিকে ঠেলে দেয়। </a:t>
            </a:r>
            <a:r>
              <a:rPr lang="bn-BD" sz="2800" b="1" dirty="0" smtClean="0">
                <a:ln w="0"/>
                <a:solidFill>
                  <a:srgbClr val="0070C0"/>
                </a:solidFill>
                <a:effectLst>
                  <a:outerShdw blurRad="38100" dist="19050" dir="2700000" algn="tl" rotWithShape="0">
                    <a:schemeClr val="dk1">
                      <a:alpha val="40000"/>
                    </a:schemeClr>
                  </a:outerShdw>
                </a:effectLst>
                <a:latin typeface="NikoshBAN" pitchFamily="2" charset="0"/>
                <a:cs typeface="NikoshBAN" pitchFamily="2" charset="0"/>
              </a:rPr>
              <a:t>সুস্থ পারিবারিক জীবন ও সুষ্ঠু সামাজিক পরিবেশের অভাবেও কিশোর-কিশোররা অপরাধী হয়ে উঠতে পারে। </a:t>
            </a:r>
            <a:r>
              <a:rPr lang="bn-BD" sz="2800" b="1" dirty="0" smtClean="0">
                <a:ln w="0"/>
                <a:solidFill>
                  <a:srgbClr val="C00000"/>
                </a:solidFill>
                <a:effectLst>
                  <a:outerShdw blurRad="38100" dist="19050" dir="2700000" algn="tl" rotWithShape="0">
                    <a:schemeClr val="dk1">
                      <a:alpha val="40000"/>
                    </a:schemeClr>
                  </a:outerShdw>
                </a:effectLst>
                <a:latin typeface="NikoshBAN" pitchFamily="2" charset="0"/>
                <a:cs typeface="NikoshBAN" pitchFamily="2" charset="0"/>
              </a:rPr>
              <a:t>বাড়ির বাইরে বা কর্মস্থলে অতি ব্যস্ততার কারণে মাতাপিতার পক্ষে সন্তানদের যতেষ্ট সময় বা অভিভাবকদের অতিরিক্ত শাসনের কারণেও অনেক কিশোর ধীরে ধীরে অপরাধী হয়ে উঠে। </a:t>
            </a:r>
            <a:r>
              <a:rPr lang="bn-BD" sz="2800" b="1" dirty="0" smtClean="0">
                <a:ln w="0"/>
                <a:solidFill>
                  <a:srgbClr val="002060"/>
                </a:solidFill>
                <a:effectLst>
                  <a:outerShdw blurRad="38100" dist="19050" dir="2700000" algn="tl" rotWithShape="0">
                    <a:schemeClr val="dk1">
                      <a:alpha val="40000"/>
                    </a:schemeClr>
                  </a:outerShdw>
                </a:effectLst>
                <a:latin typeface="NikoshBAN" pitchFamily="2" charset="0"/>
                <a:cs typeface="NikoshBAN" pitchFamily="2" charset="0"/>
              </a:rPr>
              <a:t>মাতাপিতার মধ্যকার জটিল দাম্পত্য সম্পর্ক ও তাদের খারাপ আচরণও অনেক সময় কিশোর অপরাধের প্রবণতা দেখা দেয়।</a:t>
            </a:r>
            <a:endParaRPr lang="en-US" sz="2800" b="1" dirty="0">
              <a:ln w="0"/>
              <a:solidFill>
                <a:srgbClr val="002060"/>
              </a:solidFill>
              <a:effectLst>
                <a:outerShdw blurRad="38100" dist="19050" dir="2700000" algn="tl" rotWithShape="0">
                  <a:schemeClr val="dk1">
                    <a:alpha val="40000"/>
                  </a:schemeClr>
                </a:outerShdw>
              </a:effectLst>
            </a:endParaRPr>
          </a:p>
        </p:txBody>
      </p:sp>
      <p:sp>
        <p:nvSpPr>
          <p:cNvPr id="3" name="Rectangle 2"/>
          <p:cNvSpPr/>
          <p:nvPr/>
        </p:nvSpPr>
        <p:spPr>
          <a:xfrm>
            <a:off x="3128256" y="681038"/>
            <a:ext cx="3352800" cy="380999"/>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rgbClr val="0070C0"/>
                </a:solidFill>
                <a:latin typeface="NikoshBAN" panose="02000000000000000000" pitchFamily="2" charset="0"/>
                <a:cs typeface="NikoshBAN" panose="02000000000000000000" pitchFamily="2" charset="0"/>
              </a:rPr>
              <a:t>কিশোর অপরাধের কারণ</a:t>
            </a:r>
            <a:endParaRPr lang="en-US" sz="3200" dirty="0">
              <a:solidFill>
                <a:srgbClr val="0070C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16969"/>
            <a:ext cx="2743200" cy="196903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1056" y="316968"/>
            <a:ext cx="2309158" cy="1969032"/>
          </a:xfrm>
          <a:prstGeom prst="rect">
            <a:avLst/>
          </a:prstGeom>
        </p:spPr>
      </p:pic>
    </p:spTree>
    <p:extLst>
      <p:ext uri="{BB962C8B-B14F-4D97-AF65-F5344CB8AC3E}">
        <p14:creationId xmlns:p14="http://schemas.microsoft.com/office/powerpoint/2010/main" val="3033588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77</TotalTime>
  <Words>708</Words>
  <Application>Microsoft Office PowerPoint</Application>
  <PresentationFormat>On-screen Show (4:3)</PresentationFormat>
  <Paragraphs>59</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Calibri</vt:lpstr>
      <vt:lpstr>Calibri Light</vt:lpstr>
      <vt:lpstr>cintakkoNikoshBAN</vt:lpstr>
      <vt:lpstr>NikoshBAN</vt:lpstr>
      <vt:lpstr>NikoshLightBAN</vt:lpstr>
      <vt:lpstr>SolaimanLipi</vt:lpstr>
      <vt:lpstr>Times New Roman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UITRCE</cp:lastModifiedBy>
  <cp:revision>22</cp:revision>
  <dcterms:created xsi:type="dcterms:W3CDTF">2006-08-16T00:00:00Z</dcterms:created>
  <dcterms:modified xsi:type="dcterms:W3CDTF">2021-06-13T06:05:57Z</dcterms:modified>
</cp:coreProperties>
</file>