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82" r:id="rId2"/>
    <p:sldId id="259" r:id="rId3"/>
    <p:sldId id="260" r:id="rId4"/>
    <p:sldId id="261" r:id="rId5"/>
    <p:sldId id="263" r:id="rId6"/>
    <p:sldId id="281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7" r:id="rId19"/>
    <p:sldId id="279" r:id="rId20"/>
    <p:sldId id="280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 autoAdjust="0"/>
    <p:restoredTop sz="88342" autoAdjust="0"/>
  </p:normalViewPr>
  <p:slideViewPr>
    <p:cSldViewPr snapToGrid="0">
      <p:cViewPr varScale="1">
        <p:scale>
          <a:sx n="66" d="100"/>
          <a:sy n="66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13F0-7DFA-47EA-8E50-B1B2507F8DD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92771-B1F5-4C1C-882D-A98DA87C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2771-B1F5-4C1C-882D-A98DA87C88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0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2771-B1F5-4C1C-882D-A98DA87C88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0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24E1-A2C8-433A-98EC-B16427B204C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F674-8C81-4815-9774-6A6E719B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uhulkhan1213@gmail.com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870857"/>
            <a:ext cx="8345714" cy="477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</a:rPr>
              <a:t>স্বা</a:t>
            </a:r>
            <a:r>
              <a:rPr lang="en-US" sz="6600" b="1" dirty="0" smtClean="0">
                <a:solidFill>
                  <a:srgbClr val="FFC000"/>
                </a:solidFill>
              </a:rPr>
              <a:t>      গ       ত        ম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89114"/>
              </p:ext>
            </p:extLst>
          </p:nvPr>
        </p:nvGraphicFramePr>
        <p:xfrm>
          <a:off x="332509" y="387927"/>
          <a:ext cx="10183091" cy="6663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0193"/>
                <a:gridCol w="5294051"/>
                <a:gridCol w="2678847"/>
              </a:tblGrid>
              <a:tr h="79285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/>
                        <a:t>দুর্বোধ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dirty="0" err="1" smtClean="0"/>
                        <a:t>শব্দের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baseline="0" dirty="0" err="1" smtClean="0"/>
                        <a:t>অর্থ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baseline="0" dirty="0" err="1" smtClean="0"/>
                        <a:t>নিয়ে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baseline="0" dirty="0" err="1" smtClean="0"/>
                        <a:t>মুক্ত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baseline="0" dirty="0" err="1" smtClean="0"/>
                        <a:t>আলোচনা</a:t>
                      </a:r>
                      <a:r>
                        <a:rPr lang="en-US" sz="4000" b="1" baseline="0" dirty="0" smtClean="0"/>
                        <a:t> </a:t>
                      </a:r>
                      <a:endParaRPr lang="en-US" sz="40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64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</a:rPr>
                        <a:t>শব্দ</a:t>
                      </a:r>
                      <a:r>
                        <a:rPr lang="en-US" sz="3200" b="1" baseline="0" dirty="0" smtClean="0"/>
                        <a:t>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ছবি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</a:rPr>
                        <a:t>অর্থ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29133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শৌখিন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ভাঁড়ে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ওভবানী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ডেমোক্রেটিক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গতাসু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</a:rPr>
                        <a:t>রুচিবান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r"/>
                      <a:endParaRPr lang="en-US" u="sng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রিক্ত,খালি,শূন্য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।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pPr algn="ctr"/>
                      <a:endParaRPr lang="en-US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গণতান্ত্রিক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মৃত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4" y="4670533"/>
            <a:ext cx="4807527" cy="1106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3" y="5777345"/>
            <a:ext cx="4655128" cy="1080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13" y="3200400"/>
            <a:ext cx="4544567" cy="1298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39" y="1906847"/>
            <a:ext cx="4639322" cy="112194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796475" y="2348230"/>
            <a:ext cx="7623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869087" y="3306799"/>
            <a:ext cx="6171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08316" y="4719937"/>
            <a:ext cx="5386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781344" y="6075356"/>
            <a:ext cx="5654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817419"/>
            <a:ext cx="7869382" cy="185650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40668"/>
              </p:ext>
            </p:extLst>
          </p:nvPr>
        </p:nvGraphicFramePr>
        <p:xfrm>
          <a:off x="2032000" y="719661"/>
          <a:ext cx="8128000" cy="672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1936453">
                <a:tc gridSpan="2">
                  <a:txBody>
                    <a:bodyPr/>
                    <a:lstStyle/>
                    <a:p>
                      <a:pPr algn="l"/>
                      <a:endParaRPr lang="en-US" sz="4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</a:rPr>
                        <a:t>একক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8649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প্রশ্নঃ১।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বই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পড়া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প্রবন্ধের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লেখকের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নাম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কি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 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প্রশ্নঃ২। 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প্রমথ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চৌধুরী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জন্ম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সাল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কত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  <a:p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প্রশ্নঃ৩।লেখকের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সাহিত্যিক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ছদ্ম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নাম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কি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 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উত্তরঃ১।প্রমথ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চৌধুরী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।</a:t>
                      </a:r>
                    </a:p>
                    <a:p>
                      <a:endParaRPr lang="en-US" sz="3200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উত্তরঃ২।১৮৬৮সাল।</a:t>
                      </a:r>
                    </a:p>
                    <a:p>
                      <a:endParaRPr lang="en-US" sz="3200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n-US" sz="3200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উত্তরঃ৩।বীরবল।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90372"/>
              </p:ext>
            </p:extLst>
          </p:nvPr>
        </p:nvGraphicFramePr>
        <p:xfrm>
          <a:off x="2032000" y="374072"/>
          <a:ext cx="8128000" cy="6137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140978">
                <a:tc gridSpan="4"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আলোচনা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করি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–</a:t>
                      </a:r>
                      <a:r>
                        <a:rPr lang="en-US" sz="2800" b="1" baseline="0" dirty="0" smtClean="0"/>
                        <a:t>’</a:t>
                      </a:r>
                      <a:r>
                        <a:rPr lang="en-US" sz="2800" b="1" baseline="0" dirty="0" err="1" smtClean="0"/>
                        <a:t>বই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পড়া’মনোভাব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নিয়ে</a:t>
                      </a:r>
                      <a:r>
                        <a:rPr lang="en-US" sz="2800" b="1" baseline="0" dirty="0" smtClean="0"/>
                        <a:t>; 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99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প্রতিষ্ঠানিক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অপ্রাতিষ্ঠানিক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48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স্কুল,কলেজ,মাদ্রাসা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শিক্ষক-শিক্ষার্থী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লাইব্রেরি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ব্যক্তিক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2489729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বই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পড়া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লেখকের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মতে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শিক্ষক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বই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পড়ায়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সহায়ক,শিক্ষা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অর্জনে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শিক্ষার্থীকে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সক্ষম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করায়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,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মনের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প্রসারতা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বৃদ্ধির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বই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পড়ার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অভ্যাস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গঠন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করা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আর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লাইব্রেরি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মনের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হাসপাতাল।শিক্ষার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প্রকৃতফল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মানসিক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উন্নতি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জ্ঞানের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বিকাশ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। 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3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62438"/>
              </p:ext>
            </p:extLst>
          </p:nvPr>
        </p:nvGraphicFramePr>
        <p:xfrm>
          <a:off x="2032000" y="719664"/>
          <a:ext cx="8128000" cy="6453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3110"/>
                <a:gridCol w="4304890"/>
              </a:tblGrid>
              <a:tr h="4906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ছবি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দেখে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বল</a:t>
                      </a:r>
                      <a:r>
                        <a:rPr lang="en-US" sz="3200" b="1" baseline="0" dirty="0" smtClean="0"/>
                        <a:t> </a:t>
                      </a:r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8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26028">
                <a:tc gridSpan="2"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FF0000"/>
                          </a:solidFill>
                        </a:rPr>
                        <a:t>প্রতিষ্ঠানিক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ও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</a:rPr>
                        <a:t>অপ্রাতিষ্ঠানিক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</a:rPr>
                        <a:t>শিক্ষা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30" y="1610106"/>
            <a:ext cx="3657600" cy="343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24" y="1521318"/>
            <a:ext cx="3675477" cy="34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49377"/>
              </p:ext>
            </p:extLst>
          </p:nvPr>
        </p:nvGraphicFramePr>
        <p:xfrm>
          <a:off x="1928762" y="1353847"/>
          <a:ext cx="8128000" cy="5179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12808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জোড়ায়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8873">
                <a:tc>
                  <a:txBody>
                    <a:bodyPr/>
                    <a:lstStyle/>
                    <a:p>
                      <a:r>
                        <a:rPr lang="en-US" sz="5400" b="1" dirty="0" smtClean="0"/>
                        <a:t>#</a:t>
                      </a:r>
                      <a:r>
                        <a:rPr lang="en-US" sz="5400" b="1" baseline="0" dirty="0" smtClean="0"/>
                        <a:t>  ৫টি </a:t>
                      </a:r>
                      <a:r>
                        <a:rPr lang="en-US" sz="5400" b="1" baseline="0" dirty="0" err="1" smtClean="0"/>
                        <a:t>বাক্যে</a:t>
                      </a:r>
                      <a:r>
                        <a:rPr lang="en-US" sz="5400" b="1" baseline="0" dirty="0" smtClean="0"/>
                        <a:t> </a:t>
                      </a:r>
                      <a:r>
                        <a:rPr lang="en-US" sz="5400" b="1" baseline="0" dirty="0" err="1" smtClean="0"/>
                        <a:t>বই</a:t>
                      </a:r>
                      <a:r>
                        <a:rPr lang="en-US" sz="5400" b="1" baseline="0" dirty="0" smtClean="0"/>
                        <a:t> </a:t>
                      </a:r>
                      <a:r>
                        <a:rPr lang="en-US" sz="5400" b="1" baseline="0" dirty="0" err="1" smtClean="0"/>
                        <a:t>পড়ার</a:t>
                      </a:r>
                      <a:r>
                        <a:rPr lang="en-US" sz="5400" b="1" baseline="0" dirty="0" smtClean="0"/>
                        <a:t> </a:t>
                      </a:r>
                      <a:r>
                        <a:rPr lang="en-US" sz="5400" b="1" baseline="0" dirty="0" err="1" smtClean="0"/>
                        <a:t>উপকারিতা</a:t>
                      </a:r>
                      <a:r>
                        <a:rPr lang="en-US" sz="5400" b="1" baseline="0" dirty="0" smtClean="0"/>
                        <a:t> </a:t>
                      </a:r>
                      <a:r>
                        <a:rPr lang="en-US" sz="5400" b="1" baseline="0" dirty="0" err="1" smtClean="0"/>
                        <a:t>লিখ</a:t>
                      </a:r>
                      <a:r>
                        <a:rPr lang="en-US" sz="5400" b="1" baseline="0" dirty="0" smtClean="0"/>
                        <a:t>;</a:t>
                      </a:r>
                    </a:p>
                    <a:p>
                      <a:endParaRPr lang="en-US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51768"/>
              </p:ext>
            </p:extLst>
          </p:nvPr>
        </p:nvGraphicFramePr>
        <p:xfrm>
          <a:off x="2032000" y="1457082"/>
          <a:ext cx="8128000" cy="4308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7404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জোড়ায়</a:t>
                      </a:r>
                      <a:r>
                        <a:rPr lang="en-US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কাজের</a:t>
                      </a:r>
                      <a:r>
                        <a:rPr lang="en-US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উত্তর</a:t>
                      </a:r>
                      <a:r>
                        <a:rPr lang="en-US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682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পড়া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ভাল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অভ্যাস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পড়ে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কেউ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ঢেউলিয়া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হয়নি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শিক্ষা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প্রতিষ্ঠান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থেকে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লব্ধ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জ্ঞান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শিক্ষা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পুর্ণাংগ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নয়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বলে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ব্যাপক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পড়া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দরকার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যথার্থ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শিক্ষিত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হতে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হলে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মনের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প্রসারের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জন্য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ব্যাপক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পড়া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উচিত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জ্ঞান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সংগ্রহের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যতগুলো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পথ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আছে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পড়া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সর্বশ্রেষ্ঠ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তাই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মানব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জীবনে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পড়ার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গুরুত্ব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অপরসীম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।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0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7" y="2418735"/>
            <a:ext cx="4350775" cy="4439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2418735"/>
            <a:ext cx="4513006" cy="443926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29745"/>
              </p:ext>
            </p:extLst>
          </p:nvPr>
        </p:nvGraphicFramePr>
        <p:xfrm>
          <a:off x="1194618" y="719663"/>
          <a:ext cx="8922776" cy="6138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388"/>
                <a:gridCol w="4461388"/>
              </a:tblGrid>
              <a:tr h="12817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/>
                        <a:t>নিচের</a:t>
                      </a:r>
                      <a:r>
                        <a:rPr lang="en-US" sz="4000" b="1" dirty="0" smtClean="0"/>
                        <a:t> </a:t>
                      </a:r>
                      <a:r>
                        <a:rPr lang="en-US" sz="4000" b="1" dirty="0" err="1" smtClean="0"/>
                        <a:t>চিত্রগুলো</a:t>
                      </a:r>
                      <a:r>
                        <a:rPr lang="en-US" sz="4000" b="1" dirty="0" smtClean="0"/>
                        <a:t> </a:t>
                      </a:r>
                      <a:r>
                        <a:rPr lang="en-US" sz="4000" b="1" dirty="0" err="1" smtClean="0"/>
                        <a:t>লক্ষ্য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baseline="0" dirty="0" err="1" smtClean="0"/>
                        <a:t>কর</a:t>
                      </a:r>
                      <a:r>
                        <a:rPr lang="en-US" sz="4000" b="1" baseline="0" dirty="0" smtClean="0"/>
                        <a:t> 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566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হাসপাতাল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বইয়ের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লাইব্রেরী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6490" y="6135329"/>
            <a:ext cx="15071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১ম </a:t>
            </a:r>
            <a:r>
              <a:rPr lang="en-US" sz="2800" b="1" dirty="0" err="1" smtClean="0">
                <a:solidFill>
                  <a:srgbClr val="002060"/>
                </a:solidFill>
              </a:rPr>
              <a:t>চিত্র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8955" y="6334780"/>
            <a:ext cx="1452642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২য় </a:t>
            </a:r>
            <a:r>
              <a:rPr lang="en-US" sz="2800" b="1" dirty="0" err="1" smtClean="0">
                <a:solidFill>
                  <a:srgbClr val="002060"/>
                </a:solidFill>
              </a:rPr>
              <a:t>চিত্র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51375"/>
              </p:ext>
            </p:extLst>
          </p:nvPr>
        </p:nvGraphicFramePr>
        <p:xfrm>
          <a:off x="1856658" y="233748"/>
          <a:ext cx="8128000" cy="5252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9608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দলীয়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কাজ</a:t>
                      </a:r>
                      <a:r>
                        <a:rPr lang="en-US" sz="3200" b="1" dirty="0" smtClean="0"/>
                        <a:t> </a:t>
                      </a:r>
                      <a:endParaRPr lang="en-US" sz="32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29203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১৬নং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স্লাইটের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চিত্র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২টি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দ্বারা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কি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কি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মানব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কল্যাণ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হয়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? এ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মানব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সমাজে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গুরুত্ব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প্রভাব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কতটুকু?তার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১টি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তালিকা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তৈরি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।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09" y="2462980"/>
            <a:ext cx="7904688" cy="297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3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83555"/>
              </p:ext>
            </p:extLst>
          </p:nvPr>
        </p:nvGraphicFramePr>
        <p:xfrm>
          <a:off x="2032000" y="348343"/>
          <a:ext cx="8128000" cy="5878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১৭নংস্লাইটের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C00000"/>
                          </a:solidFill>
                        </a:rPr>
                        <a:t>দলীয়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C00000"/>
                          </a:solidFill>
                        </a:rPr>
                        <a:t>কাজের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C00000"/>
                          </a:solidFill>
                        </a:rPr>
                        <a:t>উত্তর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1097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১নং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ছবিটিকে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লেখক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মানুষের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মনের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হাস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পাতালের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সাথে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তুলনা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করেছেন।কারণ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লাইব্রেরি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কিনে</a:t>
                      </a:r>
                      <a:r>
                        <a:rPr lang="en-US" sz="2800" baseline="0" dirty="0" smtClean="0"/>
                        <a:t> ‘</a:t>
                      </a:r>
                      <a:r>
                        <a:rPr lang="en-US" sz="2800" baseline="0" dirty="0" err="1" smtClean="0"/>
                        <a:t>বই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পড়ে’মানুষের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মনুষত্ব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জাগ্রত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করে,মূল্যবোধ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সৃষ্টির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r>
                        <a:rPr lang="en-US" sz="2800" baseline="0" dirty="0" err="1" smtClean="0"/>
                        <a:t>লক্ষ্যে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পড়া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অত্যাবশ্যক।আর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মুক্তভাবে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পড়লে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লাইব্রেরির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বিকল্প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নেই</a:t>
                      </a:r>
                      <a:r>
                        <a:rPr lang="en-US" sz="2800" baseline="0" dirty="0" smtClean="0"/>
                        <a:t>।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dirty="0" smtClean="0"/>
                        <a:t>২নংছবিটি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হাসপাতাল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যা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জীব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সত্বাকে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সুস্থ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রাখতে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তা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একান্ত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প্রয়োজঞ্জীব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সত্বা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সুস্থ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থাকলে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মানবের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দেহে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জীবন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অচল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হয়।মানব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জীবনের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জন্য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উভয়টিই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থাকা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একান্ত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আবশ্যক</a:t>
                      </a:r>
                      <a:r>
                        <a:rPr lang="en-US" sz="2800" baseline="0" dirty="0" smtClean="0"/>
                        <a:t>। 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7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6" y="2294821"/>
            <a:ext cx="5007428" cy="2148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6" y="4698697"/>
            <a:ext cx="5007428" cy="2344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3" y="4760686"/>
            <a:ext cx="6522858" cy="22829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5" y="2181614"/>
            <a:ext cx="6417596" cy="2517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dirty="0" err="1" smtClean="0"/>
              <a:t>কিভাবে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898156"/>
            <a:ext cx="8825659" cy="34163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12723" y="5567606"/>
            <a:ext cx="28777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বই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মেলা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হতে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4954" y="5567606"/>
            <a:ext cx="2789546" cy="58477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লাইব্রেরি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হতে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2026" y="3726875"/>
            <a:ext cx="301717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শিক্ষা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হতে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25601" y="3494506"/>
            <a:ext cx="311528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সরকারি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ভাবে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990">
            <a:off x="6271321" y="1371825"/>
            <a:ext cx="2752864" cy="294683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35115"/>
              </p:ext>
            </p:extLst>
          </p:nvPr>
        </p:nvGraphicFramePr>
        <p:xfrm>
          <a:off x="2032000" y="719665"/>
          <a:ext cx="8128000" cy="4946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4946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/>
          <a:stretch/>
        </p:blipFill>
        <p:spPr>
          <a:xfrm>
            <a:off x="2015254" y="775855"/>
            <a:ext cx="8077199" cy="4890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622">
            <a:off x="3982576" y="959148"/>
            <a:ext cx="2430886" cy="1090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rot="20259674">
            <a:off x="2958934" y="2421616"/>
            <a:ext cx="30267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মোঃরুহুল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আমিন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খান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সহকারি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সুপার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1600" b="1" dirty="0" err="1" smtClean="0">
                <a:solidFill>
                  <a:srgbClr val="002060"/>
                </a:solidFill>
              </a:rPr>
              <a:t>বালালী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বাঘমারা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খন্দকার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আব্দুর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রাজ্জাক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দাখিল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মাদ্রাসা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মদন-নেত্রকোনা</a:t>
            </a:r>
            <a:r>
              <a:rPr lang="en-US" b="1" dirty="0" smtClean="0">
                <a:solidFill>
                  <a:srgbClr val="002060"/>
                </a:solidFill>
              </a:rPr>
              <a:t>। Email;</a:t>
            </a:r>
          </a:p>
          <a:p>
            <a:r>
              <a:rPr lang="en-US" b="1" dirty="0" smtClean="0">
                <a:solidFill>
                  <a:srgbClr val="002060"/>
                </a:solidFill>
                <a:hlinkClick r:id="rId5"/>
              </a:rPr>
              <a:t>ruhulkhan1213@gmail.com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শিক্ষক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বাতায়ন</a:t>
            </a:r>
            <a:r>
              <a:rPr lang="en-US" b="1" dirty="0" smtClean="0">
                <a:solidFill>
                  <a:srgbClr val="002060"/>
                </a:solidFill>
              </a:rPr>
              <a:t> আ </a:t>
            </a:r>
            <a:r>
              <a:rPr lang="en-US" b="1" dirty="0" err="1" smtClean="0">
                <a:solidFill>
                  <a:srgbClr val="002060"/>
                </a:solidFill>
              </a:rPr>
              <a:t>ইডি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ruhulkhan1213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166329">
            <a:off x="3034145" y="238757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শিক্ষক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112248">
            <a:off x="6153891" y="1350122"/>
            <a:ext cx="2486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পাঠ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শ্রেনিঃ৯ম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বিষয়ঃবাংলা১ম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পত্র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অধ্যায়ঃগদ্য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বই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পড়া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তারিখঃ১৭/০৬/২০২১ইং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সময়ঃ৫০মিঃ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550886">
            <a:off x="2789593" y="201817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পরি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904660">
            <a:off x="6566743" y="10111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চিতি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7" y="2269761"/>
            <a:ext cx="6168571" cy="4000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2" y="2494930"/>
            <a:ext cx="4597076" cy="3662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নিচে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ছবিতে</a:t>
            </a:r>
            <a:r>
              <a:rPr lang="en-US" sz="4400" b="1" dirty="0" smtClean="0">
                <a:solidFill>
                  <a:srgbClr val="FFFF00"/>
                </a:solidFill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</a:rPr>
              <a:t>কোন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বই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পড়ছে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1801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41257" y="3546608"/>
            <a:ext cx="2873104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কাগজ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বিহীন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বই</a:t>
            </a:r>
            <a:endParaRPr lang="en-US" sz="2800" b="1" dirty="0" smtClean="0"/>
          </a:p>
          <a:p>
            <a:r>
              <a:rPr lang="en-US" sz="3200" b="1" dirty="0" smtClean="0"/>
              <a:t>       ই-</a:t>
            </a:r>
            <a:r>
              <a:rPr lang="en-US" sz="3200" b="1" dirty="0" err="1" smtClean="0"/>
              <a:t>বুক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02972" y="3823606"/>
            <a:ext cx="201208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কাগজের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বই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" y="6232978"/>
            <a:ext cx="10653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জেনে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রাখা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উচিত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কাগজ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বিহীন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পড়লে</a:t>
            </a:r>
            <a:r>
              <a:rPr lang="en-US" sz="2800" b="1" dirty="0" smtClean="0">
                <a:solidFill>
                  <a:srgbClr val="FF0000"/>
                </a:solidFill>
              </a:rPr>
              <a:t> ই-</a:t>
            </a:r>
            <a:r>
              <a:rPr lang="en-US" sz="2800" b="1" dirty="0" err="1" smtClean="0">
                <a:solidFill>
                  <a:srgbClr val="FF0000"/>
                </a:solidFill>
              </a:rPr>
              <a:t>বুকে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পড়া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যায়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183226" y="2419350"/>
            <a:ext cx="484632" cy="4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0555" y="39944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536517" y="2722115"/>
            <a:ext cx="484632" cy="49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12" grpId="0" animBg="1"/>
      <p:bldP spid="14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06155"/>
              </p:ext>
            </p:extLst>
          </p:nvPr>
        </p:nvGraphicFramePr>
        <p:xfrm>
          <a:off x="2032000" y="719664"/>
          <a:ext cx="8128004" cy="5938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9084"/>
                <a:gridCol w="4068920"/>
              </a:tblGrid>
              <a:tr h="2244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</a:rPr>
                        <a:t>মূল্যায়ন</a:t>
                      </a:r>
                      <a:r>
                        <a:rPr lang="en-US" sz="4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51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প্রশ্ন</a:t>
                      </a:r>
                      <a:r>
                        <a:rPr lang="en-US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উত্তর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1187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১।লেখক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লাইব্রেরিকে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কীসের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উপর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স্থান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দিয়েছেন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?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২।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স্বশিক্ষিত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শব্দের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অর্থ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কী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?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৩।শিক্ষার্থীর </a:t>
                      </a:r>
                      <a:r>
                        <a:rPr lang="en-US" b="1" baseline="0" smtClean="0">
                          <a:solidFill>
                            <a:srgbClr val="002060"/>
                          </a:solidFill>
                        </a:rPr>
                        <a:t>বুদ্ধিকে 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জাগ্রত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করেন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কে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৪।আমরা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জাত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হিসাবে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কীরুপ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? </a:t>
                      </a:r>
                    </a:p>
                    <a:p>
                      <a:endParaRPr lang="en-US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৫।আমরা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কোনটি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করতে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প্রস্তুত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নই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  <a:p>
                      <a:endParaRPr lang="en-US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৬।কাগজ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বিহীন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বইয়ের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নাম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কী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১।স্কুল-কলেজের।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২।নিজে </a:t>
                      </a:r>
                      <a:r>
                        <a:rPr lang="en-US" dirty="0" err="1" smtClean="0"/>
                        <a:t>নিজে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শিক্ষিত</a:t>
                      </a:r>
                      <a:r>
                        <a:rPr lang="en-US" dirty="0" smtClean="0"/>
                        <a:t>।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৩। </a:t>
                      </a:r>
                      <a:r>
                        <a:rPr lang="en-US" baseline="0" dirty="0" err="1" smtClean="0"/>
                        <a:t>তার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।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৪।শৌখিন </a:t>
                      </a:r>
                      <a:r>
                        <a:rPr lang="en-US" baseline="0" dirty="0" err="1" smtClean="0"/>
                        <a:t>নই</a:t>
                      </a:r>
                      <a:r>
                        <a:rPr lang="en-US" baseline="0" dirty="0" smtClean="0"/>
                        <a:t>।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৫।সাহিত্যের </a:t>
                      </a:r>
                      <a:r>
                        <a:rPr lang="en-US" baseline="0" dirty="0" err="1" smtClean="0"/>
                        <a:t>রস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আস্বাদন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করতে</a:t>
                      </a:r>
                      <a:r>
                        <a:rPr lang="en-US" baseline="0" dirty="0" smtClean="0"/>
                        <a:t>।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dirty="0" smtClean="0"/>
                        <a:t>৬।ই-বুক।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17" y="927744"/>
            <a:ext cx="3273739" cy="19753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5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8644"/>
          <a:stretch/>
        </p:blipFill>
        <p:spPr>
          <a:xfrm>
            <a:off x="6230202" y="3723207"/>
            <a:ext cx="2861187" cy="219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82" y="3723206"/>
            <a:ext cx="2743583" cy="2095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23" y="929148"/>
            <a:ext cx="8052619" cy="2589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20523"/>
              </p:ext>
            </p:extLst>
          </p:nvPr>
        </p:nvGraphicFramePr>
        <p:xfrm>
          <a:off x="2032000" y="719663"/>
          <a:ext cx="8128000" cy="6423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2775705"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err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বাড়ির</a:t>
                      </a:r>
                      <a:r>
                        <a:rPr lang="en-US" sz="36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কাজ</a:t>
                      </a:r>
                      <a:r>
                        <a:rPr lang="en-US" sz="36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474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29897" y="5618943"/>
            <a:ext cx="120738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চিত্রঃ১নং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93974" y="5649721"/>
            <a:ext cx="11336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চিত্রঃ২নং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056" y="5917427"/>
            <a:ext cx="7489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#চিত্রঃ১ চিত্রঃ২দেখে </a:t>
            </a:r>
            <a:r>
              <a:rPr lang="en-US" sz="2400" b="1" dirty="0" err="1" smtClean="0"/>
              <a:t>গদ্যের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লেখকের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মন্তব্যের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মিল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রেখে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তোমার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নিজস্ব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মন্তব্য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লিখ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96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174" y="595312"/>
            <a:ext cx="5371793" cy="56673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7097"/>
              </p:ext>
            </p:extLst>
          </p:nvPr>
        </p:nvGraphicFramePr>
        <p:xfrm>
          <a:off x="3773714" y="743102"/>
          <a:ext cx="5813044" cy="5554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3044"/>
              </a:tblGrid>
              <a:tr h="5554459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solidFill>
                            <a:srgbClr val="FF0000"/>
                          </a:solidFill>
                        </a:rPr>
                        <a:t>সকলকেই</a:t>
                      </a:r>
                      <a:endParaRPr lang="en-US" sz="8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9600" b="1" dirty="0" err="1" smtClean="0">
                          <a:solidFill>
                            <a:srgbClr val="FFFF00"/>
                          </a:solidFill>
                        </a:rPr>
                        <a:t>ধন্যবাদ</a:t>
                      </a:r>
                      <a:r>
                        <a:rPr lang="en-US" sz="96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96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03568"/>
              </p:ext>
            </p:extLst>
          </p:nvPr>
        </p:nvGraphicFramePr>
        <p:xfrm>
          <a:off x="2032000" y="719664"/>
          <a:ext cx="8128000" cy="5482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99753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পাঠ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শিরোনাম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489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/>
                        <a:t>ছবি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দেখে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বল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কি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করছে</a:t>
                      </a:r>
                      <a:r>
                        <a:rPr lang="en-US" sz="2400" b="1" baseline="0" dirty="0" smtClean="0"/>
                        <a:t>? 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26" y="2229293"/>
            <a:ext cx="8033988" cy="3625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1864" y="5469907"/>
            <a:ext cx="2985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বই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পড়ছে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9" y="2133600"/>
            <a:ext cx="7881257" cy="368255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71639"/>
              </p:ext>
            </p:extLst>
          </p:nvPr>
        </p:nvGraphicFramePr>
        <p:xfrm>
          <a:off x="2032000" y="719664"/>
          <a:ext cx="8128000" cy="5334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137131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পাঠ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</a:rPr>
                        <a:t>ঘোষনা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36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আজকের</a:t>
                      </a:r>
                      <a:r>
                        <a:rPr lang="en-US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পাঠ</a:t>
                      </a:r>
                      <a:r>
                        <a:rPr lang="en-US" sz="3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6345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600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6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6000" dirty="0" err="1" smtClean="0">
                          <a:solidFill>
                            <a:srgbClr val="002060"/>
                          </a:solidFill>
                        </a:rPr>
                        <a:t>পড়া</a:t>
                      </a:r>
                      <a:endParaRPr lang="en-US" sz="6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4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45802"/>
              </p:ext>
            </p:extLst>
          </p:nvPr>
        </p:nvGraphicFramePr>
        <p:xfrm>
          <a:off x="595745" y="332509"/>
          <a:ext cx="11374581" cy="5389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8936181"/>
              </a:tblGrid>
              <a:tr h="166288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শিখনফল</a:t>
                      </a:r>
                      <a:endParaRPr lang="en-US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      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এ পাঠ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</a:rPr>
                        <a:t>শেষে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</a:rPr>
                        <a:t>শিক্ষার্থীরা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</a:rPr>
                        <a:t> --- 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26538">
                <a:tc gridSpan="2"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লেখকের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সংক্ষিপ্ত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পরিচিতি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বলতে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দুর্বোধ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শব্দার্থ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বলতে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পারবে</a:t>
                      </a:r>
                      <a:r>
                        <a:rPr lang="en-US" sz="3200" b="1" baseline="0" smtClean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প্রকৃত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ওঅপকৃত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শিক্ষা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লিখতে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মানব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জীবনে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বই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পড়া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লাইব্রেরীর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গুরুত্ব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ব্যাখ্যা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করতে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।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/>
          <a:stretch/>
        </p:blipFill>
        <p:spPr>
          <a:xfrm>
            <a:off x="6716244" y="1803208"/>
            <a:ext cx="2830285" cy="1265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</a:t>
            </a:r>
            <a:r>
              <a:rPr lang="en-US" sz="7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লেখক</a:t>
            </a:r>
            <a:r>
              <a:rPr lang="en-US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7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পরিচিতি</a:t>
            </a:r>
            <a:endParaRPr lang="en-US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57" y="18032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#</a:t>
            </a:r>
            <a:r>
              <a:rPr lang="en-US" sz="2000" b="1" dirty="0" err="1" smtClean="0">
                <a:solidFill>
                  <a:srgbClr val="002060"/>
                </a:solidFill>
              </a:rPr>
              <a:t>বই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পড়া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গদ্যের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লিখকের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নামঃপ্রমথ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চৌধুরী</a:t>
            </a:r>
            <a:r>
              <a:rPr lang="en-US" sz="2000" b="1" dirty="0" smtClean="0">
                <a:solidFill>
                  <a:srgbClr val="002060"/>
                </a:solidFill>
              </a:rPr>
              <a:t>।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#জন্মঃ১৮৬৮সাল৭ই </a:t>
            </a:r>
            <a:r>
              <a:rPr lang="en-US" sz="2000" b="1" dirty="0" err="1" smtClean="0">
                <a:solidFill>
                  <a:srgbClr val="002060"/>
                </a:solidFill>
              </a:rPr>
              <a:t>আগষ্ঠ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যশোর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জেলা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#শিক্ষাঃ১৮৯০সালে </a:t>
            </a:r>
            <a:r>
              <a:rPr lang="en-US" sz="2000" b="1" dirty="0" err="1" smtClean="0">
                <a:solidFill>
                  <a:srgbClr val="002060"/>
                </a:solidFill>
              </a:rPr>
              <a:t>ইংরেজিতে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এম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এ </a:t>
            </a:r>
            <a:r>
              <a:rPr lang="en-US" sz="2000" b="1" dirty="0" err="1" smtClean="0">
                <a:solidFill>
                  <a:srgbClr val="002060"/>
                </a:solidFill>
              </a:rPr>
              <a:t>প্রথম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স্থান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ডিগ্রি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লাভ,বিলেত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ব্যারিষ্টারি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পাশ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#</a:t>
            </a:r>
            <a:r>
              <a:rPr lang="en-US" sz="2000" b="1" dirty="0" err="1" smtClean="0">
                <a:solidFill>
                  <a:srgbClr val="002060"/>
                </a:solidFill>
              </a:rPr>
              <a:t>পেশাঃইংরেজি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সাহিত্যে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অধ্যাপনা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#</a:t>
            </a:r>
            <a:r>
              <a:rPr lang="en-US" sz="2000" b="1" dirty="0" err="1" smtClean="0">
                <a:solidFill>
                  <a:srgbClr val="002060"/>
                </a:solidFill>
              </a:rPr>
              <a:t>সাহিত্যিক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ছ</a:t>
            </a:r>
            <a:r>
              <a:rPr lang="en-US" sz="2000" b="1" dirty="0" err="1" smtClean="0">
                <a:solidFill>
                  <a:srgbClr val="002060"/>
                </a:solidFill>
              </a:rPr>
              <a:t>দ্মনামঃবীরবল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#</a:t>
            </a:r>
            <a:r>
              <a:rPr lang="en-US" sz="2000" b="1" dirty="0" err="1" smtClean="0">
                <a:solidFill>
                  <a:srgbClr val="002060"/>
                </a:solidFill>
              </a:rPr>
              <a:t>উল্লেখযোগ্য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রচনাঃগদ্যগ্রন্থ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বীরবলের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হালখাতা,রায়তের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কথা,প্রবন্ধ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সংগ্রহ।কাব্যঃসনেট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পঞচাশ</a:t>
            </a:r>
            <a:r>
              <a:rPr lang="en-US" sz="2000" b="1" dirty="0" smtClean="0">
                <a:solidFill>
                  <a:srgbClr val="002060"/>
                </a:solidFill>
              </a:rPr>
              <a:t>ৎ, </a:t>
            </a:r>
            <a:r>
              <a:rPr lang="en-US" sz="2000" b="1" dirty="0" err="1" smtClean="0">
                <a:solidFill>
                  <a:srgbClr val="002060"/>
                </a:solidFill>
              </a:rPr>
              <a:t>পদচারণ,গল্পগ্রন্থঃচার-ইয়ারি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কথা,নীললোহিত,আহুতি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r>
              <a:rPr lang="en-US" sz="2000" b="1" dirty="0" err="1" smtClean="0">
                <a:solidFill>
                  <a:srgbClr val="FF0000"/>
                </a:solidFill>
              </a:rPr>
              <a:t>মৃত্যুঃ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১৯৪৬সাল২রা </a:t>
            </a:r>
            <a:r>
              <a:rPr lang="en-US" sz="2000" b="1" dirty="0" err="1" smtClean="0">
                <a:solidFill>
                  <a:srgbClr val="002060"/>
                </a:solidFill>
              </a:rPr>
              <a:t>সেপ্টেম্বর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কলকাতায়</a:t>
            </a:r>
            <a:r>
              <a:rPr lang="en-US" sz="2000" b="1" dirty="0" smtClean="0">
                <a:solidFill>
                  <a:srgbClr val="002060"/>
                </a:solidFill>
              </a:rPr>
              <a:t>।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5887" y="2629878"/>
            <a:ext cx="196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প্রমথ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চৌধুরী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87148"/>
              </p:ext>
            </p:extLst>
          </p:nvPr>
        </p:nvGraphicFramePr>
        <p:xfrm>
          <a:off x="2032000" y="719666"/>
          <a:ext cx="9661236" cy="570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8627"/>
                <a:gridCol w="7152609"/>
              </a:tblGrid>
              <a:tr h="692843">
                <a:tc>
                  <a:txBody>
                    <a:bodyPr/>
                    <a:lstStyle/>
                    <a:p>
                      <a:pPr lvl="1"/>
                      <a:r>
                        <a:rPr lang="en-US" sz="2400" b="1" dirty="0" err="1" smtClean="0"/>
                        <a:t>আদর্শপাঠ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60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শিক্ষক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দাঁড়িয়ে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যতি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চিহ্ন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ওবিরাম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চিহ্ন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ব্যবহার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করে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পড়ায়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লক্ষ্য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রেখে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পড়ার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নির্ধারিত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অংশ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পড়াবেন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।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শিক্ষার্থীরা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মনোযোগের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সাথে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পড়া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শ্রবণ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করবে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।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3"/>
          <a:stretch/>
        </p:blipFill>
        <p:spPr>
          <a:xfrm>
            <a:off x="4655126" y="789709"/>
            <a:ext cx="7024255" cy="5514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084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96822"/>
              </p:ext>
            </p:extLst>
          </p:nvPr>
        </p:nvGraphicFramePr>
        <p:xfrm>
          <a:off x="318654" y="193964"/>
          <a:ext cx="10086110" cy="6192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564"/>
                <a:gridCol w="7758546"/>
              </a:tblGrid>
              <a:tr h="69985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/>
                        </a:rPr>
                        <a:t>সরব</a:t>
                      </a:r>
                      <a:r>
                        <a:rPr lang="en-US" sz="2400" b="1" dirty="0" smtClean="0">
                          <a:effectLst/>
                        </a:rPr>
                        <a:t> পাঠ</a:t>
                      </a:r>
                      <a:r>
                        <a:rPr lang="en-US" sz="2400" b="1" baseline="0" dirty="0" smtClean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শিক্ষকের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কাজ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493128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শিক্ষক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দাঁড়িয়ে</a:t>
                      </a:r>
                      <a:endParaRPr lang="en-US" sz="2000" b="1" baseline="0" dirty="0" smtClean="0"/>
                    </a:p>
                    <a:p>
                      <a:r>
                        <a:rPr lang="en-US" sz="2000" b="1" baseline="0" dirty="0" err="1" smtClean="0"/>
                        <a:t>থাকবে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একজন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r>
                        <a:rPr lang="en-US" sz="2000" b="1" baseline="0" dirty="0" err="1" smtClean="0"/>
                        <a:t>শিক্ষার্থীকে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দাঁড়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r>
                        <a:rPr lang="en-US" sz="2000" b="1" baseline="0" dirty="0" err="1" smtClean="0"/>
                        <a:t>করাবে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শিক্ষার্থী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দাঁড়ানোঅবস্থায়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বিরাম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চিহ্ন</a:t>
                      </a:r>
                      <a:r>
                        <a:rPr lang="en-US" sz="2000" b="1" baseline="0" dirty="0" smtClean="0"/>
                        <a:t> ও </a:t>
                      </a:r>
                      <a:r>
                        <a:rPr lang="en-US" sz="2000" b="1" baseline="0" dirty="0" err="1" smtClean="0"/>
                        <a:t>ছন্দের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প্রতি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লক্ষ্য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রেখে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2000" b="1" baseline="0" dirty="0" err="1" smtClean="0"/>
                        <a:t>পড়ার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নির্ধারিত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অংশ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পড়বে</a:t>
                      </a:r>
                      <a:r>
                        <a:rPr lang="en-US" sz="1600" b="1" baseline="0" dirty="0" smtClean="0"/>
                        <a:t>।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24" y="1149268"/>
            <a:ext cx="7663586" cy="4946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2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2036"/>
              </p:ext>
            </p:extLst>
          </p:nvPr>
        </p:nvGraphicFramePr>
        <p:xfrm>
          <a:off x="2032000" y="719664"/>
          <a:ext cx="8128000" cy="4974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927"/>
                <a:gridCol w="5962073"/>
              </a:tblGrid>
              <a:tr h="1308689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নিরব</a:t>
                      </a:r>
                      <a:r>
                        <a:rPr lang="en-US" sz="2800" dirty="0" smtClean="0"/>
                        <a:t> পাঠ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586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শিক্ষকের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নির্দেশক্রমে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শিক্ষার্থীরা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নিজ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নিজ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আসনে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বসে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পড়ার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নির্ধারিত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অংশ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নিরবে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পড়বে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এবং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দুর্বোধ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শব্দগুলো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চিহ্নিত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করবে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।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>
          <a:xfrm>
            <a:off x="4364181" y="803563"/>
            <a:ext cx="5624945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659</Words>
  <Application>Microsoft Office PowerPoint</Application>
  <PresentationFormat>Widescreen</PresentationFormat>
  <Paragraphs>182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স্বা      গ       ত        ম</vt:lpstr>
      <vt:lpstr>PowerPoint Presentation</vt:lpstr>
      <vt:lpstr>PowerPoint Presentation</vt:lpstr>
      <vt:lpstr>PowerPoint Presentation</vt:lpstr>
      <vt:lpstr>PowerPoint Presentation</vt:lpstr>
      <vt:lpstr>          লেখক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কিভাবে বই পাওয়া যায়?  </vt:lpstr>
      <vt:lpstr> নিচে ছবিতে  কোন বই পড়ছে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 গ ত ম</dc:title>
  <dc:creator>SM Computer</dc:creator>
  <cp:lastModifiedBy>SM Computer</cp:lastModifiedBy>
  <cp:revision>244</cp:revision>
  <dcterms:created xsi:type="dcterms:W3CDTF">2021-06-18T08:42:25Z</dcterms:created>
  <dcterms:modified xsi:type="dcterms:W3CDTF">2021-06-21T09:15:59Z</dcterms:modified>
</cp:coreProperties>
</file>