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0" autoAdjust="0"/>
    <p:restoredTop sz="86322" autoAdjust="0"/>
  </p:normalViewPr>
  <p:slideViewPr>
    <p:cSldViewPr snapToGrid="0">
      <p:cViewPr varScale="1">
        <p:scale>
          <a:sx n="66" d="100"/>
          <a:sy n="66" d="100"/>
        </p:scale>
        <p:origin x="96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8D35F-FD65-4868-8193-4550A186FAB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0E204-9E27-4F3F-B2A3-0F1194A0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0E204-9E27-4F3F-B2A3-0F1194A00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2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9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F834-19BD-41B8-8412-C5E52C5F547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C7785-9164-42EC-B705-F2F8D8C1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F9D5D3-A2B1-46B5-9994-3D258DD018A4}"/>
              </a:ext>
            </a:extLst>
          </p:cNvPr>
          <p:cNvSpPr txBox="1"/>
          <p:nvPr/>
        </p:nvSpPr>
        <p:spPr>
          <a:xfrm>
            <a:off x="1913206" y="-112542"/>
            <a:ext cx="10278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b="1" i="1" dirty="0" err="1">
                <a:solidFill>
                  <a:srgbClr val="002060"/>
                </a:solidFill>
              </a:rPr>
              <a:t>আজকের</a:t>
            </a:r>
            <a:r>
              <a:rPr lang="en-US" sz="5400" b="1" i="1" dirty="0">
                <a:solidFill>
                  <a:srgbClr val="002060"/>
                </a:solidFill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</a:rPr>
              <a:t>ক্লাশে</a:t>
            </a:r>
            <a:r>
              <a:rPr lang="en-US" sz="5400" b="1" i="1" dirty="0">
                <a:solidFill>
                  <a:srgbClr val="002060"/>
                </a:solidFill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</a:rPr>
              <a:t>সবাইকে</a:t>
            </a:r>
            <a:endParaRPr lang="en-US" sz="5400" b="1" i="1" dirty="0">
              <a:solidFill>
                <a:srgbClr val="002060"/>
              </a:solidFill>
            </a:endParaRPr>
          </a:p>
          <a:p>
            <a:pPr algn="ctr"/>
            <a:r>
              <a:rPr lang="en-US" sz="7200" b="1" i="1" dirty="0" err="1">
                <a:solidFill>
                  <a:srgbClr val="002060"/>
                </a:solidFill>
              </a:rPr>
              <a:t>স্বাগতম</a:t>
            </a:r>
            <a:endParaRPr lang="en-US" sz="7200" b="1" i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D7600A-9CB1-4AF0-9C34-11E230594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988"/>
            <a:ext cx="12191999" cy="51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8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762FE8-63D8-46B4-A02A-DDB282362548}"/>
              </a:ext>
            </a:extLst>
          </p:cNvPr>
          <p:cNvCxnSpPr>
            <a:cxnSpLocks/>
          </p:cNvCxnSpPr>
          <p:nvPr/>
        </p:nvCxnSpPr>
        <p:spPr>
          <a:xfrm>
            <a:off x="1730325" y="1252027"/>
            <a:ext cx="81311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50FAC2-9D98-4D16-8EF7-FCEA4AB923D5}"/>
              </a:ext>
            </a:extLst>
          </p:cNvPr>
          <p:cNvSpPr txBox="1"/>
          <p:nvPr/>
        </p:nvSpPr>
        <p:spPr>
          <a:xfrm>
            <a:off x="4867424" y="14073"/>
            <a:ext cx="288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ভূগোলের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শাখা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7B55CF-35E5-47D7-9E98-B7C1C2BD86AA}"/>
              </a:ext>
            </a:extLst>
          </p:cNvPr>
          <p:cNvCxnSpPr>
            <a:cxnSpLocks/>
          </p:cNvCxnSpPr>
          <p:nvPr/>
        </p:nvCxnSpPr>
        <p:spPr>
          <a:xfrm>
            <a:off x="5978769" y="475734"/>
            <a:ext cx="0" cy="776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EAD04F-8608-4AB5-BC25-4D6421AA8A9C}"/>
              </a:ext>
            </a:extLst>
          </p:cNvPr>
          <p:cNvCxnSpPr/>
          <p:nvPr/>
        </p:nvCxnSpPr>
        <p:spPr>
          <a:xfrm>
            <a:off x="1730325" y="1237958"/>
            <a:ext cx="0" cy="94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A84D5C-13D5-4B33-B0AF-DAB3372CE66C}"/>
              </a:ext>
            </a:extLst>
          </p:cNvPr>
          <p:cNvCxnSpPr/>
          <p:nvPr/>
        </p:nvCxnSpPr>
        <p:spPr>
          <a:xfrm>
            <a:off x="9875520" y="1237958"/>
            <a:ext cx="0" cy="942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28EED8-29FA-4053-B161-206D6290EFA9}"/>
              </a:ext>
            </a:extLst>
          </p:cNvPr>
          <p:cNvCxnSpPr>
            <a:cxnSpLocks/>
          </p:cNvCxnSpPr>
          <p:nvPr/>
        </p:nvCxnSpPr>
        <p:spPr>
          <a:xfrm>
            <a:off x="154745" y="2926081"/>
            <a:ext cx="3812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F4316F7-64BA-49E8-BCD7-967EB2939296}"/>
              </a:ext>
            </a:extLst>
          </p:cNvPr>
          <p:cNvSpPr txBox="1"/>
          <p:nvPr/>
        </p:nvSpPr>
        <p:spPr>
          <a:xfrm>
            <a:off x="675249" y="2103121"/>
            <a:ext cx="4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প্রাকৃতিক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ভূগোল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EF9446-57CC-4FC1-AB50-027198FCB868}"/>
              </a:ext>
            </a:extLst>
          </p:cNvPr>
          <p:cNvCxnSpPr>
            <a:cxnSpLocks/>
          </p:cNvCxnSpPr>
          <p:nvPr/>
        </p:nvCxnSpPr>
        <p:spPr>
          <a:xfrm>
            <a:off x="1744392" y="2489982"/>
            <a:ext cx="0" cy="43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FD919E5-0565-45EC-B06E-C615AD471EFA}"/>
              </a:ext>
            </a:extLst>
          </p:cNvPr>
          <p:cNvSpPr txBox="1"/>
          <p:nvPr/>
        </p:nvSpPr>
        <p:spPr>
          <a:xfrm>
            <a:off x="8961120" y="2194562"/>
            <a:ext cx="288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মানব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ভূগোল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12321D9-68FE-456A-A24E-4FABD092EE9A}"/>
              </a:ext>
            </a:extLst>
          </p:cNvPr>
          <p:cNvCxnSpPr>
            <a:cxnSpLocks/>
          </p:cNvCxnSpPr>
          <p:nvPr/>
        </p:nvCxnSpPr>
        <p:spPr>
          <a:xfrm>
            <a:off x="7751298" y="2926081"/>
            <a:ext cx="3854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565C9E-CFDE-402D-8F6F-3C16C5ED0D37}"/>
              </a:ext>
            </a:extLst>
          </p:cNvPr>
          <p:cNvCxnSpPr>
            <a:cxnSpLocks/>
          </p:cNvCxnSpPr>
          <p:nvPr/>
        </p:nvCxnSpPr>
        <p:spPr>
          <a:xfrm>
            <a:off x="9875520" y="2489982"/>
            <a:ext cx="0" cy="43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B0122E1-114E-4072-94A0-C907E6ACE1E4}"/>
              </a:ext>
            </a:extLst>
          </p:cNvPr>
          <p:cNvCxnSpPr>
            <a:cxnSpLocks/>
          </p:cNvCxnSpPr>
          <p:nvPr/>
        </p:nvCxnSpPr>
        <p:spPr>
          <a:xfrm>
            <a:off x="914399" y="2926081"/>
            <a:ext cx="14067" cy="524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75D4355-F5A8-491F-8916-C1305453802D}"/>
              </a:ext>
            </a:extLst>
          </p:cNvPr>
          <p:cNvSpPr txBox="1"/>
          <p:nvPr/>
        </p:nvSpPr>
        <p:spPr>
          <a:xfrm>
            <a:off x="210903" y="3429948"/>
            <a:ext cx="253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জীবভূগোল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CC4C4C9-E5A1-4B84-85B4-5926891C5A00}"/>
              </a:ext>
            </a:extLst>
          </p:cNvPr>
          <p:cNvCxnSpPr>
            <a:cxnSpLocks/>
          </p:cNvCxnSpPr>
          <p:nvPr/>
        </p:nvCxnSpPr>
        <p:spPr>
          <a:xfrm>
            <a:off x="1505242" y="2926081"/>
            <a:ext cx="0" cy="970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F2D10B9-334E-46FF-BB77-F3135AA39C4B}"/>
              </a:ext>
            </a:extLst>
          </p:cNvPr>
          <p:cNvSpPr txBox="1"/>
          <p:nvPr/>
        </p:nvSpPr>
        <p:spPr>
          <a:xfrm>
            <a:off x="661180" y="3896751"/>
            <a:ext cx="213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জলবায়ুবিদ্যা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8BDE5EA-9B88-4D1F-AB97-03741B47E656}"/>
              </a:ext>
            </a:extLst>
          </p:cNvPr>
          <p:cNvCxnSpPr/>
          <p:nvPr/>
        </p:nvCxnSpPr>
        <p:spPr>
          <a:xfrm>
            <a:off x="2011678" y="2926081"/>
            <a:ext cx="0" cy="1378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0102984-BDD0-4FB4-B9A0-018DDDAB7E36}"/>
              </a:ext>
            </a:extLst>
          </p:cNvPr>
          <p:cNvSpPr txBox="1"/>
          <p:nvPr/>
        </p:nvSpPr>
        <p:spPr>
          <a:xfrm>
            <a:off x="1055075" y="4335418"/>
            <a:ext cx="234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ভূমিরূপবিদ্যা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063380-7FC5-436E-8267-7E6D6FCE7380}"/>
              </a:ext>
            </a:extLst>
          </p:cNvPr>
          <p:cNvCxnSpPr>
            <a:cxnSpLocks/>
          </p:cNvCxnSpPr>
          <p:nvPr/>
        </p:nvCxnSpPr>
        <p:spPr>
          <a:xfrm>
            <a:off x="2461845" y="2926081"/>
            <a:ext cx="0" cy="1891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2837158-8264-4DCA-BA32-07B9C085F263}"/>
              </a:ext>
            </a:extLst>
          </p:cNvPr>
          <p:cNvSpPr txBox="1"/>
          <p:nvPr/>
        </p:nvSpPr>
        <p:spPr>
          <a:xfrm>
            <a:off x="1505242" y="4847995"/>
            <a:ext cx="234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মৃত্তিকা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ভূগোল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76C1B23-639C-44CC-916C-DCE63986F65E}"/>
              </a:ext>
            </a:extLst>
          </p:cNvPr>
          <p:cNvCxnSpPr/>
          <p:nvPr/>
        </p:nvCxnSpPr>
        <p:spPr>
          <a:xfrm>
            <a:off x="3151164" y="2891857"/>
            <a:ext cx="0" cy="2489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AE1300B-4184-457B-A83F-8EC8C153D7A3}"/>
              </a:ext>
            </a:extLst>
          </p:cNvPr>
          <p:cNvSpPr txBox="1"/>
          <p:nvPr/>
        </p:nvSpPr>
        <p:spPr>
          <a:xfrm>
            <a:off x="2560322" y="5381838"/>
            <a:ext cx="299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সমুদ্রবিদ্যা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945D662-33EB-469E-A2B6-242D49795AA7}"/>
              </a:ext>
            </a:extLst>
          </p:cNvPr>
          <p:cNvCxnSpPr>
            <a:cxnSpLocks/>
          </p:cNvCxnSpPr>
          <p:nvPr/>
        </p:nvCxnSpPr>
        <p:spPr>
          <a:xfrm>
            <a:off x="7990449" y="2926081"/>
            <a:ext cx="0" cy="489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89A862-7315-418A-BB98-E4BF5C347467}"/>
              </a:ext>
            </a:extLst>
          </p:cNvPr>
          <p:cNvSpPr txBox="1"/>
          <p:nvPr/>
        </p:nvSpPr>
        <p:spPr>
          <a:xfrm>
            <a:off x="6541480" y="3415879"/>
            <a:ext cx="306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অর্থনৈতিক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ভূগোল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D444731-947F-4FE9-97DB-9422F58A77A8}"/>
              </a:ext>
            </a:extLst>
          </p:cNvPr>
          <p:cNvCxnSpPr/>
          <p:nvPr/>
        </p:nvCxnSpPr>
        <p:spPr>
          <a:xfrm>
            <a:off x="8482818" y="2926081"/>
            <a:ext cx="0" cy="970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2BB7A06-C570-4A16-A9E6-C93C6A320E8C}"/>
              </a:ext>
            </a:extLst>
          </p:cNvPr>
          <p:cNvSpPr txBox="1"/>
          <p:nvPr/>
        </p:nvSpPr>
        <p:spPr>
          <a:xfrm>
            <a:off x="7061987" y="3896751"/>
            <a:ext cx="254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জনসংখ্যা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ভূগোল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1D742D7-9BF8-4B55-AD54-3B0F03351C35}"/>
              </a:ext>
            </a:extLst>
          </p:cNvPr>
          <p:cNvCxnSpPr>
            <a:cxnSpLocks/>
          </p:cNvCxnSpPr>
          <p:nvPr/>
        </p:nvCxnSpPr>
        <p:spPr>
          <a:xfrm>
            <a:off x="8806376" y="2926081"/>
            <a:ext cx="0" cy="1340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669FC47-EE31-47AC-9184-A6FD9D82D9D6}"/>
              </a:ext>
            </a:extLst>
          </p:cNvPr>
          <p:cNvSpPr txBox="1"/>
          <p:nvPr/>
        </p:nvSpPr>
        <p:spPr>
          <a:xfrm>
            <a:off x="7357405" y="4266083"/>
            <a:ext cx="294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আঞ্চলিক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ভূগোল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05B124C-8870-45A4-803D-1B8C62DA49B2}"/>
              </a:ext>
            </a:extLst>
          </p:cNvPr>
          <p:cNvCxnSpPr>
            <a:cxnSpLocks/>
          </p:cNvCxnSpPr>
          <p:nvPr/>
        </p:nvCxnSpPr>
        <p:spPr>
          <a:xfrm>
            <a:off x="9158065" y="2891857"/>
            <a:ext cx="0" cy="1841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B6B9A67-796E-4B35-B94C-5EA01C16B3D1}"/>
              </a:ext>
            </a:extLst>
          </p:cNvPr>
          <p:cNvSpPr txBox="1"/>
          <p:nvPr/>
        </p:nvSpPr>
        <p:spPr>
          <a:xfrm>
            <a:off x="7512152" y="4755880"/>
            <a:ext cx="327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রাজনৈতিক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ভূগোল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2A4AA2A-13EB-4E42-8692-06165F9E0F29}"/>
              </a:ext>
            </a:extLst>
          </p:cNvPr>
          <p:cNvCxnSpPr/>
          <p:nvPr/>
        </p:nvCxnSpPr>
        <p:spPr>
          <a:xfrm>
            <a:off x="9608233" y="2926081"/>
            <a:ext cx="0" cy="2199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B1C4A2E-7197-4669-8E64-2A037C94D388}"/>
              </a:ext>
            </a:extLst>
          </p:cNvPr>
          <p:cNvSpPr txBox="1"/>
          <p:nvPr/>
        </p:nvSpPr>
        <p:spPr>
          <a:xfrm>
            <a:off x="7751298" y="5089932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সংখ্যাতাত্ত্বিক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ভূগোল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E940D4C-B489-4983-908B-66B15A135D9F}"/>
              </a:ext>
            </a:extLst>
          </p:cNvPr>
          <p:cNvCxnSpPr/>
          <p:nvPr/>
        </p:nvCxnSpPr>
        <p:spPr>
          <a:xfrm>
            <a:off x="9875520" y="2926081"/>
            <a:ext cx="0" cy="2658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45D8070-CE63-4F91-99AA-07E49DE0BBAA}"/>
              </a:ext>
            </a:extLst>
          </p:cNvPr>
          <p:cNvSpPr txBox="1"/>
          <p:nvPr/>
        </p:nvSpPr>
        <p:spPr>
          <a:xfrm>
            <a:off x="8482817" y="5615009"/>
            <a:ext cx="3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পরিবহন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ভূগোল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D945838-4240-47F6-846C-12560C7EB9B2}"/>
              </a:ext>
            </a:extLst>
          </p:cNvPr>
          <p:cNvCxnSpPr/>
          <p:nvPr/>
        </p:nvCxnSpPr>
        <p:spPr>
          <a:xfrm>
            <a:off x="10466363" y="2926081"/>
            <a:ext cx="0" cy="3058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DA452AF-BC3D-432B-B3CC-15D76E1CF56A}"/>
              </a:ext>
            </a:extLst>
          </p:cNvPr>
          <p:cNvSpPr txBox="1"/>
          <p:nvPr/>
        </p:nvSpPr>
        <p:spPr>
          <a:xfrm>
            <a:off x="9495691" y="5984340"/>
            <a:ext cx="234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নগর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ভূগোল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ABAD9D6-B132-4D6A-9A73-B42781C52617}"/>
              </a:ext>
            </a:extLst>
          </p:cNvPr>
          <p:cNvCxnSpPr/>
          <p:nvPr/>
        </p:nvCxnSpPr>
        <p:spPr>
          <a:xfrm>
            <a:off x="11211951" y="2926081"/>
            <a:ext cx="0" cy="3427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3C1B88E-9BA1-4653-9A33-6BE736A144DB}"/>
              </a:ext>
            </a:extLst>
          </p:cNvPr>
          <p:cNvSpPr txBox="1"/>
          <p:nvPr/>
        </p:nvSpPr>
        <p:spPr>
          <a:xfrm>
            <a:off x="10114670" y="6383807"/>
            <a:ext cx="207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rgbClr val="002060"/>
                </a:solidFill>
              </a:rPr>
              <a:t>দুর্যোগ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ব্যবস্থাপনা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C1EED-8E02-4413-ACCC-58FB2BB40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8" y="1237958"/>
            <a:ext cx="2954212" cy="56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B89C5-FD4D-4DFA-9752-E00615DD5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566"/>
            <a:ext cx="12192000" cy="5493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632095-4598-4F89-BE1F-EF80CAA70F79}"/>
              </a:ext>
            </a:extLst>
          </p:cNvPr>
          <p:cNvSpPr txBox="1"/>
          <p:nvPr/>
        </p:nvSpPr>
        <p:spPr>
          <a:xfrm>
            <a:off x="1524000" y="98474"/>
            <a:ext cx="10546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পরিবেশের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উপাদান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দুই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প্রকার</a:t>
            </a:r>
            <a:r>
              <a:rPr lang="en-US" sz="3200" b="1" dirty="0">
                <a:solidFill>
                  <a:srgbClr val="7030A0"/>
                </a:solidFill>
              </a:rPr>
              <a:t>-</a:t>
            </a:r>
          </a:p>
          <a:p>
            <a:r>
              <a:rPr lang="en-US" sz="3200" b="1" dirty="0" err="1">
                <a:solidFill>
                  <a:srgbClr val="7030A0"/>
                </a:solidFill>
              </a:rPr>
              <a:t>যথা</a:t>
            </a:r>
            <a:r>
              <a:rPr lang="en-US" sz="3200" b="1" dirty="0">
                <a:solidFill>
                  <a:srgbClr val="7030A0"/>
                </a:solidFill>
              </a:rPr>
              <a:t>-  </a:t>
            </a:r>
            <a:r>
              <a:rPr lang="en-US" sz="3200" b="1" dirty="0" err="1">
                <a:solidFill>
                  <a:srgbClr val="7030A0"/>
                </a:solidFill>
              </a:rPr>
              <a:t>জড়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উপাদান</a:t>
            </a:r>
            <a:r>
              <a:rPr lang="en-US" sz="3200" b="1" dirty="0">
                <a:solidFill>
                  <a:srgbClr val="7030A0"/>
                </a:solidFill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</a:rPr>
              <a:t>জীব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উপাদান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7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4DBAC-BBAE-4F9F-A2C7-A3A0DA4BF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129"/>
            <a:ext cx="4515729" cy="5141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218B5E-0C96-4E9C-89C1-8E3217CB2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40" y="858128"/>
            <a:ext cx="5363015" cy="5141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893CFF-F597-4702-90C4-62D9F285F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28" y="858128"/>
            <a:ext cx="2158512" cy="599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32BF64-A10E-4641-9221-A96EF125BADF}"/>
              </a:ext>
            </a:extLst>
          </p:cNvPr>
          <p:cNvSpPr txBox="1"/>
          <p:nvPr/>
        </p:nvSpPr>
        <p:spPr>
          <a:xfrm>
            <a:off x="2166425" y="126609"/>
            <a:ext cx="883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dirty="0" err="1">
                <a:solidFill>
                  <a:srgbClr val="002060"/>
                </a:solidFill>
              </a:rPr>
              <a:t>পরিবেশ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দুই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প্রকার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53D9C3-874A-4FBF-9F49-4BB544EEB3B6}"/>
              </a:ext>
            </a:extLst>
          </p:cNvPr>
          <p:cNvSpPr txBox="1"/>
          <p:nvPr/>
        </p:nvSpPr>
        <p:spPr>
          <a:xfrm>
            <a:off x="239151" y="5999871"/>
            <a:ext cx="427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3600" b="1" dirty="0" err="1">
                <a:solidFill>
                  <a:srgbClr val="CC0099"/>
                </a:solidFill>
              </a:rPr>
              <a:t>প্রাকৃতিক</a:t>
            </a:r>
            <a:r>
              <a:rPr lang="en-US" sz="3600" b="1" dirty="0">
                <a:solidFill>
                  <a:srgbClr val="CC0099"/>
                </a:solidFill>
              </a:rPr>
              <a:t> </a:t>
            </a:r>
            <a:r>
              <a:rPr lang="en-US" sz="3600" b="1" dirty="0" err="1">
                <a:solidFill>
                  <a:srgbClr val="CC0099"/>
                </a:solidFill>
              </a:rPr>
              <a:t>পরিবেশ</a:t>
            </a:r>
            <a:endParaRPr lang="en-US" sz="3600" b="1" dirty="0">
              <a:solidFill>
                <a:srgbClr val="CC00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5188D-20B3-4EFA-BD42-1ACE3108E5BC}"/>
              </a:ext>
            </a:extLst>
          </p:cNvPr>
          <p:cNvSpPr txBox="1"/>
          <p:nvPr/>
        </p:nvSpPr>
        <p:spPr>
          <a:xfrm>
            <a:off x="7019778" y="6161650"/>
            <a:ext cx="468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</a:rPr>
              <a:t> </a:t>
            </a:r>
            <a:r>
              <a:rPr lang="en-US" sz="3600" b="1" dirty="0" err="1">
                <a:solidFill>
                  <a:srgbClr val="CC0099"/>
                </a:solidFill>
              </a:rPr>
              <a:t>সামাজিক</a:t>
            </a:r>
            <a:r>
              <a:rPr lang="en-US" sz="3600" b="1" dirty="0">
                <a:solidFill>
                  <a:srgbClr val="CC0099"/>
                </a:solidFill>
              </a:rPr>
              <a:t> </a:t>
            </a:r>
            <a:r>
              <a:rPr lang="en-US" sz="3600" b="1" dirty="0" err="1">
                <a:solidFill>
                  <a:srgbClr val="CC0099"/>
                </a:solidFill>
              </a:rPr>
              <a:t>পরিবেশ</a:t>
            </a:r>
            <a:endParaRPr lang="en-US" sz="3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0A7362-5400-466D-A021-95679252A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12079458" cy="60209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8FAF4-435C-4A87-B1FE-D223F1E4CC02}"/>
              </a:ext>
            </a:extLst>
          </p:cNvPr>
          <p:cNvSpPr txBox="1"/>
          <p:nvPr/>
        </p:nvSpPr>
        <p:spPr>
          <a:xfrm>
            <a:off x="3953022" y="98474"/>
            <a:ext cx="4825218" cy="95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b="1" i="1" dirty="0" err="1">
                <a:solidFill>
                  <a:srgbClr val="C00000"/>
                </a:solidFill>
              </a:rPr>
              <a:t>দলীয়</a:t>
            </a:r>
            <a:r>
              <a:rPr lang="en-US" sz="5400" b="1" i="1" dirty="0">
                <a:solidFill>
                  <a:srgbClr val="C00000"/>
                </a:solidFill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</a:rPr>
              <a:t>কাজ</a:t>
            </a:r>
            <a:endParaRPr lang="en-US" sz="5400" b="1" i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5FB6B-07AA-4760-A59D-B888D56F4ED2}"/>
              </a:ext>
            </a:extLst>
          </p:cNvPr>
          <p:cNvSpPr txBox="1"/>
          <p:nvPr/>
        </p:nvSpPr>
        <p:spPr>
          <a:xfrm>
            <a:off x="407962" y="6175717"/>
            <a:ext cx="11784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solidFill>
                  <a:srgbClr val="002060"/>
                </a:solidFill>
              </a:rPr>
              <a:t>ভূগোল</a:t>
            </a:r>
            <a:r>
              <a:rPr lang="en-US" sz="2800" dirty="0">
                <a:solidFill>
                  <a:srgbClr val="002060"/>
                </a:solidFill>
              </a:rPr>
              <a:t> ও </a:t>
            </a:r>
            <a:r>
              <a:rPr lang="en-US" sz="2800" dirty="0" err="1">
                <a:solidFill>
                  <a:srgbClr val="002060"/>
                </a:solidFill>
              </a:rPr>
              <a:t>পরিবেশ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সম্পর্কে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ধারণা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লাভ</a:t>
            </a:r>
            <a:r>
              <a:rPr lang="en-US" sz="2800" dirty="0">
                <a:solidFill>
                  <a:srgbClr val="002060"/>
                </a:solidFill>
              </a:rPr>
              <a:t> ও </a:t>
            </a:r>
            <a:r>
              <a:rPr lang="en-US" sz="2800" dirty="0" err="1">
                <a:solidFill>
                  <a:srgbClr val="002060"/>
                </a:solidFill>
              </a:rPr>
              <a:t>এর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পরিধি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বর্ণনা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করতে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পারবে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7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2455B-C988-4F77-A1FF-EF216B194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249"/>
            <a:ext cx="12192000" cy="5050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16EE7-577B-431F-BCF2-BFBC2834DA96}"/>
              </a:ext>
            </a:extLst>
          </p:cNvPr>
          <p:cNvSpPr txBox="1"/>
          <p:nvPr/>
        </p:nvSpPr>
        <p:spPr>
          <a:xfrm>
            <a:off x="731520" y="1"/>
            <a:ext cx="1095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err="1">
                <a:solidFill>
                  <a:srgbClr val="0070C0"/>
                </a:solidFill>
              </a:rPr>
              <a:t>ভূগোল</a:t>
            </a:r>
            <a:r>
              <a:rPr lang="en-US" sz="4800" dirty="0">
                <a:solidFill>
                  <a:srgbClr val="0070C0"/>
                </a:solidFill>
              </a:rPr>
              <a:t> ও </a:t>
            </a:r>
            <a:r>
              <a:rPr lang="en-US" sz="4800" dirty="0" err="1">
                <a:solidFill>
                  <a:srgbClr val="0070C0"/>
                </a:solidFill>
              </a:rPr>
              <a:t>পরিবেশ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পাঠের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গুরুত্ব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FB5AE-221A-4093-A081-8C911C46192D}"/>
              </a:ext>
            </a:extLst>
          </p:cNvPr>
          <p:cNvSpPr txBox="1"/>
          <p:nvPr/>
        </p:nvSpPr>
        <p:spPr>
          <a:xfrm>
            <a:off x="239151" y="5922498"/>
            <a:ext cx="11774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**   </a:t>
            </a:r>
            <a:r>
              <a:rPr lang="en-US" sz="2800" dirty="0" err="1">
                <a:solidFill>
                  <a:srgbClr val="C00000"/>
                </a:solidFill>
              </a:rPr>
              <a:t>পৃথিবীর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কোনো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স্থানের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প্রকৃতি</a:t>
            </a:r>
            <a:r>
              <a:rPr lang="en-US" sz="2800" dirty="0">
                <a:solidFill>
                  <a:srgbClr val="C00000"/>
                </a:solidFill>
              </a:rPr>
              <a:t> ও </a:t>
            </a:r>
            <a:r>
              <a:rPr lang="en-US" sz="2800" dirty="0" err="1">
                <a:solidFill>
                  <a:srgbClr val="C00000"/>
                </a:solidFill>
              </a:rPr>
              <a:t>পরিবেশ,এদের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গঠনের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কারণ</a:t>
            </a:r>
            <a:r>
              <a:rPr lang="en-US" sz="2800" dirty="0">
                <a:solidFill>
                  <a:srgbClr val="C00000"/>
                </a:solidFill>
              </a:rPr>
              <a:t> ও </a:t>
            </a:r>
            <a:r>
              <a:rPr lang="en-US" sz="2800" dirty="0" err="1">
                <a:solidFill>
                  <a:srgbClr val="C00000"/>
                </a:solidFill>
              </a:rPr>
              <a:t>বৈশিষ্ট্য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সম্পর্কে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বিজ্ঞানসম্মত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ধারণা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অর্জন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করা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যায়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9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1568C-CB4D-450F-9E9E-10B3E6E0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449"/>
            <a:ext cx="12192000" cy="4856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4280A-8397-412F-B5A6-ACE7D7E4C467}"/>
              </a:ext>
            </a:extLst>
          </p:cNvPr>
          <p:cNvSpPr txBox="1"/>
          <p:nvPr/>
        </p:nvSpPr>
        <p:spPr>
          <a:xfrm>
            <a:off x="123986" y="185980"/>
            <a:ext cx="12068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 **   </a:t>
            </a:r>
            <a:r>
              <a:rPr lang="en-US" sz="2800" dirty="0" err="1">
                <a:solidFill>
                  <a:srgbClr val="002060"/>
                </a:solidFill>
              </a:rPr>
              <a:t>পৃথিবীর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বিভিন্ন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পরিবেশের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উদ্ভিদ</a:t>
            </a:r>
            <a:r>
              <a:rPr lang="en-US" sz="2800" dirty="0">
                <a:solidFill>
                  <a:srgbClr val="002060"/>
                </a:solidFill>
              </a:rPr>
              <a:t> ও </a:t>
            </a:r>
            <a:r>
              <a:rPr lang="en-US" sz="2800" dirty="0" err="1">
                <a:solidFill>
                  <a:srgbClr val="002060"/>
                </a:solidFill>
              </a:rPr>
              <a:t>প্রাণি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এদের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আচার-আচরণ,খাদ্যাভ্যাস</a:t>
            </a:r>
            <a:r>
              <a:rPr lang="en-US" sz="2800" dirty="0">
                <a:solidFill>
                  <a:srgbClr val="002060"/>
                </a:solidFill>
              </a:rPr>
              <a:t> ও </a:t>
            </a:r>
            <a:r>
              <a:rPr lang="en-US" sz="2800" dirty="0" err="1">
                <a:solidFill>
                  <a:srgbClr val="002060"/>
                </a:solidFill>
              </a:rPr>
              <a:t>জীবনধারার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>
                <a:solidFill>
                  <a:srgbClr val="002060"/>
                </a:solidFill>
              </a:rPr>
              <a:t>বৈচিত্র্য </a:t>
            </a:r>
            <a:r>
              <a:rPr lang="en-US" sz="2800" dirty="0">
                <a:solidFill>
                  <a:srgbClr val="002060"/>
                </a:solidFill>
              </a:rPr>
              <a:t>,,</a:t>
            </a:r>
            <a:r>
              <a:rPr lang="en-US" sz="2800" dirty="0" err="1">
                <a:solidFill>
                  <a:srgbClr val="002060"/>
                </a:solidFill>
              </a:rPr>
              <a:t>কৃষি,শিল্প,ব্যবসা,পরিবহন</a:t>
            </a:r>
            <a:r>
              <a:rPr lang="en-US" sz="2800" dirty="0">
                <a:solidFill>
                  <a:srgbClr val="002060"/>
                </a:solidFill>
              </a:rPr>
              <a:t> ও </a:t>
            </a:r>
            <a:r>
              <a:rPr lang="en-US" sz="2800" dirty="0" err="1">
                <a:solidFill>
                  <a:srgbClr val="002060"/>
                </a:solidFill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এর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ফলে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সামাজিক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পরিবেশের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পরিবর্তন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এবং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প্রাকৃতিক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বিপর্যয়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সৃষ্টির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কারণ,জলবায়ুর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ধরণ</a:t>
            </a:r>
            <a:r>
              <a:rPr lang="en-US" sz="2800" dirty="0">
                <a:solidFill>
                  <a:srgbClr val="002060"/>
                </a:solidFill>
              </a:rPr>
              <a:t> ও </a:t>
            </a:r>
            <a:r>
              <a:rPr lang="en-US" sz="2800" dirty="0" err="1">
                <a:solidFill>
                  <a:srgbClr val="002060"/>
                </a:solidFill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ব্যবস্থার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গুরুত্ব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অনুযায়ী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ভূমি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ব্যবস্থাপনা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যায়</a:t>
            </a:r>
            <a:r>
              <a:rPr lang="en-US" sz="2800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1151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20FA50-B4B7-4E1D-BD83-1D84122D51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/>
          <a:stretch/>
        </p:blipFill>
        <p:spPr>
          <a:xfrm>
            <a:off x="0" y="1549831"/>
            <a:ext cx="12192000" cy="5308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FEBE9B-0F31-4251-957C-D1A401FBE62E}"/>
              </a:ext>
            </a:extLst>
          </p:cNvPr>
          <p:cNvSpPr txBox="1"/>
          <p:nvPr/>
        </p:nvSpPr>
        <p:spPr>
          <a:xfrm>
            <a:off x="356460" y="154983"/>
            <a:ext cx="11835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পৃথিবীর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উষ্ণতা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বৃদ্ধি,গ্রিনহাউস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প্রতিক্রিয়া</a:t>
            </a:r>
            <a:r>
              <a:rPr lang="en-US" sz="3200" dirty="0">
                <a:solidFill>
                  <a:srgbClr val="7030A0"/>
                </a:solidFill>
              </a:rPr>
              <a:t> ও </a:t>
            </a:r>
            <a:r>
              <a:rPr lang="en-US" sz="3200" dirty="0" err="1">
                <a:solidFill>
                  <a:srgbClr val="7030A0"/>
                </a:solidFill>
              </a:rPr>
              <a:t>এর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প্রভাব</a:t>
            </a:r>
            <a:r>
              <a:rPr lang="en-US" sz="3200" dirty="0">
                <a:solidFill>
                  <a:srgbClr val="7030A0"/>
                </a:solidFill>
              </a:rPr>
              <a:t>,,</a:t>
            </a:r>
            <a:r>
              <a:rPr lang="en-US" sz="3200" dirty="0" err="1">
                <a:solidFill>
                  <a:srgbClr val="7030A0"/>
                </a:solidFill>
              </a:rPr>
              <a:t>সমুদ্র</a:t>
            </a:r>
            <a:r>
              <a:rPr lang="en-US" sz="3200" dirty="0">
                <a:solidFill>
                  <a:srgbClr val="7030A0"/>
                </a:solidFill>
              </a:rPr>
              <a:t> ও </a:t>
            </a:r>
            <a:r>
              <a:rPr lang="en-US" sz="3200" dirty="0" err="1">
                <a:solidFill>
                  <a:srgbClr val="7030A0"/>
                </a:solidFill>
              </a:rPr>
              <a:t>সামুদ্রিক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সম্পদ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ব্যবস্থাপনা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এবং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প্রাকৃতিক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সম্পদকে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কাজে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লাগিয়ে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মানুষের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অর্থনৈতিক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সমৃদ্ধি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অর্জন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করা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যায়</a:t>
            </a:r>
            <a:r>
              <a:rPr lang="en-US" sz="3200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451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8DC24-F65E-426F-9F71-56B97AA6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907"/>
            <a:ext cx="12192000" cy="5138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93AB6-ACC8-4FB9-B357-A3521A908F91}"/>
              </a:ext>
            </a:extLst>
          </p:cNvPr>
          <p:cNvSpPr txBox="1"/>
          <p:nvPr/>
        </p:nvSpPr>
        <p:spPr>
          <a:xfrm>
            <a:off x="2774197" y="1"/>
            <a:ext cx="8648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solidFill>
                  <a:srgbClr val="002060"/>
                </a:solidFill>
              </a:rPr>
              <a:t>বাড়ির</a:t>
            </a:r>
            <a:r>
              <a:rPr lang="en-US" sz="6000" b="1" i="1" dirty="0">
                <a:solidFill>
                  <a:srgbClr val="002060"/>
                </a:solidFill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</a:rPr>
              <a:t>কাজ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90DD6-F405-4F9E-ACFD-2FA70973A597}"/>
              </a:ext>
            </a:extLst>
          </p:cNvPr>
          <p:cNvSpPr txBox="1"/>
          <p:nvPr/>
        </p:nvSpPr>
        <p:spPr>
          <a:xfrm>
            <a:off x="123986" y="5975373"/>
            <a:ext cx="1194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solidFill>
                  <a:srgbClr val="CC0099"/>
                </a:solidFill>
              </a:rPr>
              <a:t>ভূগোল</a:t>
            </a:r>
            <a:r>
              <a:rPr lang="en-US" sz="2800" dirty="0">
                <a:solidFill>
                  <a:srgbClr val="CC0099"/>
                </a:solidFill>
              </a:rPr>
              <a:t> ও  </a:t>
            </a:r>
            <a:r>
              <a:rPr lang="en-US" sz="2800" dirty="0" err="1">
                <a:solidFill>
                  <a:srgbClr val="CC0099"/>
                </a:solidFill>
              </a:rPr>
              <a:t>পরিবেশ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পাঠের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অর্থ</a:t>
            </a:r>
            <a:r>
              <a:rPr lang="en-US" sz="2800" dirty="0">
                <a:solidFill>
                  <a:srgbClr val="CC0099"/>
                </a:solidFill>
              </a:rPr>
              <a:t> ,</a:t>
            </a:r>
            <a:r>
              <a:rPr lang="en-US" sz="2800" dirty="0" err="1">
                <a:solidFill>
                  <a:srgbClr val="CC0099"/>
                </a:solidFill>
              </a:rPr>
              <a:t>গুরুত্ব,ধারণা</a:t>
            </a:r>
            <a:r>
              <a:rPr lang="en-US" sz="2800" dirty="0">
                <a:solidFill>
                  <a:srgbClr val="CC0099"/>
                </a:solidFill>
              </a:rPr>
              <a:t> ও </a:t>
            </a:r>
            <a:r>
              <a:rPr lang="en-US" sz="2800" dirty="0" err="1">
                <a:solidFill>
                  <a:srgbClr val="CC0099"/>
                </a:solidFill>
              </a:rPr>
              <a:t>পরিধি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যথার্থ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বর্ণনা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করতে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পারবে</a:t>
            </a:r>
            <a:endParaRPr lang="en-US" sz="28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DA892-690B-4B59-8368-7C37EDDEB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91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766DE-8F78-4A4B-ADF4-361F09827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6672"/>
            <a:ext cx="12192000" cy="3866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DE5CF-A78D-4E35-B44D-3F8639762ADB}"/>
              </a:ext>
            </a:extLst>
          </p:cNvPr>
          <p:cNvSpPr txBox="1"/>
          <p:nvPr/>
        </p:nvSpPr>
        <p:spPr>
          <a:xfrm>
            <a:off x="3130658" y="2681207"/>
            <a:ext cx="8028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CC0099"/>
                </a:solidFill>
              </a:rPr>
              <a:t> </a:t>
            </a:r>
            <a:r>
              <a:rPr lang="en-US" sz="6600" b="1" i="1" dirty="0" err="1">
                <a:solidFill>
                  <a:srgbClr val="CC0099"/>
                </a:solidFill>
              </a:rPr>
              <a:t>ধন্যবাদ</a:t>
            </a:r>
            <a:r>
              <a:rPr lang="en-US" sz="6600" b="1" i="1" dirty="0">
                <a:solidFill>
                  <a:srgbClr val="CC0099"/>
                </a:solidFill>
              </a:rPr>
              <a:t> </a:t>
            </a:r>
            <a:r>
              <a:rPr lang="en-US" sz="6600" b="1" i="1" dirty="0" err="1">
                <a:solidFill>
                  <a:srgbClr val="CC0099"/>
                </a:solidFill>
              </a:rPr>
              <a:t>সবাইকে</a:t>
            </a:r>
            <a:endParaRPr lang="en-US" sz="6600" b="1" i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0648D2-A6E6-4E74-BA33-F1B123587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5563" cy="3812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39AD5-8E95-4F18-9E0D-879DC5752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2" y="0"/>
            <a:ext cx="3737317" cy="3812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F4175F-8FD4-4D1C-87FB-7DCF14F1E3B6}"/>
              </a:ext>
            </a:extLst>
          </p:cNvPr>
          <p:cNvSpPr txBox="1"/>
          <p:nvPr/>
        </p:nvSpPr>
        <p:spPr>
          <a:xfrm>
            <a:off x="3573195" y="140676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6600" b="1" i="1" dirty="0" err="1">
                <a:solidFill>
                  <a:srgbClr val="002060"/>
                </a:solidFill>
              </a:rPr>
              <a:t>পরিচিতি</a:t>
            </a:r>
            <a:endParaRPr lang="en-US" sz="6600" b="1" i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0A805-CA5C-483E-A6E8-C7E8BFD5171D}"/>
              </a:ext>
            </a:extLst>
          </p:cNvPr>
          <p:cNvSpPr txBox="1"/>
          <p:nvPr/>
        </p:nvSpPr>
        <p:spPr>
          <a:xfrm>
            <a:off x="309488" y="4178105"/>
            <a:ext cx="3896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রওশন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আক্তার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err="1">
                <a:solidFill>
                  <a:srgbClr val="7030A0"/>
                </a:solidFill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শিক্ষক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err="1">
                <a:solidFill>
                  <a:srgbClr val="7030A0"/>
                </a:solidFill>
              </a:rPr>
              <a:t>হবিগন্জ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বালিকা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উচ্চ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বিদ্যালয়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err="1">
                <a:solidFill>
                  <a:srgbClr val="7030A0"/>
                </a:solidFill>
              </a:rPr>
              <a:t>হরিগন্জ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সদর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26D158-46DD-423D-BC3A-EA7311EC9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9" y="984738"/>
            <a:ext cx="4248444" cy="58732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238F6A-4A15-42C7-A298-83995DE44B17}"/>
              </a:ext>
            </a:extLst>
          </p:cNvPr>
          <p:cNvSpPr txBox="1"/>
          <p:nvPr/>
        </p:nvSpPr>
        <p:spPr>
          <a:xfrm>
            <a:off x="8614116" y="4178105"/>
            <a:ext cx="3737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ভূগোল</a:t>
            </a:r>
            <a:r>
              <a:rPr lang="en-US" sz="2400" dirty="0">
                <a:solidFill>
                  <a:srgbClr val="7030A0"/>
                </a:solidFill>
              </a:rPr>
              <a:t> ও </a:t>
            </a:r>
            <a:r>
              <a:rPr lang="en-US" sz="2400" dirty="0" err="1">
                <a:solidFill>
                  <a:srgbClr val="7030A0"/>
                </a:solidFill>
              </a:rPr>
              <a:t>পরিবেশ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err="1">
                <a:solidFill>
                  <a:srgbClr val="7030A0"/>
                </a:solidFill>
              </a:rPr>
              <a:t>অধ্যায়ঃ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dirty="0" err="1">
                <a:solidFill>
                  <a:srgbClr val="7030A0"/>
                </a:solidFill>
              </a:rPr>
              <a:t>প্রথম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err="1">
                <a:solidFill>
                  <a:srgbClr val="7030A0"/>
                </a:solidFill>
              </a:rPr>
              <a:t>শ্রেণিঃ</a:t>
            </a:r>
            <a:r>
              <a:rPr lang="en-US" sz="2400" dirty="0">
                <a:solidFill>
                  <a:srgbClr val="7030A0"/>
                </a:solidFill>
              </a:rPr>
              <a:t>  ৯ম/১০ম</a:t>
            </a:r>
          </a:p>
          <a:p>
            <a:r>
              <a:rPr lang="en-US" sz="2400" dirty="0" err="1">
                <a:solidFill>
                  <a:srgbClr val="7030A0"/>
                </a:solidFill>
              </a:rPr>
              <a:t>টপিকঃ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dirty="0" err="1">
                <a:solidFill>
                  <a:srgbClr val="7030A0"/>
                </a:solidFill>
              </a:rPr>
              <a:t>ভূগোল</a:t>
            </a:r>
            <a:r>
              <a:rPr lang="en-US" sz="2400" dirty="0">
                <a:solidFill>
                  <a:srgbClr val="7030A0"/>
                </a:solidFill>
              </a:rPr>
              <a:t> ও </a:t>
            </a:r>
            <a:r>
              <a:rPr lang="en-US" sz="2400" dirty="0" err="1">
                <a:solidFill>
                  <a:srgbClr val="7030A0"/>
                </a:solidFill>
              </a:rPr>
              <a:t>পরিবেশ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34A50-94B8-445E-83D7-502871A6D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53" y="-112541"/>
            <a:ext cx="12192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FCBDC0-F73B-4008-BADF-87EB8A2D706D}"/>
              </a:ext>
            </a:extLst>
          </p:cNvPr>
          <p:cNvSpPr txBox="1"/>
          <p:nvPr/>
        </p:nvSpPr>
        <p:spPr>
          <a:xfrm>
            <a:off x="1252024" y="1"/>
            <a:ext cx="10832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6000" b="1" i="1" dirty="0" err="1">
                <a:solidFill>
                  <a:srgbClr val="FFFF00"/>
                </a:solidFill>
              </a:rPr>
              <a:t>আজকের</a:t>
            </a:r>
            <a:r>
              <a:rPr lang="en-US" sz="6000" b="1" i="1" dirty="0">
                <a:solidFill>
                  <a:srgbClr val="FFFF00"/>
                </a:solidFill>
              </a:rPr>
              <a:t> </a:t>
            </a:r>
            <a:r>
              <a:rPr lang="en-US" sz="6000" b="1" i="1" dirty="0" err="1">
                <a:solidFill>
                  <a:srgbClr val="FFFF00"/>
                </a:solidFill>
              </a:rPr>
              <a:t>পাঠের</a:t>
            </a:r>
            <a:r>
              <a:rPr lang="en-US" sz="6000" b="1" i="1" dirty="0">
                <a:solidFill>
                  <a:srgbClr val="FFFF00"/>
                </a:solidFill>
              </a:rPr>
              <a:t> </a:t>
            </a:r>
            <a:r>
              <a:rPr lang="en-US" sz="6000" b="1" i="1" dirty="0" err="1">
                <a:solidFill>
                  <a:srgbClr val="FFFF00"/>
                </a:solidFill>
              </a:rPr>
              <a:t>বিষয়</a:t>
            </a:r>
            <a:endParaRPr lang="en-US" sz="6000" b="1" i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E6479-3311-41E2-92A8-41CC76BB4594}"/>
              </a:ext>
            </a:extLst>
          </p:cNvPr>
          <p:cNvSpPr txBox="1"/>
          <p:nvPr/>
        </p:nvSpPr>
        <p:spPr>
          <a:xfrm>
            <a:off x="1069145" y="5774752"/>
            <a:ext cx="10114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ভূগোল</a:t>
            </a:r>
            <a:r>
              <a:rPr lang="en-US" sz="4400" b="1" dirty="0">
                <a:solidFill>
                  <a:srgbClr val="C00000"/>
                </a:solidFill>
              </a:rPr>
              <a:t> ও </a:t>
            </a:r>
            <a:r>
              <a:rPr lang="en-US" sz="4400" b="1" dirty="0" err="1">
                <a:solidFill>
                  <a:srgbClr val="C00000"/>
                </a:solidFill>
              </a:rPr>
              <a:t>পরিবেশ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D327D7-FF9A-4723-848A-A2D806833F8C}"/>
              </a:ext>
            </a:extLst>
          </p:cNvPr>
          <p:cNvSpPr txBox="1"/>
          <p:nvPr/>
        </p:nvSpPr>
        <p:spPr>
          <a:xfrm>
            <a:off x="3685735" y="0"/>
            <a:ext cx="786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b="1" i="1" u="sng" dirty="0" err="1"/>
              <a:t>শিখনফল</a:t>
            </a:r>
            <a:endParaRPr lang="en-US" sz="5400" b="1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FAC05-FF8F-4793-904B-98A9D25858BC}"/>
              </a:ext>
            </a:extLst>
          </p:cNvPr>
          <p:cNvSpPr txBox="1"/>
          <p:nvPr/>
        </p:nvSpPr>
        <p:spPr>
          <a:xfrm>
            <a:off x="778253" y="1503812"/>
            <a:ext cx="94956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2060"/>
                </a:solidFill>
              </a:rPr>
              <a:t>**   </a:t>
            </a:r>
            <a:r>
              <a:rPr lang="en-US" sz="3200" dirty="0" err="1">
                <a:solidFill>
                  <a:srgbClr val="002060"/>
                </a:solidFill>
              </a:rPr>
              <a:t>ভূগোল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শব্দের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অর্থ</a:t>
            </a:r>
            <a:r>
              <a:rPr lang="en-US" sz="3200" dirty="0">
                <a:solidFill>
                  <a:srgbClr val="002060"/>
                </a:solidFill>
              </a:rPr>
              <a:t> ও </a:t>
            </a:r>
            <a:r>
              <a:rPr lang="en-US" sz="3200" dirty="0" err="1">
                <a:solidFill>
                  <a:srgbClr val="002060"/>
                </a:solidFill>
              </a:rPr>
              <a:t>এর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জনক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জানতে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পারবে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**   </a:t>
            </a:r>
            <a:r>
              <a:rPr lang="en-US" sz="3200" dirty="0" err="1">
                <a:solidFill>
                  <a:srgbClr val="002060"/>
                </a:solidFill>
              </a:rPr>
              <a:t>ভূগোল</a:t>
            </a:r>
            <a:r>
              <a:rPr lang="en-US" sz="3200" dirty="0">
                <a:solidFill>
                  <a:srgbClr val="002060"/>
                </a:solidFill>
              </a:rPr>
              <a:t> ও </a:t>
            </a:r>
            <a:r>
              <a:rPr lang="en-US" sz="3200" dirty="0" err="1">
                <a:solidFill>
                  <a:srgbClr val="002060"/>
                </a:solidFill>
              </a:rPr>
              <a:t>পরিবেশের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ধারণা</a:t>
            </a:r>
            <a:r>
              <a:rPr lang="en-US" sz="3200" dirty="0">
                <a:solidFill>
                  <a:srgbClr val="002060"/>
                </a:solidFill>
              </a:rPr>
              <a:t> ও </a:t>
            </a:r>
            <a:r>
              <a:rPr lang="en-US" sz="3200" dirty="0" err="1">
                <a:solidFill>
                  <a:srgbClr val="002060"/>
                </a:solidFill>
              </a:rPr>
              <a:t>পরিধি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বর্ণনা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করতে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পারবে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**   </a:t>
            </a:r>
            <a:r>
              <a:rPr lang="en-US" sz="3200" dirty="0" err="1">
                <a:solidFill>
                  <a:srgbClr val="002060"/>
                </a:solidFill>
              </a:rPr>
              <a:t>ভূগোল</a:t>
            </a:r>
            <a:r>
              <a:rPr lang="en-US" sz="3200" dirty="0">
                <a:solidFill>
                  <a:srgbClr val="002060"/>
                </a:solidFill>
              </a:rPr>
              <a:t> ও </a:t>
            </a:r>
            <a:r>
              <a:rPr lang="en-US" sz="3200" dirty="0" err="1">
                <a:solidFill>
                  <a:srgbClr val="002060"/>
                </a:solidFill>
              </a:rPr>
              <a:t>পরিবেশ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পাঠের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 err="1">
                <a:solidFill>
                  <a:srgbClr val="002060"/>
                </a:solidFill>
              </a:rPr>
              <a:t>গুরুত্ব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      </a:t>
            </a:r>
            <a:r>
              <a:rPr lang="en-US" sz="3200" dirty="0" err="1">
                <a:solidFill>
                  <a:srgbClr val="002060"/>
                </a:solidFill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করতে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পারবে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2E3E9-9A9B-41C3-AC35-043C3B216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12192000" cy="4712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FBC4A-9078-4DF4-B89C-E40D1EA61D9F}"/>
              </a:ext>
            </a:extLst>
          </p:cNvPr>
          <p:cNvSpPr txBox="1"/>
          <p:nvPr/>
        </p:nvSpPr>
        <p:spPr>
          <a:xfrm>
            <a:off x="520505" y="0"/>
            <a:ext cx="11465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solidFill>
                  <a:srgbClr val="0070C0"/>
                </a:solidFill>
              </a:rPr>
              <a:t>ইংরেজি</a:t>
            </a:r>
            <a:r>
              <a:rPr lang="en-US" sz="2800" dirty="0">
                <a:solidFill>
                  <a:srgbClr val="0070C0"/>
                </a:solidFill>
              </a:rPr>
              <a:t> ‘</a:t>
            </a:r>
            <a:r>
              <a:rPr lang="en-US" sz="2800" dirty="0" err="1">
                <a:solidFill>
                  <a:srgbClr val="0070C0"/>
                </a:solidFill>
              </a:rPr>
              <a:t>Geography’শব্দটি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থেকে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ভূগোল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শব্দ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এসেছে</a:t>
            </a:r>
            <a:r>
              <a:rPr lang="en-US" sz="2800" dirty="0">
                <a:solidFill>
                  <a:srgbClr val="0070C0"/>
                </a:solidFill>
              </a:rPr>
              <a:t>।</a:t>
            </a:r>
          </a:p>
          <a:p>
            <a:r>
              <a:rPr lang="en-US" sz="2800" dirty="0">
                <a:solidFill>
                  <a:srgbClr val="0070C0"/>
                </a:solidFill>
              </a:rPr>
              <a:t> ‘Geo’ </a:t>
            </a:r>
            <a:r>
              <a:rPr lang="en-US" sz="2800" dirty="0" err="1">
                <a:solidFill>
                  <a:srgbClr val="0070C0"/>
                </a:solidFill>
              </a:rPr>
              <a:t>শব্দের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অর্থ</a:t>
            </a:r>
            <a:r>
              <a:rPr lang="en-US" sz="2800" dirty="0">
                <a:solidFill>
                  <a:srgbClr val="0070C0"/>
                </a:solidFill>
              </a:rPr>
              <a:t> ‘</a:t>
            </a:r>
            <a:r>
              <a:rPr lang="en-US" sz="2800" dirty="0" err="1">
                <a:solidFill>
                  <a:srgbClr val="0070C0"/>
                </a:solidFill>
              </a:rPr>
              <a:t>ভূ</a:t>
            </a:r>
            <a:r>
              <a:rPr lang="en-US" sz="2800" dirty="0">
                <a:solidFill>
                  <a:srgbClr val="0070C0"/>
                </a:solidFill>
              </a:rPr>
              <a:t>’ </a:t>
            </a:r>
            <a:r>
              <a:rPr lang="en-US" sz="2800" dirty="0" err="1">
                <a:solidFill>
                  <a:srgbClr val="0070C0"/>
                </a:solidFill>
              </a:rPr>
              <a:t>বা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পৃথিবী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এবং</a:t>
            </a:r>
            <a:r>
              <a:rPr lang="en-US" sz="2800" dirty="0">
                <a:solidFill>
                  <a:srgbClr val="0070C0"/>
                </a:solidFill>
              </a:rPr>
              <a:t> ‘</a:t>
            </a:r>
            <a:r>
              <a:rPr lang="en-US" sz="2800" dirty="0" err="1">
                <a:solidFill>
                  <a:srgbClr val="0070C0"/>
                </a:solidFill>
              </a:rPr>
              <a:t>graphy</a:t>
            </a:r>
            <a:r>
              <a:rPr lang="en-US" sz="2800" dirty="0">
                <a:solidFill>
                  <a:srgbClr val="0070C0"/>
                </a:solidFill>
              </a:rPr>
              <a:t>’ </a:t>
            </a:r>
            <a:r>
              <a:rPr lang="en-US" sz="2800" dirty="0" err="1">
                <a:solidFill>
                  <a:srgbClr val="0070C0"/>
                </a:solidFill>
              </a:rPr>
              <a:t>শব্দের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অর্থ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বর্ণনা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9F7E8-430F-4FD9-9143-31BFE9C47DB0}"/>
              </a:ext>
            </a:extLst>
          </p:cNvPr>
          <p:cNvSpPr txBox="1"/>
          <p:nvPr/>
        </p:nvSpPr>
        <p:spPr>
          <a:xfrm>
            <a:off x="1083211" y="6091311"/>
            <a:ext cx="109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C00000"/>
                </a:solidFill>
              </a:rPr>
              <a:t>সুতরাং’Geography’শব্দটির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অর্থ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পৃথিবীর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বর্ণনা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9A6B3-1095-4BE1-975C-C68C2E51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45058" cy="5275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469731-A549-46BF-B796-7B5D51178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8" y="-49239"/>
            <a:ext cx="8646942" cy="5373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0D208D-AF3A-46A1-8F5B-5A1EFA2C5E7F}"/>
              </a:ext>
            </a:extLst>
          </p:cNvPr>
          <p:cNvSpPr txBox="1"/>
          <p:nvPr/>
        </p:nvSpPr>
        <p:spPr>
          <a:xfrm>
            <a:off x="7427741" y="4320713"/>
            <a:ext cx="379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ইরাটসথেনিস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5E7FA-E411-485F-91AE-9490C5804145}"/>
              </a:ext>
            </a:extLst>
          </p:cNvPr>
          <p:cNvSpPr txBox="1"/>
          <p:nvPr/>
        </p:nvSpPr>
        <p:spPr>
          <a:xfrm>
            <a:off x="661182" y="5570806"/>
            <a:ext cx="1139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2060"/>
                </a:solidFill>
              </a:rPr>
              <a:t>ভূগোল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শাস্থের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জনক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প্রাচীন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গ্রিসের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ভূগোলবিদ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ইরাটসথেনিস</a:t>
            </a:r>
            <a:r>
              <a:rPr lang="en-US" sz="3200" dirty="0">
                <a:solidFill>
                  <a:srgbClr val="002060"/>
                </a:solidFill>
              </a:rPr>
              <a:t> ।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তিনি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প্রথম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ভূগোল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শব্দটি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ব্যবহার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করেন</a:t>
            </a:r>
            <a:r>
              <a:rPr lang="en-US" sz="32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CACC7-AAB1-47D9-A8CE-9DE8F155BD51}"/>
              </a:ext>
            </a:extLst>
          </p:cNvPr>
          <p:cNvSpPr txBox="1"/>
          <p:nvPr/>
        </p:nvSpPr>
        <p:spPr>
          <a:xfrm>
            <a:off x="2685142" y="-580571"/>
            <a:ext cx="666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চিত্রে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কাকে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দেখা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যাচ্ছে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54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225F4-7905-444C-A55E-F4778F322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077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CEB31C-8111-4E2C-AE27-52FF4DA3ED98}"/>
              </a:ext>
            </a:extLst>
          </p:cNvPr>
          <p:cNvSpPr txBox="1"/>
          <p:nvPr/>
        </p:nvSpPr>
        <p:spPr>
          <a:xfrm>
            <a:off x="2912012" y="0"/>
            <a:ext cx="5359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6000" b="1" i="1" dirty="0" err="1">
                <a:solidFill>
                  <a:srgbClr val="CC0099"/>
                </a:solidFill>
              </a:rPr>
              <a:t>একক</a:t>
            </a:r>
            <a:r>
              <a:rPr lang="en-US" sz="6000" b="1" i="1" dirty="0">
                <a:solidFill>
                  <a:srgbClr val="CC0099"/>
                </a:solidFill>
              </a:rPr>
              <a:t> </a:t>
            </a:r>
            <a:r>
              <a:rPr lang="en-US" sz="6000" b="1" i="1" dirty="0" err="1">
                <a:solidFill>
                  <a:srgbClr val="CC0099"/>
                </a:solidFill>
              </a:rPr>
              <a:t>কাজ</a:t>
            </a:r>
            <a:endParaRPr lang="en-US" sz="6000" b="1" i="1" dirty="0">
              <a:solidFill>
                <a:srgbClr val="CC00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CF181-C91E-48E5-B809-66178255E15B}"/>
              </a:ext>
            </a:extLst>
          </p:cNvPr>
          <p:cNvSpPr txBox="1"/>
          <p:nvPr/>
        </p:nvSpPr>
        <p:spPr>
          <a:xfrm>
            <a:off x="759655" y="6077244"/>
            <a:ext cx="1125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CC0099"/>
                </a:solidFill>
              </a:rPr>
              <a:t>ভূগোল</a:t>
            </a:r>
            <a:r>
              <a:rPr lang="en-US" sz="3600" dirty="0">
                <a:solidFill>
                  <a:srgbClr val="CC0099"/>
                </a:solidFill>
              </a:rPr>
              <a:t> </a:t>
            </a:r>
            <a:r>
              <a:rPr lang="en-US" sz="3600" dirty="0" err="1">
                <a:solidFill>
                  <a:srgbClr val="CC0099"/>
                </a:solidFill>
              </a:rPr>
              <a:t>শাস্থের</a:t>
            </a:r>
            <a:r>
              <a:rPr lang="en-US" sz="3600" dirty="0">
                <a:solidFill>
                  <a:srgbClr val="CC0099"/>
                </a:solidFill>
              </a:rPr>
              <a:t> </a:t>
            </a:r>
            <a:r>
              <a:rPr lang="en-US" sz="3600" dirty="0" err="1">
                <a:solidFill>
                  <a:srgbClr val="CC0099"/>
                </a:solidFill>
              </a:rPr>
              <a:t>জনক</a:t>
            </a:r>
            <a:r>
              <a:rPr lang="en-US" sz="3600" dirty="0">
                <a:solidFill>
                  <a:srgbClr val="CC0099"/>
                </a:solidFill>
              </a:rPr>
              <a:t> ও </a:t>
            </a:r>
            <a:r>
              <a:rPr lang="en-US" sz="3600" dirty="0" err="1">
                <a:solidFill>
                  <a:srgbClr val="CC0099"/>
                </a:solidFill>
              </a:rPr>
              <a:t>এর</a:t>
            </a:r>
            <a:r>
              <a:rPr lang="en-US" sz="3600" dirty="0">
                <a:solidFill>
                  <a:srgbClr val="CC0099"/>
                </a:solidFill>
              </a:rPr>
              <a:t> </a:t>
            </a:r>
            <a:r>
              <a:rPr lang="en-US" sz="3600" dirty="0" err="1">
                <a:solidFill>
                  <a:srgbClr val="CC0099"/>
                </a:solidFill>
              </a:rPr>
              <a:t>অর্থ</a:t>
            </a:r>
            <a:r>
              <a:rPr lang="en-US" sz="3600" dirty="0">
                <a:solidFill>
                  <a:srgbClr val="CC0099"/>
                </a:solidFill>
              </a:rPr>
              <a:t> </a:t>
            </a:r>
            <a:r>
              <a:rPr lang="en-US" sz="3600" dirty="0" err="1">
                <a:solidFill>
                  <a:srgbClr val="CC0099"/>
                </a:solidFill>
              </a:rPr>
              <a:t>বর্ণনা</a:t>
            </a:r>
            <a:r>
              <a:rPr lang="en-US" sz="3600" dirty="0">
                <a:solidFill>
                  <a:srgbClr val="CC0099"/>
                </a:solidFill>
              </a:rPr>
              <a:t> </a:t>
            </a:r>
            <a:r>
              <a:rPr lang="en-US" sz="3600" dirty="0" err="1">
                <a:solidFill>
                  <a:srgbClr val="CC0099"/>
                </a:solidFill>
              </a:rPr>
              <a:t>করতে</a:t>
            </a:r>
            <a:r>
              <a:rPr lang="en-US" sz="3600" dirty="0">
                <a:solidFill>
                  <a:srgbClr val="CC0099"/>
                </a:solidFill>
              </a:rPr>
              <a:t> </a:t>
            </a:r>
            <a:r>
              <a:rPr lang="en-US" sz="3600" dirty="0" err="1">
                <a:solidFill>
                  <a:srgbClr val="CC0099"/>
                </a:solidFill>
              </a:rPr>
              <a:t>পারবে</a:t>
            </a:r>
            <a:endParaRPr lang="en-US" sz="36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0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174417-A85D-43A3-B886-11C8666B5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0"/>
            <a:ext cx="5495778" cy="4670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FF33C-CAF5-4271-A35E-8BD0F2898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96222" cy="4670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DE6BD-9542-4A50-A6B6-178B8E8EB829}"/>
              </a:ext>
            </a:extLst>
          </p:cNvPr>
          <p:cNvSpPr txBox="1"/>
          <p:nvPr/>
        </p:nvSpPr>
        <p:spPr>
          <a:xfrm>
            <a:off x="773723" y="4937760"/>
            <a:ext cx="11418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C0099"/>
                </a:solidFill>
              </a:rPr>
              <a:t>ভূগোল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হল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পৃথিবীর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বর্ণনা</a:t>
            </a:r>
            <a:endParaRPr lang="en-US" sz="3200" dirty="0">
              <a:solidFill>
                <a:srgbClr val="CC0099"/>
              </a:solidFill>
            </a:endParaRPr>
          </a:p>
          <a:p>
            <a:endParaRPr lang="en-US" sz="3200" dirty="0">
              <a:solidFill>
                <a:srgbClr val="CC0099"/>
              </a:solidFill>
            </a:endParaRPr>
          </a:p>
          <a:p>
            <a:r>
              <a:rPr lang="en-US" sz="3200" dirty="0" err="1">
                <a:solidFill>
                  <a:srgbClr val="CC0099"/>
                </a:solidFill>
              </a:rPr>
              <a:t>আমাদের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চারপাশে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যা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কিছু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আছে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তাই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নিয়ে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গড়ে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উঠে</a:t>
            </a:r>
            <a:r>
              <a:rPr lang="en-US" sz="3200" dirty="0">
                <a:solidFill>
                  <a:srgbClr val="CC0099"/>
                </a:solidFill>
              </a:rPr>
              <a:t> </a:t>
            </a:r>
            <a:r>
              <a:rPr lang="en-US" sz="3200" dirty="0" err="1">
                <a:solidFill>
                  <a:srgbClr val="CC0099"/>
                </a:solidFill>
              </a:rPr>
              <a:t>পরিবেশ</a:t>
            </a:r>
            <a:endParaRPr lang="en-US" sz="32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150FE-163D-4631-A357-BF5618D6D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998"/>
            <a:ext cx="5092505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A50F4-59C0-4E88-B9C8-8020BA894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42" y="1159998"/>
            <a:ext cx="4666957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D1CD39-C68D-4B0F-84C0-F05666DA6A68}"/>
              </a:ext>
            </a:extLst>
          </p:cNvPr>
          <p:cNvSpPr txBox="1"/>
          <p:nvPr/>
        </p:nvSpPr>
        <p:spPr>
          <a:xfrm>
            <a:off x="1026942" y="0"/>
            <a:ext cx="1098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dirty="0" err="1">
                <a:solidFill>
                  <a:srgbClr val="FF0000"/>
                </a:solidFill>
              </a:rPr>
              <a:t>ভূগোলের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শাখা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রয়েছে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দুইটি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4FF16-914F-4E87-9407-58AAC03C4FB8}"/>
              </a:ext>
            </a:extLst>
          </p:cNvPr>
          <p:cNvSpPr txBox="1"/>
          <p:nvPr/>
        </p:nvSpPr>
        <p:spPr>
          <a:xfrm>
            <a:off x="337624" y="6086882"/>
            <a:ext cx="4881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b="1" dirty="0" err="1">
                <a:solidFill>
                  <a:srgbClr val="CC0099"/>
                </a:solidFill>
              </a:rPr>
              <a:t>প্রাকৃতিক</a:t>
            </a:r>
            <a:r>
              <a:rPr lang="en-US" sz="4000" b="1" dirty="0">
                <a:solidFill>
                  <a:srgbClr val="CC0099"/>
                </a:solidFill>
              </a:rPr>
              <a:t> </a:t>
            </a:r>
            <a:r>
              <a:rPr lang="en-US" sz="4000" b="1" dirty="0" err="1">
                <a:solidFill>
                  <a:srgbClr val="CC0099"/>
                </a:solidFill>
              </a:rPr>
              <a:t>ভূগোল</a:t>
            </a:r>
            <a:endParaRPr lang="en-US" sz="4000" b="1" dirty="0">
              <a:solidFill>
                <a:srgbClr val="CC00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D18024-74C4-40D5-B11A-38868AC48DD1}"/>
              </a:ext>
            </a:extLst>
          </p:cNvPr>
          <p:cNvSpPr txBox="1"/>
          <p:nvPr/>
        </p:nvSpPr>
        <p:spPr>
          <a:xfrm>
            <a:off x="7981569" y="6036306"/>
            <a:ext cx="421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C0099"/>
                </a:solidFill>
              </a:rPr>
              <a:t>মানব</a:t>
            </a:r>
            <a:r>
              <a:rPr lang="en-US" sz="4000" b="1" dirty="0">
                <a:solidFill>
                  <a:srgbClr val="CC0099"/>
                </a:solidFill>
              </a:rPr>
              <a:t> </a:t>
            </a:r>
            <a:r>
              <a:rPr lang="en-US" sz="4000" b="1" dirty="0" err="1">
                <a:solidFill>
                  <a:srgbClr val="CC0099"/>
                </a:solidFill>
              </a:rPr>
              <a:t>ভূগোল</a:t>
            </a:r>
            <a:endParaRPr lang="en-US" sz="4000" b="1" dirty="0">
              <a:solidFill>
                <a:srgbClr val="CC009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C0C4D2-D814-4E54-9A63-48DBBFE26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5" y="1159998"/>
            <a:ext cx="2432538" cy="56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371</Words>
  <Application>Microsoft Office PowerPoint</Application>
  <PresentationFormat>Widescreen</PresentationFormat>
  <Paragraphs>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48</cp:revision>
  <dcterms:created xsi:type="dcterms:W3CDTF">2021-06-12T02:32:40Z</dcterms:created>
  <dcterms:modified xsi:type="dcterms:W3CDTF">2021-06-19T18:24:41Z</dcterms:modified>
</cp:coreProperties>
</file>