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256" r:id="rId2"/>
    <p:sldId id="302" r:id="rId3"/>
    <p:sldId id="303" r:id="rId4"/>
    <p:sldId id="276" r:id="rId5"/>
    <p:sldId id="277" r:id="rId6"/>
    <p:sldId id="263" r:id="rId7"/>
    <p:sldId id="260" r:id="rId8"/>
    <p:sldId id="259" r:id="rId9"/>
    <p:sldId id="261" r:id="rId10"/>
    <p:sldId id="265" r:id="rId11"/>
    <p:sldId id="299" r:id="rId12"/>
    <p:sldId id="274" r:id="rId13"/>
    <p:sldId id="289" r:id="rId14"/>
    <p:sldId id="300" r:id="rId15"/>
    <p:sldId id="290" r:id="rId16"/>
    <p:sldId id="304" r:id="rId17"/>
    <p:sldId id="291" r:id="rId18"/>
    <p:sldId id="292" r:id="rId19"/>
    <p:sldId id="298" r:id="rId20"/>
    <p:sldId id="293" r:id="rId21"/>
    <p:sldId id="295" r:id="rId22"/>
    <p:sldId id="296" r:id="rId23"/>
    <p:sldId id="283" r:id="rId24"/>
    <p:sldId id="285" r:id="rId25"/>
    <p:sldId id="286" r:id="rId26"/>
    <p:sldId id="287" r:id="rId27"/>
    <p:sldId id="30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A7B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7" d="100"/>
          <a:sy n="67" d="100"/>
        </p:scale>
        <p:origin x="-864" y="-30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4BED5C-E80F-4FD2-81AF-05560C0AF411}" type="datetimeFigureOut">
              <a:rPr lang="en-US" smtClean="0"/>
              <a:pPr/>
              <a:t>6/21/2021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09F05B-3B20-492B-97E7-8D2820AADBB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09F05B-3B20-492B-97E7-8D2820AADBBC}"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6/21/2021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6/21/2021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6/21/2021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6/21/2021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52400"/>
            <a:ext cx="8229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latin typeface="NikoshBAN" pitchFamily="2" charset="0"/>
                <a:cs typeface="NikoshBAN" pitchFamily="2" charset="0"/>
              </a:rPr>
              <a:t>স্বাগতম</a:t>
            </a:r>
            <a:endParaRPr lang="en-US" sz="6000" dirty="0">
              <a:latin typeface="NikoshBAN" pitchFamily="2" charset="0"/>
              <a:cs typeface="NikoshBAN" pitchFamily="2" charset="0"/>
            </a:endParaRPr>
          </a:p>
        </p:txBody>
      </p:sp>
      <p:pic>
        <p:nvPicPr>
          <p:cNvPr id="5" name="Picture 4" descr="F-3.jpg"/>
          <p:cNvPicPr>
            <a:picLocks noChangeAspect="1"/>
          </p:cNvPicPr>
          <p:nvPr/>
        </p:nvPicPr>
        <p:blipFill>
          <a:blip r:embed="rId2" cstate="print"/>
          <a:stretch>
            <a:fillRect/>
          </a:stretch>
        </p:blipFill>
        <p:spPr>
          <a:xfrm>
            <a:off x="457200" y="1447800"/>
            <a:ext cx="8229600" cy="3657600"/>
          </a:xfrm>
          <a:prstGeom prst="rect">
            <a:avLst/>
          </a:prstGeom>
        </p:spPr>
      </p:pic>
      <p:sp>
        <p:nvSpPr>
          <p:cNvPr id="6" name="Rectangle 5"/>
          <p:cNvSpPr/>
          <p:nvPr/>
        </p:nvSpPr>
        <p:spPr>
          <a:xfrm>
            <a:off x="990600" y="5257800"/>
            <a:ext cx="7239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latin typeface="NikoshBAN" pitchFamily="2" charset="0"/>
                <a:cs typeface="NikoshBAN" pitchFamily="2" charset="0"/>
              </a:rPr>
              <a:t>কেমন আছো তোমরা ?</a:t>
            </a:r>
            <a:endParaRPr lang="en-US"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atin typeface="NikoshBAN" pitchFamily="2" charset="0"/>
                <a:cs typeface="NikoshBAN" pitchFamily="2" charset="0"/>
              </a:rPr>
              <a:t>বিশ্বের স্বাধীন রাষ্ট্রসমূহ জাতিসংঘের সদস্য। ১৯৩ টি সদস্য রাষ্ট্র নিয়ে জাতিসংঘ গঠিত।</a:t>
            </a:r>
            <a:endParaRPr lang="en-US" sz="3200" dirty="0">
              <a:latin typeface="NikoshBAN" pitchFamily="2" charset="0"/>
              <a:cs typeface="NikoshBAN" pitchFamily="2" charset="0"/>
            </a:endParaRPr>
          </a:p>
        </p:txBody>
      </p:sp>
      <p:pic>
        <p:nvPicPr>
          <p:cNvPr id="3" name="Picture 2" descr="WORLD MAP.gif"/>
          <p:cNvPicPr>
            <a:picLocks noChangeAspect="1"/>
          </p:cNvPicPr>
          <p:nvPr/>
        </p:nvPicPr>
        <p:blipFill>
          <a:blip r:embed="rId2" cstate="print"/>
          <a:stretch>
            <a:fillRect/>
          </a:stretch>
        </p:blipFill>
        <p:spPr>
          <a:xfrm>
            <a:off x="0" y="1485900"/>
            <a:ext cx="9144000" cy="5448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th finder\Pictures\n-1.jpg"/>
          <p:cNvPicPr>
            <a:picLocks noChangeAspect="1" noChangeArrowheads="1"/>
          </p:cNvPicPr>
          <p:nvPr/>
        </p:nvPicPr>
        <p:blipFill>
          <a:blip r:embed="rId2" cstate="print"/>
          <a:srcRect/>
          <a:stretch>
            <a:fillRect/>
          </a:stretch>
        </p:blipFill>
        <p:spPr bwMode="auto">
          <a:xfrm>
            <a:off x="3505200" y="457200"/>
            <a:ext cx="2447925" cy="18669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27" name="Picture 3" descr="C:\Users\Path finder\Pictures\n-6.jpg"/>
          <p:cNvPicPr>
            <a:picLocks noChangeAspect="1" noChangeArrowheads="1"/>
          </p:cNvPicPr>
          <p:nvPr/>
        </p:nvPicPr>
        <p:blipFill>
          <a:blip r:embed="rId3" cstate="print"/>
          <a:srcRect/>
          <a:stretch>
            <a:fillRect/>
          </a:stretch>
        </p:blipFill>
        <p:spPr bwMode="auto">
          <a:xfrm>
            <a:off x="3276600" y="2362200"/>
            <a:ext cx="2857500" cy="2133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8" name="Picture 4" descr="C:\Users\Path finder\Pictures\n-5.jpg"/>
          <p:cNvPicPr>
            <a:picLocks noChangeAspect="1" noChangeArrowheads="1"/>
          </p:cNvPicPr>
          <p:nvPr/>
        </p:nvPicPr>
        <p:blipFill>
          <a:blip r:embed="rId4" cstate="print"/>
          <a:srcRect/>
          <a:stretch>
            <a:fillRect/>
          </a:stretch>
        </p:blipFill>
        <p:spPr bwMode="auto">
          <a:xfrm>
            <a:off x="152400" y="4495800"/>
            <a:ext cx="4038600"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9" name="Picture 5" descr="C:\Users\Path finder\Pictures\n-12.jpg"/>
          <p:cNvPicPr>
            <a:picLocks noChangeAspect="1" noChangeArrowheads="1"/>
          </p:cNvPicPr>
          <p:nvPr/>
        </p:nvPicPr>
        <p:blipFill>
          <a:blip r:embed="rId5" cstate="print"/>
          <a:srcRect/>
          <a:stretch>
            <a:fillRect/>
          </a:stretch>
        </p:blipFill>
        <p:spPr bwMode="auto">
          <a:xfrm>
            <a:off x="5029200" y="4495800"/>
            <a:ext cx="3962400"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0" name="Picture 6" descr="C:\Users\Path finder\Pictures\n-20.jpg"/>
          <p:cNvPicPr>
            <a:picLocks noChangeAspect="1" noChangeArrowheads="1"/>
          </p:cNvPicPr>
          <p:nvPr/>
        </p:nvPicPr>
        <p:blipFill>
          <a:blip r:embed="rId6" cstate="print"/>
          <a:srcRect/>
          <a:stretch>
            <a:fillRect/>
          </a:stretch>
        </p:blipFill>
        <p:spPr bwMode="auto">
          <a:xfrm>
            <a:off x="152400" y="457200"/>
            <a:ext cx="3048000" cy="2819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31" name="Picture 7" descr="C:\Users\Path finder\Pictures\n-19.jpg"/>
          <p:cNvPicPr>
            <a:picLocks noChangeAspect="1" noChangeArrowheads="1"/>
          </p:cNvPicPr>
          <p:nvPr/>
        </p:nvPicPr>
        <p:blipFill>
          <a:blip r:embed="rId7" cstate="print"/>
          <a:srcRect/>
          <a:stretch>
            <a:fillRect/>
          </a:stretch>
        </p:blipFill>
        <p:spPr bwMode="auto">
          <a:xfrm>
            <a:off x="6248400" y="304800"/>
            <a:ext cx="2743200" cy="2971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1"/>
                                        </p:tgtEl>
                                        <p:attrNameLst>
                                          <p:attrName>style.visibility</p:attrName>
                                        </p:attrNameLst>
                                      </p:cBhvr>
                                      <p:to>
                                        <p:strVal val="visible"/>
                                      </p:to>
                                    </p:set>
                                    <p:anim calcmode="lin" valueType="num">
                                      <p:cBhvr additive="base">
                                        <p:cTn id="13" dur="500" fill="hold"/>
                                        <p:tgtEl>
                                          <p:spTgt spid="1031"/>
                                        </p:tgtEl>
                                        <p:attrNameLst>
                                          <p:attrName>ppt_x</p:attrName>
                                        </p:attrNameLst>
                                      </p:cBhvr>
                                      <p:tavLst>
                                        <p:tav tm="0">
                                          <p:val>
                                            <p:strVal val="#ppt_x"/>
                                          </p:val>
                                        </p:tav>
                                        <p:tav tm="100000">
                                          <p:val>
                                            <p:strVal val="#ppt_x"/>
                                          </p:val>
                                        </p:tav>
                                      </p:tavLst>
                                    </p:anim>
                                    <p:anim calcmode="lin" valueType="num">
                                      <p:cBhvr additive="base">
                                        <p:cTn id="14"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20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27"/>
                                        </p:tgtEl>
                                        <p:attrNameLst>
                                          <p:attrName>style.visibility</p:attrName>
                                        </p:attrNameLst>
                                      </p:cBhvr>
                                      <p:to>
                                        <p:strVal val="visible"/>
                                      </p:to>
                                    </p:set>
                                    <p:animEffect transition="in" filter="wipe(down)">
                                      <p:cBhvr>
                                        <p:cTn id="24" dur="500"/>
                                        <p:tgtEl>
                                          <p:spTgt spid="102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29"/>
                                        </p:tgtEl>
                                        <p:attrNameLst>
                                          <p:attrName>style.visibility</p:attrName>
                                        </p:attrNameLst>
                                      </p:cBhvr>
                                      <p:to>
                                        <p:strVal val="visible"/>
                                      </p:to>
                                    </p:set>
                                    <p:anim calcmode="lin" valueType="num">
                                      <p:cBhvr additive="base">
                                        <p:cTn id="29" dur="500" fill="hold"/>
                                        <p:tgtEl>
                                          <p:spTgt spid="1029"/>
                                        </p:tgtEl>
                                        <p:attrNameLst>
                                          <p:attrName>ppt_x</p:attrName>
                                        </p:attrNameLst>
                                      </p:cBhvr>
                                      <p:tavLst>
                                        <p:tav tm="0">
                                          <p:val>
                                            <p:strVal val="#ppt_x"/>
                                          </p:val>
                                        </p:tav>
                                        <p:tav tm="100000">
                                          <p:val>
                                            <p:strVal val="#ppt_x"/>
                                          </p:val>
                                        </p:tav>
                                      </p:tavLst>
                                    </p:anim>
                                    <p:anim calcmode="lin" valueType="num">
                                      <p:cBhvr additive="base">
                                        <p:cTn id="30"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2133600"/>
          </a:xfrm>
        </p:spPr>
        <p:txBody>
          <a:bodyPr>
            <a:normAutofit fontScale="90000"/>
          </a:bodyPr>
          <a:lstStyle/>
          <a:p>
            <a:r>
              <a:rPr lang="bn-BD" sz="4000" dirty="0" smtClean="0">
                <a:latin typeface="NikoshBAN" pitchFamily="2" charset="0"/>
                <a:cs typeface="NikoshBAN" pitchFamily="2" charset="0"/>
              </a:rPr>
              <a:t/>
            </a:r>
            <a:br>
              <a:rPr lang="bn-BD" sz="4000" dirty="0" smtClean="0">
                <a:latin typeface="NikoshBAN" pitchFamily="2" charset="0"/>
                <a:cs typeface="NikoshBAN" pitchFamily="2" charset="0"/>
              </a:rPr>
            </a:br>
            <a:r>
              <a:rPr lang="bn-BD" sz="4000" dirty="0" smtClean="0">
                <a:latin typeface="NikoshBAN" pitchFamily="2" charset="0"/>
                <a:cs typeface="NikoshBAN" pitchFamily="2" charset="0"/>
              </a:rPr>
              <a:t>আমেরিকার নিউই</a:t>
            </a:r>
            <a:r>
              <a:rPr lang="en-US" sz="4000" dirty="0" smtClean="0">
                <a:latin typeface="NikoshBAN" pitchFamily="2" charset="0"/>
                <a:cs typeface="NikoshBAN" pitchFamily="2" charset="0"/>
              </a:rPr>
              <a:t>য়</a:t>
            </a:r>
            <a:r>
              <a:rPr lang="bn-BD" sz="4000" dirty="0" smtClean="0">
                <a:latin typeface="NikoshBAN" pitchFamily="2" charset="0"/>
                <a:cs typeface="NikoshBAN" pitchFamily="2" charset="0"/>
              </a:rPr>
              <a:t>র্ক শহরে </a:t>
            </a:r>
            <a:r>
              <a:rPr lang="en-US" sz="4000" dirty="0" err="1" smtClean="0">
                <a:latin typeface="NikoshBAN" pitchFamily="2" charset="0"/>
                <a:cs typeface="NikoshBAN" pitchFamily="2" charset="0"/>
              </a:rPr>
              <a:t>ইউনিসেফ</a:t>
            </a:r>
            <a:r>
              <a:rPr lang="bn-BD" sz="4000" dirty="0" smtClean="0">
                <a:latin typeface="NikoshBAN" pitchFamily="2" charset="0"/>
                <a:cs typeface="NikoshBAN" pitchFamily="2" charset="0"/>
              </a:rPr>
              <a:t> </a:t>
            </a:r>
            <a:r>
              <a:rPr lang="en-US" sz="4000" dirty="0" smtClean="0">
                <a:latin typeface="NikoshBAN" pitchFamily="2" charset="0"/>
                <a:cs typeface="NikoshBAN" pitchFamily="2" charset="0"/>
              </a:rPr>
              <a:t>(UNICEF) </a:t>
            </a:r>
            <a:r>
              <a:rPr lang="en-US" sz="4000" dirty="0" err="1" smtClean="0">
                <a:latin typeface="NikoshBAN" pitchFamily="2" charset="0"/>
                <a:cs typeface="NikoshBAN" pitchFamily="2" charset="0"/>
              </a:rPr>
              <a:t>এর</a:t>
            </a:r>
            <a:r>
              <a:rPr lang="bn-BD" sz="4000" dirty="0" smtClean="0">
                <a:latin typeface="NikoshBAN" pitchFamily="2" charset="0"/>
                <a:cs typeface="NikoshBAN" pitchFamily="2" charset="0"/>
              </a:rPr>
              <a:t> সদর দপ্তর অবস্থিত।</a:t>
            </a:r>
            <a:r>
              <a:rPr lang="en-US" sz="3600" dirty="0" smtClean="0"/>
              <a:t> </a:t>
            </a:r>
            <a:r>
              <a:rPr lang="en-US" sz="3600" dirty="0" err="1" smtClean="0"/>
              <a:t>সদস্য</a:t>
            </a:r>
            <a:r>
              <a:rPr lang="en-US" sz="3600" dirty="0" smtClean="0"/>
              <a:t> </a:t>
            </a:r>
            <a:r>
              <a:rPr lang="en-US" sz="3600" dirty="0" err="1" smtClean="0"/>
              <a:t>বর্তমানে</a:t>
            </a:r>
            <a:r>
              <a:rPr lang="en-US" sz="3600" dirty="0" smtClean="0"/>
              <a:t> ১৯১টি </a:t>
            </a:r>
            <a:r>
              <a:rPr lang="en-US" sz="3600" dirty="0" err="1" smtClean="0"/>
              <a:t>দেশ</a:t>
            </a:r>
            <a:r>
              <a:rPr lang="en-US" sz="3600" dirty="0" smtClean="0"/>
              <a:t>।</a:t>
            </a:r>
            <a:br>
              <a:rPr lang="en-US" sz="3600" dirty="0" smtClean="0"/>
            </a:br>
            <a:endParaRPr lang="en-US" sz="4000" dirty="0">
              <a:latin typeface="NikoshBAN" pitchFamily="2" charset="0"/>
              <a:cs typeface="NikoshBAN" pitchFamily="2" charset="0"/>
            </a:endParaRPr>
          </a:p>
        </p:txBody>
      </p:sp>
      <p:pic>
        <p:nvPicPr>
          <p:cNvPr id="3" name="Picture 2" descr="16.jpg"/>
          <p:cNvPicPr>
            <a:picLocks noChangeAspect="1"/>
          </p:cNvPicPr>
          <p:nvPr/>
        </p:nvPicPr>
        <p:blipFill>
          <a:blip r:embed="rId2" cstate="print">
            <a:lum bright="-20000"/>
          </a:blip>
          <a:stretch>
            <a:fillRect/>
          </a:stretch>
        </p:blipFill>
        <p:spPr>
          <a:xfrm>
            <a:off x="0" y="2057400"/>
            <a:ext cx="9144000" cy="480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838200"/>
          </a:xfrm>
        </p:spPr>
        <p:style>
          <a:lnRef idx="1">
            <a:schemeClr val="accent4"/>
          </a:lnRef>
          <a:fillRef idx="3">
            <a:schemeClr val="accent4"/>
          </a:fillRef>
          <a:effectRef idx="2">
            <a:schemeClr val="accent4"/>
          </a:effectRef>
          <a:fontRef idx="minor">
            <a:schemeClr val="lt1"/>
          </a:fontRef>
        </p:style>
        <p:txBody>
          <a:bodyPr>
            <a:normAutofit/>
          </a:bodyPr>
          <a:lstStyle/>
          <a:p>
            <a:r>
              <a:rPr lang="en-US" sz="4000" dirty="0" err="1" smtClean="0">
                <a:latin typeface="NikoshBAN" pitchFamily="2" charset="0"/>
                <a:cs typeface="NikoshBAN" pitchFamily="2" charset="0"/>
              </a:rPr>
              <a:t>ইউনিসেফ</a:t>
            </a:r>
            <a:r>
              <a:rPr lang="bn-BD" sz="4000" dirty="0" smtClean="0">
                <a:latin typeface="NikoshBAN" pitchFamily="2" charset="0"/>
                <a:cs typeface="NikoshBAN" pitchFamily="2" charset="0"/>
              </a:rPr>
              <a:t> </a:t>
            </a:r>
            <a:r>
              <a:rPr lang="en-US" sz="4000" dirty="0" smtClean="0">
                <a:latin typeface="NikoshBAN" pitchFamily="2" charset="0"/>
                <a:cs typeface="NikoshBAN" pitchFamily="2" charset="0"/>
              </a:rPr>
              <a:t>(UNICEF ) </a:t>
            </a:r>
            <a:r>
              <a:rPr lang="en-US" sz="4000" dirty="0" err="1" smtClean="0">
                <a:latin typeface="NikoshBAN" pitchFamily="2" charset="0"/>
                <a:cs typeface="NikoshBAN" pitchFamily="2" charset="0"/>
              </a:rPr>
              <a:t>এর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ইতিহাস</a:t>
            </a:r>
            <a:endParaRPr lang="en-US" sz="4000" dirty="0"/>
          </a:p>
        </p:txBody>
      </p:sp>
      <p:sp>
        <p:nvSpPr>
          <p:cNvPr id="3" name="Content Placeholder 2"/>
          <p:cNvSpPr>
            <a:spLocks noGrp="1"/>
          </p:cNvSpPr>
          <p:nvPr>
            <p:ph idx="1"/>
          </p:nvPr>
        </p:nvSpPr>
        <p:spPr>
          <a:xfrm>
            <a:off x="457200" y="1447800"/>
            <a:ext cx="8229600" cy="4876800"/>
          </a:xfrm>
        </p:spPr>
        <p:style>
          <a:lnRef idx="2">
            <a:schemeClr val="dk1">
              <a:shade val="50000"/>
            </a:schemeClr>
          </a:lnRef>
          <a:fillRef idx="1">
            <a:schemeClr val="dk1"/>
          </a:fillRef>
          <a:effectRef idx="0">
            <a:schemeClr val="dk1"/>
          </a:effectRef>
          <a:fontRef idx="minor">
            <a:schemeClr val="lt1"/>
          </a:fontRef>
        </p:style>
        <p:txBody>
          <a:bodyPr>
            <a:normAutofit lnSpcReduction="10000"/>
          </a:bodyPr>
          <a:lstStyle/>
          <a:p>
            <a:r>
              <a:rPr lang="en-US" dirty="0" err="1" smtClean="0">
                <a:solidFill>
                  <a:srgbClr val="FFC000"/>
                </a:solidFill>
              </a:rPr>
              <a:t>ইউনিসেফ</a:t>
            </a:r>
            <a:r>
              <a:rPr lang="en-US" dirty="0" smtClean="0">
                <a:solidFill>
                  <a:srgbClr val="FFC000"/>
                </a:solidFill>
              </a:rPr>
              <a:t> </a:t>
            </a:r>
            <a:r>
              <a:rPr lang="en-US" dirty="0" err="1" smtClean="0">
                <a:solidFill>
                  <a:srgbClr val="FFC000"/>
                </a:solidFill>
              </a:rPr>
              <a:t>হচ্ছে</a:t>
            </a:r>
            <a:r>
              <a:rPr lang="en-US" dirty="0" smtClean="0">
                <a:solidFill>
                  <a:srgbClr val="FFC000"/>
                </a:solidFill>
              </a:rPr>
              <a:t> </a:t>
            </a:r>
            <a:r>
              <a:rPr lang="en-US" dirty="0" err="1" smtClean="0">
                <a:solidFill>
                  <a:srgbClr val="FFC000"/>
                </a:solidFill>
              </a:rPr>
              <a:t>জাতিসংঘ</a:t>
            </a:r>
            <a:r>
              <a:rPr lang="en-US" dirty="0" smtClean="0">
                <a:solidFill>
                  <a:srgbClr val="FFC000"/>
                </a:solidFill>
              </a:rPr>
              <a:t> </a:t>
            </a:r>
            <a:r>
              <a:rPr lang="en-US" dirty="0" err="1" smtClean="0">
                <a:solidFill>
                  <a:srgbClr val="FFC000"/>
                </a:solidFill>
              </a:rPr>
              <a:t>কর্তৃক</a:t>
            </a:r>
            <a:r>
              <a:rPr lang="en-US" dirty="0" smtClean="0">
                <a:solidFill>
                  <a:srgbClr val="FFC000"/>
                </a:solidFill>
              </a:rPr>
              <a:t> </a:t>
            </a:r>
            <a:r>
              <a:rPr lang="en-US" dirty="0" err="1" smtClean="0">
                <a:solidFill>
                  <a:srgbClr val="FFC000"/>
                </a:solidFill>
              </a:rPr>
              <a:t>পরিচালিত</a:t>
            </a:r>
            <a:r>
              <a:rPr lang="en-US" dirty="0" smtClean="0">
                <a:solidFill>
                  <a:srgbClr val="FFC000"/>
                </a:solidFill>
              </a:rPr>
              <a:t> </a:t>
            </a:r>
            <a:r>
              <a:rPr lang="en-US" dirty="0" err="1" smtClean="0">
                <a:solidFill>
                  <a:srgbClr val="FFC000"/>
                </a:solidFill>
              </a:rPr>
              <a:t>একটি</a:t>
            </a:r>
            <a:r>
              <a:rPr lang="en-US" dirty="0" smtClean="0">
                <a:solidFill>
                  <a:srgbClr val="FFC000"/>
                </a:solidFill>
              </a:rPr>
              <a:t> </a:t>
            </a:r>
            <a:r>
              <a:rPr lang="en-US" dirty="0" err="1" smtClean="0">
                <a:solidFill>
                  <a:srgbClr val="FFC000"/>
                </a:solidFill>
              </a:rPr>
              <a:t>বিশেষায়িত</a:t>
            </a:r>
            <a:r>
              <a:rPr lang="en-US" dirty="0" smtClean="0">
                <a:solidFill>
                  <a:srgbClr val="FFC000"/>
                </a:solidFill>
              </a:rPr>
              <a:t> </a:t>
            </a:r>
            <a:r>
              <a:rPr lang="en-US" dirty="0" err="1" smtClean="0">
                <a:solidFill>
                  <a:srgbClr val="FFC000"/>
                </a:solidFill>
              </a:rPr>
              <a:t>সংস্থা</a:t>
            </a:r>
            <a:r>
              <a:rPr lang="en-US" dirty="0" smtClean="0">
                <a:solidFill>
                  <a:srgbClr val="FFC000"/>
                </a:solidFill>
              </a:rPr>
              <a:t>৤</a:t>
            </a:r>
          </a:p>
          <a:p>
            <a:r>
              <a:rPr lang="en-US" dirty="0" smtClean="0"/>
              <a:t> </a:t>
            </a:r>
            <a:r>
              <a:rPr lang="en-US" dirty="0" err="1" smtClean="0">
                <a:solidFill>
                  <a:srgbClr val="92D050"/>
                </a:solidFill>
              </a:rPr>
              <a:t>সারাবিশ্বে</a:t>
            </a:r>
            <a:r>
              <a:rPr lang="en-US" dirty="0" smtClean="0">
                <a:solidFill>
                  <a:srgbClr val="92D050"/>
                </a:solidFill>
              </a:rPr>
              <a:t> </a:t>
            </a:r>
            <a:r>
              <a:rPr lang="en-US" dirty="0" err="1" smtClean="0">
                <a:solidFill>
                  <a:srgbClr val="92D050"/>
                </a:solidFill>
              </a:rPr>
              <a:t>শিশু</a:t>
            </a:r>
            <a:r>
              <a:rPr lang="en-US" dirty="0" smtClean="0">
                <a:solidFill>
                  <a:srgbClr val="92D050"/>
                </a:solidFill>
              </a:rPr>
              <a:t> </a:t>
            </a:r>
            <a:r>
              <a:rPr lang="en-US" dirty="0" err="1" smtClean="0">
                <a:solidFill>
                  <a:srgbClr val="92D050"/>
                </a:solidFill>
              </a:rPr>
              <a:t>কল্যাণ</a:t>
            </a:r>
            <a:r>
              <a:rPr lang="en-US" dirty="0" smtClean="0">
                <a:solidFill>
                  <a:srgbClr val="92D050"/>
                </a:solidFill>
              </a:rPr>
              <a:t> </a:t>
            </a:r>
            <a:r>
              <a:rPr lang="en-US" dirty="0" err="1" smtClean="0">
                <a:solidFill>
                  <a:srgbClr val="92D050"/>
                </a:solidFill>
              </a:rPr>
              <a:t>এর</a:t>
            </a:r>
            <a:r>
              <a:rPr lang="en-US" dirty="0" smtClean="0">
                <a:solidFill>
                  <a:srgbClr val="92D050"/>
                </a:solidFill>
              </a:rPr>
              <a:t> </a:t>
            </a:r>
            <a:r>
              <a:rPr lang="en-US" dirty="0" err="1" smtClean="0">
                <a:solidFill>
                  <a:srgbClr val="92D050"/>
                </a:solidFill>
              </a:rPr>
              <a:t>উদ্দেশ্যে</a:t>
            </a:r>
            <a:r>
              <a:rPr lang="en-US" dirty="0" smtClean="0">
                <a:solidFill>
                  <a:srgbClr val="92D050"/>
                </a:solidFill>
              </a:rPr>
              <a:t> </a:t>
            </a:r>
            <a:r>
              <a:rPr lang="en-US" dirty="0" err="1" smtClean="0">
                <a:solidFill>
                  <a:srgbClr val="92D050"/>
                </a:solidFill>
              </a:rPr>
              <a:t>পরিচালিত</a:t>
            </a:r>
            <a:r>
              <a:rPr lang="en-US" dirty="0" smtClean="0">
                <a:solidFill>
                  <a:srgbClr val="92D050"/>
                </a:solidFill>
              </a:rPr>
              <a:t> </a:t>
            </a:r>
            <a:r>
              <a:rPr lang="en-US" dirty="0" err="1" smtClean="0">
                <a:solidFill>
                  <a:srgbClr val="92D050"/>
                </a:solidFill>
              </a:rPr>
              <a:t>আন্তর্জাতিক</a:t>
            </a:r>
            <a:r>
              <a:rPr lang="en-US" dirty="0" smtClean="0">
                <a:solidFill>
                  <a:srgbClr val="92D050"/>
                </a:solidFill>
              </a:rPr>
              <a:t> </a:t>
            </a:r>
            <a:r>
              <a:rPr lang="en-US" dirty="0" err="1" smtClean="0">
                <a:solidFill>
                  <a:srgbClr val="92D050"/>
                </a:solidFill>
              </a:rPr>
              <a:t>সমাজ</a:t>
            </a:r>
            <a:r>
              <a:rPr lang="en-US" dirty="0" smtClean="0">
                <a:solidFill>
                  <a:srgbClr val="92D050"/>
                </a:solidFill>
              </a:rPr>
              <a:t> </a:t>
            </a:r>
            <a:r>
              <a:rPr lang="en-US" dirty="0" err="1" smtClean="0">
                <a:solidFill>
                  <a:srgbClr val="92D050"/>
                </a:solidFill>
              </a:rPr>
              <a:t>উন্নয়ন</a:t>
            </a:r>
            <a:r>
              <a:rPr lang="en-US" dirty="0" smtClean="0">
                <a:solidFill>
                  <a:srgbClr val="92D050"/>
                </a:solidFill>
              </a:rPr>
              <a:t> </a:t>
            </a:r>
            <a:r>
              <a:rPr lang="en-US" dirty="0" err="1" smtClean="0">
                <a:solidFill>
                  <a:srgbClr val="92D050"/>
                </a:solidFill>
              </a:rPr>
              <a:t>সংস্থা</a:t>
            </a:r>
            <a:r>
              <a:rPr lang="en-US" dirty="0" smtClean="0">
                <a:solidFill>
                  <a:srgbClr val="92D050"/>
                </a:solidFill>
              </a:rPr>
              <a:t> </a:t>
            </a:r>
            <a:r>
              <a:rPr lang="en-US" dirty="0" err="1" smtClean="0">
                <a:solidFill>
                  <a:srgbClr val="92D050"/>
                </a:solidFill>
              </a:rPr>
              <a:t>হিসেবে</a:t>
            </a:r>
            <a:r>
              <a:rPr lang="en-US" dirty="0" smtClean="0">
                <a:solidFill>
                  <a:srgbClr val="92D050"/>
                </a:solidFill>
              </a:rPr>
              <a:t> </a:t>
            </a:r>
            <a:r>
              <a:rPr lang="en-US" dirty="0" err="1" smtClean="0">
                <a:solidFill>
                  <a:srgbClr val="92D050"/>
                </a:solidFill>
              </a:rPr>
              <a:t>ইউনিসেফ</a:t>
            </a:r>
            <a:r>
              <a:rPr lang="en-US" dirty="0" smtClean="0">
                <a:solidFill>
                  <a:srgbClr val="92D050"/>
                </a:solidFill>
              </a:rPr>
              <a:t> </a:t>
            </a:r>
            <a:r>
              <a:rPr lang="en-US" dirty="0" err="1" smtClean="0">
                <a:solidFill>
                  <a:srgbClr val="92D050"/>
                </a:solidFill>
              </a:rPr>
              <a:t>একটি</a:t>
            </a:r>
            <a:r>
              <a:rPr lang="en-US" dirty="0" smtClean="0">
                <a:solidFill>
                  <a:srgbClr val="92D050"/>
                </a:solidFill>
              </a:rPr>
              <a:t> </a:t>
            </a:r>
            <a:r>
              <a:rPr lang="en-US" dirty="0" err="1" smtClean="0">
                <a:solidFill>
                  <a:srgbClr val="92D050"/>
                </a:solidFill>
              </a:rPr>
              <a:t>বহুল</a:t>
            </a:r>
            <a:r>
              <a:rPr lang="en-US" dirty="0" smtClean="0">
                <a:solidFill>
                  <a:srgbClr val="92D050"/>
                </a:solidFill>
              </a:rPr>
              <a:t> </a:t>
            </a:r>
            <a:r>
              <a:rPr lang="en-US" dirty="0" err="1" smtClean="0">
                <a:solidFill>
                  <a:srgbClr val="92D050"/>
                </a:solidFill>
              </a:rPr>
              <a:t>পরিচিত</a:t>
            </a:r>
            <a:r>
              <a:rPr lang="en-US" dirty="0" smtClean="0">
                <a:solidFill>
                  <a:srgbClr val="92D050"/>
                </a:solidFill>
              </a:rPr>
              <a:t> </a:t>
            </a:r>
            <a:r>
              <a:rPr lang="en-US" dirty="0" err="1" smtClean="0">
                <a:solidFill>
                  <a:srgbClr val="92D050"/>
                </a:solidFill>
              </a:rPr>
              <a:t>সংস্থা</a:t>
            </a:r>
            <a:r>
              <a:rPr lang="en-US" dirty="0" smtClean="0">
                <a:solidFill>
                  <a:srgbClr val="92D050"/>
                </a:solidFill>
              </a:rPr>
              <a:t>।</a:t>
            </a:r>
          </a:p>
          <a:p>
            <a:r>
              <a:rPr lang="en-US" dirty="0" smtClean="0"/>
              <a:t> </a:t>
            </a:r>
            <a:r>
              <a:rPr lang="en-US" dirty="0" err="1" smtClean="0">
                <a:solidFill>
                  <a:srgbClr val="69A7B3"/>
                </a:solidFill>
              </a:rPr>
              <a:t>এর</a:t>
            </a:r>
            <a:r>
              <a:rPr lang="en-US" dirty="0" smtClean="0">
                <a:solidFill>
                  <a:srgbClr val="69A7B3"/>
                </a:solidFill>
              </a:rPr>
              <a:t> </a:t>
            </a:r>
            <a:r>
              <a:rPr lang="en-US" dirty="0" err="1" smtClean="0">
                <a:solidFill>
                  <a:srgbClr val="69A7B3"/>
                </a:solidFill>
              </a:rPr>
              <a:t>পূর্ণরূপ</a:t>
            </a:r>
            <a:r>
              <a:rPr lang="en-US" dirty="0" smtClean="0">
                <a:solidFill>
                  <a:srgbClr val="69A7B3"/>
                </a:solidFill>
              </a:rPr>
              <a:t> United Nations </a:t>
            </a:r>
            <a:r>
              <a:rPr lang="en-US" dirty="0" err="1" smtClean="0">
                <a:solidFill>
                  <a:srgbClr val="69A7B3"/>
                </a:solidFill>
              </a:rPr>
              <a:t>internationalChildren</a:t>
            </a:r>
            <a:r>
              <a:rPr lang="en-US" dirty="0" smtClean="0">
                <a:solidFill>
                  <a:srgbClr val="69A7B3"/>
                </a:solidFill>
              </a:rPr>
              <a:t> Emergency fund (UNICEF) </a:t>
            </a:r>
            <a:r>
              <a:rPr lang="en-US" dirty="0" err="1" smtClean="0">
                <a:solidFill>
                  <a:srgbClr val="69A7B3"/>
                </a:solidFill>
              </a:rPr>
              <a:t>বাংলায</a:t>
            </a:r>
            <a:r>
              <a:rPr lang="en-US" dirty="0" smtClean="0">
                <a:solidFill>
                  <a:srgbClr val="69A7B3"/>
                </a:solidFill>
              </a:rPr>
              <a:t>় </a:t>
            </a:r>
            <a:r>
              <a:rPr lang="en-US" dirty="0" err="1" smtClean="0">
                <a:solidFill>
                  <a:srgbClr val="69A7B3"/>
                </a:solidFill>
              </a:rPr>
              <a:t>জাতিসংঘ</a:t>
            </a:r>
            <a:r>
              <a:rPr lang="en-US" dirty="0" smtClean="0">
                <a:solidFill>
                  <a:srgbClr val="69A7B3"/>
                </a:solidFill>
              </a:rPr>
              <a:t> </a:t>
            </a:r>
            <a:r>
              <a:rPr lang="en-US" dirty="0" err="1" smtClean="0">
                <a:solidFill>
                  <a:srgbClr val="69A7B3"/>
                </a:solidFill>
              </a:rPr>
              <a:t>শিশু</a:t>
            </a:r>
            <a:r>
              <a:rPr lang="en-US" dirty="0" smtClean="0">
                <a:solidFill>
                  <a:srgbClr val="69A7B3"/>
                </a:solidFill>
              </a:rPr>
              <a:t> </a:t>
            </a:r>
            <a:r>
              <a:rPr lang="en-US" dirty="0" err="1" smtClean="0">
                <a:solidFill>
                  <a:srgbClr val="69A7B3"/>
                </a:solidFill>
              </a:rPr>
              <a:t>তহবিল</a:t>
            </a:r>
            <a:r>
              <a:rPr lang="en-US" dirty="0" smtClean="0">
                <a:solidFill>
                  <a:srgbClr val="69A7B3"/>
                </a:solidFill>
              </a:rPr>
              <a:t> ।</a:t>
            </a:r>
          </a:p>
          <a:p>
            <a:r>
              <a:rPr lang="en-US" dirty="0" smtClean="0">
                <a:solidFill>
                  <a:srgbClr val="FFFF00"/>
                </a:solidFill>
              </a:rPr>
              <a:t>১৯৫০ </a:t>
            </a:r>
            <a:r>
              <a:rPr lang="en-US" dirty="0" err="1" smtClean="0">
                <a:solidFill>
                  <a:srgbClr val="FFFF00"/>
                </a:solidFill>
              </a:rPr>
              <a:t>সালে</a:t>
            </a:r>
            <a:r>
              <a:rPr lang="en-US" dirty="0" smtClean="0">
                <a:solidFill>
                  <a:srgbClr val="FFFF00"/>
                </a:solidFill>
              </a:rPr>
              <a:t> </a:t>
            </a:r>
            <a:r>
              <a:rPr lang="en-US" dirty="0" err="1" smtClean="0">
                <a:solidFill>
                  <a:srgbClr val="FFFF00"/>
                </a:solidFill>
              </a:rPr>
              <a:t>বিশ্বের</a:t>
            </a:r>
            <a:r>
              <a:rPr lang="en-US" dirty="0" smtClean="0">
                <a:solidFill>
                  <a:srgbClr val="FFFF00"/>
                </a:solidFill>
              </a:rPr>
              <a:t> </a:t>
            </a:r>
            <a:r>
              <a:rPr lang="en-US" dirty="0" err="1" smtClean="0">
                <a:solidFill>
                  <a:srgbClr val="FFFF00"/>
                </a:solidFill>
              </a:rPr>
              <a:t>উন্নয়নশীল</a:t>
            </a:r>
            <a:r>
              <a:rPr lang="en-US" dirty="0" smtClean="0">
                <a:solidFill>
                  <a:srgbClr val="FFFF00"/>
                </a:solidFill>
              </a:rPr>
              <a:t> </a:t>
            </a:r>
            <a:r>
              <a:rPr lang="en-US" dirty="0" err="1" smtClean="0">
                <a:solidFill>
                  <a:srgbClr val="FFFF00"/>
                </a:solidFill>
              </a:rPr>
              <a:t>দেশের</a:t>
            </a:r>
            <a:r>
              <a:rPr lang="en-US" dirty="0" smtClean="0">
                <a:solidFill>
                  <a:srgbClr val="FFFF00"/>
                </a:solidFill>
              </a:rPr>
              <a:t> </a:t>
            </a:r>
            <a:r>
              <a:rPr lang="en-US" dirty="0" err="1" smtClean="0">
                <a:solidFill>
                  <a:srgbClr val="FFFF00"/>
                </a:solidFill>
              </a:rPr>
              <a:t>শিশুদের</a:t>
            </a:r>
            <a:r>
              <a:rPr lang="en-US" dirty="0" smtClean="0">
                <a:solidFill>
                  <a:srgbClr val="FFFF00"/>
                </a:solidFill>
              </a:rPr>
              <a:t> </a:t>
            </a:r>
            <a:r>
              <a:rPr lang="en-US" dirty="0" err="1" smtClean="0">
                <a:solidFill>
                  <a:srgbClr val="FFFF00"/>
                </a:solidFill>
              </a:rPr>
              <a:t>স্বাস্থ্য</a:t>
            </a:r>
            <a:r>
              <a:rPr lang="en-US" dirty="0" smtClean="0">
                <a:solidFill>
                  <a:srgbClr val="FFFF00"/>
                </a:solidFill>
              </a:rPr>
              <a:t>, </a:t>
            </a:r>
            <a:r>
              <a:rPr lang="en-US" dirty="0" err="1" smtClean="0">
                <a:solidFill>
                  <a:srgbClr val="FFFF00"/>
                </a:solidFill>
              </a:rPr>
              <a:t>শিক্ষা</a:t>
            </a:r>
            <a:r>
              <a:rPr lang="en-US" dirty="0" smtClean="0">
                <a:solidFill>
                  <a:srgbClr val="FFFF00"/>
                </a:solidFill>
              </a:rPr>
              <a:t>, </a:t>
            </a:r>
            <a:r>
              <a:rPr lang="en-US" dirty="0" err="1" smtClean="0">
                <a:solidFill>
                  <a:srgbClr val="FFFF00"/>
                </a:solidFill>
              </a:rPr>
              <a:t>শিশুদের</a:t>
            </a:r>
            <a:r>
              <a:rPr lang="en-US" dirty="0" smtClean="0">
                <a:solidFill>
                  <a:srgbClr val="FFFF00"/>
                </a:solidFill>
              </a:rPr>
              <a:t> </a:t>
            </a:r>
            <a:r>
              <a:rPr lang="en-US" dirty="0" err="1" smtClean="0">
                <a:solidFill>
                  <a:srgbClr val="FFFF00"/>
                </a:solidFill>
              </a:rPr>
              <a:t>সার্বিক</a:t>
            </a:r>
            <a:r>
              <a:rPr lang="en-US" dirty="0" smtClean="0">
                <a:solidFill>
                  <a:srgbClr val="FFFF00"/>
                </a:solidFill>
              </a:rPr>
              <a:t> </a:t>
            </a:r>
            <a:r>
              <a:rPr lang="en-US" dirty="0" err="1" smtClean="0">
                <a:solidFill>
                  <a:srgbClr val="FFFF00"/>
                </a:solidFill>
              </a:rPr>
              <a:t>উন্নয়ন</a:t>
            </a:r>
            <a:r>
              <a:rPr lang="en-US" dirty="0" smtClean="0">
                <a:solidFill>
                  <a:srgbClr val="FFFF00"/>
                </a:solidFill>
              </a:rPr>
              <a:t> ও </a:t>
            </a:r>
            <a:r>
              <a:rPr lang="en-US" dirty="0" err="1" smtClean="0">
                <a:solidFill>
                  <a:srgbClr val="FFFF00"/>
                </a:solidFill>
              </a:rPr>
              <a:t>দীর্ঘমেয়াদি</a:t>
            </a:r>
            <a:r>
              <a:rPr lang="en-US" dirty="0" smtClean="0">
                <a:solidFill>
                  <a:srgbClr val="FFFF00"/>
                </a:solidFill>
              </a:rPr>
              <a:t> </a:t>
            </a:r>
            <a:r>
              <a:rPr lang="en-US" dirty="0" err="1" smtClean="0">
                <a:solidFill>
                  <a:srgbClr val="FFFF00"/>
                </a:solidFill>
              </a:rPr>
              <a:t>সমাধানের</a:t>
            </a:r>
            <a:r>
              <a:rPr lang="en-US" dirty="0" smtClean="0">
                <a:solidFill>
                  <a:srgbClr val="FFFF00"/>
                </a:solidFill>
              </a:rPr>
              <a:t> </a:t>
            </a:r>
            <a:r>
              <a:rPr lang="en-US" dirty="0" err="1" smtClean="0">
                <a:solidFill>
                  <a:srgbClr val="FFFF00"/>
                </a:solidFill>
              </a:rPr>
              <a:t>লক্ষ্যে</a:t>
            </a:r>
            <a:r>
              <a:rPr lang="en-US" dirty="0" smtClean="0">
                <a:solidFill>
                  <a:srgbClr val="FFFF00"/>
                </a:solidFill>
              </a:rPr>
              <a:t> </a:t>
            </a:r>
            <a:r>
              <a:rPr lang="en-US" dirty="0" err="1" smtClean="0">
                <a:solidFill>
                  <a:srgbClr val="FFFF00"/>
                </a:solidFill>
              </a:rPr>
              <a:t>জরুরী</a:t>
            </a:r>
            <a:r>
              <a:rPr lang="en-US" dirty="0" smtClean="0">
                <a:solidFill>
                  <a:srgbClr val="FFFF00"/>
                </a:solidFill>
              </a:rPr>
              <a:t> </a:t>
            </a:r>
            <a:r>
              <a:rPr lang="en-US" dirty="0" err="1" smtClean="0">
                <a:solidFill>
                  <a:srgbClr val="FFFF00"/>
                </a:solidFill>
              </a:rPr>
              <a:t>শব্দটি</a:t>
            </a:r>
            <a:r>
              <a:rPr lang="en-US" dirty="0" smtClean="0">
                <a:solidFill>
                  <a:srgbClr val="FFFF00"/>
                </a:solidFill>
              </a:rPr>
              <a:t> </a:t>
            </a:r>
            <a:r>
              <a:rPr lang="en-US" dirty="0" err="1" smtClean="0">
                <a:solidFill>
                  <a:srgbClr val="FFFF00"/>
                </a:solidFill>
              </a:rPr>
              <a:t>বাদ</a:t>
            </a:r>
            <a:r>
              <a:rPr lang="en-US" dirty="0" smtClean="0">
                <a:solidFill>
                  <a:srgbClr val="FFFF00"/>
                </a:solidFill>
              </a:rPr>
              <a:t> </a:t>
            </a:r>
            <a:r>
              <a:rPr lang="en-US" dirty="0" err="1" smtClean="0">
                <a:solidFill>
                  <a:srgbClr val="FFFF00"/>
                </a:solidFill>
              </a:rPr>
              <a:t>দিয়ে</a:t>
            </a:r>
            <a:r>
              <a:rPr lang="en-US" dirty="0" smtClean="0">
                <a:solidFill>
                  <a:srgbClr val="FFFF00"/>
                </a:solidFill>
              </a:rPr>
              <a:t> </a:t>
            </a:r>
            <a:r>
              <a:rPr lang="en-US" dirty="0" err="1" smtClean="0">
                <a:solidFill>
                  <a:srgbClr val="FFFF00"/>
                </a:solidFill>
              </a:rPr>
              <a:t>জাতিসংঘ</a:t>
            </a:r>
            <a:r>
              <a:rPr lang="en-US" dirty="0" smtClean="0">
                <a:solidFill>
                  <a:srgbClr val="FFFF00"/>
                </a:solidFill>
              </a:rPr>
              <a:t> </a:t>
            </a:r>
            <a:r>
              <a:rPr lang="en-US" dirty="0" err="1" smtClean="0">
                <a:solidFill>
                  <a:srgbClr val="FFFF00"/>
                </a:solidFill>
              </a:rPr>
              <a:t>শিশু</a:t>
            </a:r>
            <a:r>
              <a:rPr lang="en-US" dirty="0" smtClean="0">
                <a:solidFill>
                  <a:srgbClr val="FFFF00"/>
                </a:solidFill>
              </a:rPr>
              <a:t> </a:t>
            </a:r>
            <a:r>
              <a:rPr lang="en-US" dirty="0" err="1" smtClean="0">
                <a:solidFill>
                  <a:srgbClr val="FFFF00"/>
                </a:solidFill>
              </a:rPr>
              <a:t>তহবিল</a:t>
            </a:r>
            <a:r>
              <a:rPr lang="en-US" dirty="0" smtClean="0">
                <a:solidFill>
                  <a:srgbClr val="FFFF00"/>
                </a:solidFill>
              </a:rPr>
              <a:t> </a:t>
            </a:r>
            <a:r>
              <a:rPr lang="en-US" dirty="0" err="1" smtClean="0">
                <a:solidFill>
                  <a:srgbClr val="FFFF00"/>
                </a:solidFill>
              </a:rPr>
              <a:t>নামকরণ</a:t>
            </a:r>
            <a:r>
              <a:rPr lang="en-US" dirty="0" smtClean="0">
                <a:solidFill>
                  <a:srgbClr val="FFFF00"/>
                </a:solidFill>
              </a:rPr>
              <a:t> </a:t>
            </a:r>
            <a:r>
              <a:rPr lang="en-US" dirty="0" err="1" smtClean="0">
                <a:solidFill>
                  <a:srgbClr val="FFFF00"/>
                </a:solidFill>
              </a:rPr>
              <a:t>করা</a:t>
            </a:r>
            <a:r>
              <a:rPr lang="en-US" dirty="0" smtClean="0">
                <a:solidFill>
                  <a:srgbClr val="FFFF00"/>
                </a:solidFill>
              </a:rPr>
              <a:t> </a:t>
            </a:r>
            <a:r>
              <a:rPr lang="en-US" dirty="0" err="1" smtClean="0">
                <a:solidFill>
                  <a:srgbClr val="FFFF00"/>
                </a:solidFill>
              </a:rPr>
              <a:t>হয</a:t>
            </a:r>
            <a:r>
              <a:rPr lang="en-US" dirty="0" smtClean="0">
                <a:solidFill>
                  <a:srgbClr val="FFFF00"/>
                </a:solidFill>
              </a:rPr>
              <a: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descr="C:\Users\Path finder\Pictures\n9.jpg"/>
          <p:cNvPicPr>
            <a:picLocks noGrp="1" noChangeAspect="1" noChangeArrowheads="1"/>
          </p:cNvPicPr>
          <p:nvPr>
            <p:ph idx="1"/>
          </p:nvPr>
        </p:nvPicPr>
        <p:blipFill>
          <a:blip r:embed="rId2" cstate="print"/>
          <a:srcRect/>
          <a:stretch>
            <a:fillRect/>
          </a:stretch>
        </p:blipFill>
        <p:spPr bwMode="auto">
          <a:xfrm>
            <a:off x="304800" y="3505200"/>
            <a:ext cx="2209800" cy="3048000"/>
          </a:xfrm>
          <a:prstGeom prst="rect">
            <a:avLst/>
          </a:prstGeom>
          <a:noFill/>
        </p:spPr>
      </p:pic>
      <p:pic>
        <p:nvPicPr>
          <p:cNvPr id="4099" name="Picture 3" descr="C:\Users\Path finder\Pictures\n-10.jpg"/>
          <p:cNvPicPr>
            <a:picLocks noChangeAspect="1" noChangeArrowheads="1"/>
          </p:cNvPicPr>
          <p:nvPr/>
        </p:nvPicPr>
        <p:blipFill>
          <a:blip r:embed="rId3" cstate="print"/>
          <a:srcRect/>
          <a:stretch>
            <a:fillRect/>
          </a:stretch>
        </p:blipFill>
        <p:spPr bwMode="auto">
          <a:xfrm>
            <a:off x="304800" y="381000"/>
            <a:ext cx="3505200" cy="2286000"/>
          </a:xfrm>
          <a:prstGeom prst="rect">
            <a:avLst/>
          </a:prstGeom>
          <a:noFill/>
        </p:spPr>
      </p:pic>
      <p:pic>
        <p:nvPicPr>
          <p:cNvPr id="4100" name="Picture 4" descr="C:\Users\Path finder\Pictures\স্বাস্থ্য\images (73).jpg"/>
          <p:cNvPicPr>
            <a:picLocks noChangeAspect="1" noChangeArrowheads="1"/>
          </p:cNvPicPr>
          <p:nvPr/>
        </p:nvPicPr>
        <p:blipFill>
          <a:blip r:embed="rId4" cstate="print"/>
          <a:srcRect/>
          <a:stretch>
            <a:fillRect/>
          </a:stretch>
        </p:blipFill>
        <p:spPr bwMode="auto">
          <a:xfrm>
            <a:off x="5791200" y="3429000"/>
            <a:ext cx="3048000" cy="3133725"/>
          </a:xfrm>
          <a:prstGeom prst="rect">
            <a:avLst/>
          </a:prstGeom>
          <a:noFill/>
        </p:spPr>
      </p:pic>
      <p:pic>
        <p:nvPicPr>
          <p:cNvPr id="4101" name="Picture 5" descr="C:\Users\Path finder\Pictures\স্বাস্থ্য\images (61).jpg"/>
          <p:cNvPicPr>
            <a:picLocks noChangeAspect="1" noChangeArrowheads="1"/>
          </p:cNvPicPr>
          <p:nvPr/>
        </p:nvPicPr>
        <p:blipFill>
          <a:blip r:embed="rId5" cstate="print"/>
          <a:srcRect/>
          <a:stretch>
            <a:fillRect/>
          </a:stretch>
        </p:blipFill>
        <p:spPr bwMode="auto">
          <a:xfrm>
            <a:off x="4800600" y="457200"/>
            <a:ext cx="4010025" cy="2209800"/>
          </a:xfrm>
          <a:prstGeom prst="rect">
            <a:avLst/>
          </a:prstGeom>
          <a:noFill/>
        </p:spPr>
      </p:pic>
      <p:pic>
        <p:nvPicPr>
          <p:cNvPr id="4102" name="Picture 6" descr="C:\Users\Path finder\Pictures\স্বাস্থ্য\download (13).jpg"/>
          <p:cNvPicPr>
            <a:picLocks noChangeAspect="1" noChangeArrowheads="1"/>
          </p:cNvPicPr>
          <p:nvPr/>
        </p:nvPicPr>
        <p:blipFill>
          <a:blip r:embed="rId6" cstate="print"/>
          <a:srcRect/>
          <a:stretch>
            <a:fillRect/>
          </a:stretch>
        </p:blipFill>
        <p:spPr bwMode="auto">
          <a:xfrm>
            <a:off x="2743200" y="2590800"/>
            <a:ext cx="2819400" cy="1905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2000"/>
                                        <p:tgtEl>
                                          <p:spTgt spid="410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 calcmode="lin" valueType="num">
                                      <p:cBhvr additive="base">
                                        <p:cTn id="12" dur="500" fill="hold"/>
                                        <p:tgtEl>
                                          <p:spTgt spid="4099"/>
                                        </p:tgtEl>
                                        <p:attrNameLst>
                                          <p:attrName>ppt_x</p:attrName>
                                        </p:attrNameLst>
                                      </p:cBhvr>
                                      <p:tavLst>
                                        <p:tav tm="0">
                                          <p:val>
                                            <p:strVal val="#ppt_x"/>
                                          </p:val>
                                        </p:tav>
                                        <p:tav tm="100000">
                                          <p:val>
                                            <p:strVal val="#ppt_x"/>
                                          </p:val>
                                        </p:tav>
                                      </p:tavLst>
                                    </p:anim>
                                    <p:anim calcmode="lin" valueType="num">
                                      <p:cBhvr additive="base">
                                        <p:cTn id="13"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098"/>
                                        </p:tgtEl>
                                        <p:attrNameLst>
                                          <p:attrName>style.visibility</p:attrName>
                                        </p:attrNameLst>
                                      </p:cBhvr>
                                      <p:to>
                                        <p:strVal val="visible"/>
                                      </p:to>
                                    </p:set>
                                    <p:anim calcmode="lin" valueType="num">
                                      <p:cBhvr additive="base">
                                        <p:cTn id="18" dur="500" fill="hold"/>
                                        <p:tgtEl>
                                          <p:spTgt spid="4098"/>
                                        </p:tgtEl>
                                        <p:attrNameLst>
                                          <p:attrName>ppt_x</p:attrName>
                                        </p:attrNameLst>
                                      </p:cBhvr>
                                      <p:tavLst>
                                        <p:tav tm="0">
                                          <p:val>
                                            <p:strVal val="#ppt_x"/>
                                          </p:val>
                                        </p:tav>
                                        <p:tav tm="100000">
                                          <p:val>
                                            <p:strVal val="#ppt_x"/>
                                          </p:val>
                                        </p:tav>
                                      </p:tavLst>
                                    </p:anim>
                                    <p:anim calcmode="lin" valueType="num">
                                      <p:cBhvr additive="base">
                                        <p:cTn id="19"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101"/>
                                        </p:tgtEl>
                                        <p:attrNameLst>
                                          <p:attrName>style.visibility</p:attrName>
                                        </p:attrNameLst>
                                      </p:cBhvr>
                                      <p:to>
                                        <p:strVal val="visible"/>
                                      </p:to>
                                    </p:set>
                                    <p:anim calcmode="lin" valueType="num">
                                      <p:cBhvr additive="base">
                                        <p:cTn id="24" dur="500" fill="hold"/>
                                        <p:tgtEl>
                                          <p:spTgt spid="4101"/>
                                        </p:tgtEl>
                                        <p:attrNameLst>
                                          <p:attrName>ppt_x</p:attrName>
                                        </p:attrNameLst>
                                      </p:cBhvr>
                                      <p:tavLst>
                                        <p:tav tm="0">
                                          <p:val>
                                            <p:strVal val="#ppt_x"/>
                                          </p:val>
                                        </p:tav>
                                        <p:tav tm="100000">
                                          <p:val>
                                            <p:strVal val="#ppt_x"/>
                                          </p:val>
                                        </p:tav>
                                      </p:tavLst>
                                    </p:anim>
                                    <p:anim calcmode="lin" valueType="num">
                                      <p:cBhvr additive="base">
                                        <p:cTn id="25"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100"/>
                                        </p:tgtEl>
                                        <p:attrNameLst>
                                          <p:attrName>style.visibility</p:attrName>
                                        </p:attrNameLst>
                                      </p:cBhvr>
                                      <p:to>
                                        <p:strVal val="visible"/>
                                      </p:to>
                                    </p:set>
                                    <p:anim calcmode="lin" valueType="num">
                                      <p:cBhvr additive="base">
                                        <p:cTn id="30" dur="500" fill="hold"/>
                                        <p:tgtEl>
                                          <p:spTgt spid="4100"/>
                                        </p:tgtEl>
                                        <p:attrNameLst>
                                          <p:attrName>ppt_x</p:attrName>
                                        </p:attrNameLst>
                                      </p:cBhvr>
                                      <p:tavLst>
                                        <p:tav tm="0">
                                          <p:val>
                                            <p:strVal val="#ppt_x"/>
                                          </p:val>
                                        </p:tav>
                                        <p:tav tm="100000">
                                          <p:val>
                                            <p:strVal val="#ppt_x"/>
                                          </p:val>
                                        </p:tav>
                                      </p:tavLst>
                                    </p:anim>
                                    <p:anim calcmode="lin" valueType="num">
                                      <p:cBhvr additive="base">
                                        <p:cTn id="31"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style>
          <a:lnRef idx="3">
            <a:schemeClr val="lt1"/>
          </a:lnRef>
          <a:fillRef idx="1">
            <a:schemeClr val="accent3"/>
          </a:fillRef>
          <a:effectRef idx="1">
            <a:schemeClr val="accent3"/>
          </a:effectRef>
          <a:fontRef idx="minor">
            <a:schemeClr val="lt1"/>
          </a:fontRef>
        </p:style>
        <p:txBody>
          <a:bodyPr>
            <a:normAutofit/>
          </a:bodyPr>
          <a:lstStyle/>
          <a:p>
            <a:r>
              <a:rPr lang="en-US" sz="4000" dirty="0" err="1" smtClean="0">
                <a:latin typeface="NikoshBAN" pitchFamily="2" charset="0"/>
                <a:cs typeface="NikoshBAN" pitchFamily="2" charset="0"/>
              </a:rPr>
              <a:t>ইউনিসেফ</a:t>
            </a:r>
            <a:r>
              <a:rPr lang="bn-BD" sz="4000" dirty="0" smtClean="0">
                <a:latin typeface="NikoshBAN" pitchFamily="2" charset="0"/>
                <a:cs typeface="NikoshBAN" pitchFamily="2" charset="0"/>
              </a:rPr>
              <a:t> </a:t>
            </a:r>
            <a:r>
              <a:rPr lang="en-US" sz="4000" dirty="0" smtClean="0">
                <a:latin typeface="NikoshBAN" pitchFamily="2" charset="0"/>
                <a:cs typeface="NikoshBAN" pitchFamily="2" charset="0"/>
              </a:rPr>
              <a:t>(UNICEF ) </a:t>
            </a:r>
            <a:r>
              <a:rPr lang="en-US" sz="4000" dirty="0" err="1" smtClean="0">
                <a:latin typeface="NikoshBAN" pitchFamily="2" charset="0"/>
                <a:cs typeface="NikoshBAN" pitchFamily="2" charset="0"/>
              </a:rPr>
              <a:t>এর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উদ্দেশ্য</a:t>
            </a:r>
            <a:r>
              <a:rPr lang="en-US" sz="4000" dirty="0" smtClean="0">
                <a:latin typeface="NikoshBAN" pitchFamily="2" charset="0"/>
                <a:cs typeface="NikoshBAN" pitchFamily="2" charset="0"/>
              </a:rPr>
              <a:t> </a:t>
            </a:r>
            <a:endParaRPr lang="en-US" sz="4000" dirty="0"/>
          </a:p>
        </p:txBody>
      </p:sp>
      <p:sp>
        <p:nvSpPr>
          <p:cNvPr id="3" name="Content Placeholder 2"/>
          <p:cNvSpPr>
            <a:spLocks noGrp="1"/>
          </p:cNvSpPr>
          <p:nvPr>
            <p:ph idx="1"/>
          </p:nvPr>
        </p:nvSpPr>
        <p:spPr>
          <a:xfrm>
            <a:off x="228600" y="1219200"/>
            <a:ext cx="8458200" cy="5105400"/>
          </a:xfrm>
        </p:spPr>
        <p:style>
          <a:lnRef idx="1">
            <a:schemeClr val="dk1"/>
          </a:lnRef>
          <a:fillRef idx="2">
            <a:schemeClr val="dk1"/>
          </a:fillRef>
          <a:effectRef idx="1">
            <a:schemeClr val="dk1"/>
          </a:effectRef>
          <a:fontRef idx="minor">
            <a:schemeClr val="dk1"/>
          </a:fontRef>
        </p:style>
        <p:txBody>
          <a:bodyPr/>
          <a:lstStyle/>
          <a:p>
            <a:r>
              <a:rPr lang="en-US" dirty="0" err="1" smtClean="0"/>
              <a:t>শিশুদের</a:t>
            </a:r>
            <a:r>
              <a:rPr lang="en-US" dirty="0" smtClean="0"/>
              <a:t> </a:t>
            </a:r>
            <a:r>
              <a:rPr lang="en-US" dirty="0" err="1" smtClean="0"/>
              <a:t>জন্য</a:t>
            </a:r>
            <a:r>
              <a:rPr lang="en-US" dirty="0" smtClean="0"/>
              <a:t>  </a:t>
            </a:r>
            <a:r>
              <a:rPr lang="en-US" dirty="0" err="1" smtClean="0"/>
              <a:t>সর্বোত্তম</a:t>
            </a:r>
            <a:r>
              <a:rPr lang="en-US" dirty="0" smtClean="0"/>
              <a:t> </a:t>
            </a:r>
            <a:r>
              <a:rPr lang="en-US" dirty="0" err="1" smtClean="0"/>
              <a:t>জীবনের</a:t>
            </a:r>
            <a:r>
              <a:rPr lang="en-US" dirty="0" smtClean="0"/>
              <a:t> </a:t>
            </a:r>
            <a:r>
              <a:rPr lang="en-US" dirty="0" err="1" smtClean="0"/>
              <a:t>নিশ্চয়তা</a:t>
            </a:r>
            <a:r>
              <a:rPr lang="en-US" dirty="0" smtClean="0"/>
              <a:t> </a:t>
            </a:r>
            <a:r>
              <a:rPr lang="en-US" dirty="0" err="1" smtClean="0"/>
              <a:t>প্রদান</a:t>
            </a:r>
            <a:endParaRPr lang="en-US" dirty="0" smtClean="0"/>
          </a:p>
          <a:p>
            <a:r>
              <a:rPr lang="en-US" dirty="0" smtClean="0"/>
              <a:t> </a:t>
            </a:r>
            <a:r>
              <a:rPr lang="en-US" dirty="0" err="1" smtClean="0"/>
              <a:t>বিশ্বের</a:t>
            </a:r>
            <a:r>
              <a:rPr lang="en-US" dirty="0" smtClean="0"/>
              <a:t> </a:t>
            </a:r>
            <a:r>
              <a:rPr lang="en-US" dirty="0" err="1" smtClean="0"/>
              <a:t>সব</a:t>
            </a:r>
            <a:r>
              <a:rPr lang="en-US" dirty="0" smtClean="0"/>
              <a:t> </a:t>
            </a:r>
            <a:r>
              <a:rPr lang="en-US" dirty="0" err="1" smtClean="0"/>
              <a:t>দেশের</a:t>
            </a:r>
            <a:r>
              <a:rPr lang="en-US" dirty="0" smtClean="0"/>
              <a:t> </a:t>
            </a:r>
            <a:r>
              <a:rPr lang="en-US" dirty="0" err="1" smtClean="0"/>
              <a:t>শিশুদের</a:t>
            </a:r>
            <a:r>
              <a:rPr lang="en-US" dirty="0" smtClean="0"/>
              <a:t> </a:t>
            </a:r>
            <a:r>
              <a:rPr lang="en-US" dirty="0" err="1" smtClean="0"/>
              <a:t>অপুষ্টি</a:t>
            </a:r>
            <a:r>
              <a:rPr lang="en-US" dirty="0" smtClean="0"/>
              <a:t> </a:t>
            </a:r>
            <a:r>
              <a:rPr lang="en-US" dirty="0" err="1" smtClean="0"/>
              <a:t>দূরীকরণ</a:t>
            </a:r>
            <a:r>
              <a:rPr lang="en-US" dirty="0" smtClean="0"/>
              <a:t> ও </a:t>
            </a:r>
            <a:r>
              <a:rPr lang="en-US" dirty="0" err="1" smtClean="0"/>
              <a:t>পুষ্টি</a:t>
            </a:r>
            <a:r>
              <a:rPr lang="en-US" dirty="0" smtClean="0"/>
              <a:t> </a:t>
            </a:r>
            <a:r>
              <a:rPr lang="en-US" dirty="0" err="1" smtClean="0"/>
              <a:t>সচেতনতা</a:t>
            </a:r>
            <a:r>
              <a:rPr lang="en-US" dirty="0" smtClean="0"/>
              <a:t> </a:t>
            </a:r>
            <a:r>
              <a:rPr lang="en-US" dirty="0" err="1" smtClean="0"/>
              <a:t>জাগ্রত</a:t>
            </a:r>
            <a:r>
              <a:rPr lang="en-US" dirty="0" smtClean="0"/>
              <a:t> </a:t>
            </a:r>
            <a:r>
              <a:rPr lang="en-US" dirty="0" err="1" smtClean="0"/>
              <a:t>করা</a:t>
            </a:r>
            <a:r>
              <a:rPr lang="en-US" dirty="0" smtClean="0"/>
              <a:t>  </a:t>
            </a:r>
            <a:r>
              <a:rPr lang="en-US" dirty="0" err="1" smtClean="0"/>
              <a:t>বিশ্ব</a:t>
            </a:r>
            <a:r>
              <a:rPr lang="en-US" dirty="0" smtClean="0"/>
              <a:t> </a:t>
            </a:r>
            <a:r>
              <a:rPr lang="en-US" dirty="0" err="1" smtClean="0"/>
              <a:t>স্বাস্থ্য</a:t>
            </a:r>
            <a:r>
              <a:rPr lang="en-US" dirty="0" smtClean="0"/>
              <a:t> </a:t>
            </a:r>
            <a:r>
              <a:rPr lang="en-US" dirty="0" err="1" smtClean="0"/>
              <a:t>সুরক্ষা</a:t>
            </a:r>
            <a:r>
              <a:rPr lang="en-US" dirty="0" smtClean="0"/>
              <a:t> </a:t>
            </a:r>
            <a:r>
              <a:rPr lang="en-US" dirty="0" err="1" smtClean="0"/>
              <a:t>রোগ</a:t>
            </a:r>
            <a:r>
              <a:rPr lang="en-US" dirty="0" smtClean="0"/>
              <a:t> </a:t>
            </a:r>
            <a:r>
              <a:rPr lang="en-US" dirty="0" err="1" smtClean="0"/>
              <a:t>প্রতিরোধ</a:t>
            </a:r>
            <a:r>
              <a:rPr lang="en-US" dirty="0" smtClean="0"/>
              <a:t> ও </a:t>
            </a:r>
            <a:r>
              <a:rPr lang="en-US" dirty="0" err="1" smtClean="0"/>
              <a:t>শিশুমৃত্যুর</a:t>
            </a:r>
            <a:r>
              <a:rPr lang="en-US" dirty="0" smtClean="0"/>
              <a:t> </a:t>
            </a:r>
            <a:r>
              <a:rPr lang="en-US" dirty="0" err="1" smtClean="0"/>
              <a:t>হার</a:t>
            </a:r>
            <a:r>
              <a:rPr lang="en-US" dirty="0" smtClean="0"/>
              <a:t> </a:t>
            </a:r>
            <a:r>
              <a:rPr lang="en-US" dirty="0" err="1" smtClean="0"/>
              <a:t>কমিয়ে</a:t>
            </a:r>
            <a:r>
              <a:rPr lang="en-US" dirty="0" smtClean="0"/>
              <a:t> </a:t>
            </a:r>
            <a:r>
              <a:rPr lang="en-US" dirty="0" err="1" smtClean="0"/>
              <a:t>আনা</a:t>
            </a:r>
            <a:r>
              <a:rPr lang="en-US" dirty="0" smtClean="0"/>
              <a:t> </a:t>
            </a:r>
          </a:p>
          <a:p>
            <a:r>
              <a:rPr lang="en-US" dirty="0" err="1" smtClean="0"/>
              <a:t>শিশুদের</a:t>
            </a:r>
            <a:r>
              <a:rPr lang="en-US" dirty="0" smtClean="0"/>
              <a:t> </a:t>
            </a:r>
            <a:r>
              <a:rPr lang="en-US" dirty="0" err="1" smtClean="0"/>
              <a:t>এইচআইভি</a:t>
            </a:r>
            <a:r>
              <a:rPr lang="en-US" dirty="0" smtClean="0"/>
              <a:t> ও </a:t>
            </a:r>
            <a:r>
              <a:rPr lang="en-US" dirty="0" err="1" smtClean="0"/>
              <a:t>এইডস</a:t>
            </a:r>
            <a:r>
              <a:rPr lang="en-US" dirty="0" smtClean="0"/>
              <a:t> </a:t>
            </a:r>
            <a:r>
              <a:rPr lang="en-US" dirty="0" err="1" smtClean="0"/>
              <a:t>এর</a:t>
            </a:r>
            <a:r>
              <a:rPr lang="en-US" dirty="0" smtClean="0"/>
              <a:t> </a:t>
            </a:r>
            <a:r>
              <a:rPr lang="en-US" dirty="0" err="1" smtClean="0"/>
              <a:t>ভয়াবহতা</a:t>
            </a:r>
            <a:r>
              <a:rPr lang="en-US" dirty="0" smtClean="0"/>
              <a:t> </a:t>
            </a:r>
            <a:r>
              <a:rPr lang="en-US" dirty="0" err="1" smtClean="0"/>
              <a:t>থেকে</a:t>
            </a:r>
            <a:r>
              <a:rPr lang="en-US" dirty="0" smtClean="0"/>
              <a:t> </a:t>
            </a:r>
            <a:r>
              <a:rPr lang="en-US" dirty="0" err="1" smtClean="0"/>
              <a:t>রক্ষা</a:t>
            </a:r>
            <a:r>
              <a:rPr lang="en-US" dirty="0" smtClean="0"/>
              <a:t> </a:t>
            </a:r>
            <a:r>
              <a:rPr lang="en-US" dirty="0" err="1" smtClean="0"/>
              <a:t>করা</a:t>
            </a:r>
            <a:r>
              <a:rPr lang="en-US" dirty="0" smtClean="0"/>
              <a:t> </a:t>
            </a:r>
          </a:p>
          <a:p>
            <a:r>
              <a:rPr lang="en-US" dirty="0" err="1" smtClean="0"/>
              <a:t>ছেলে</a:t>
            </a:r>
            <a:r>
              <a:rPr lang="en-US" dirty="0" smtClean="0"/>
              <a:t> ও </a:t>
            </a:r>
            <a:r>
              <a:rPr lang="en-US" dirty="0" err="1" smtClean="0"/>
              <a:t>মেয়ে</a:t>
            </a:r>
            <a:r>
              <a:rPr lang="en-US" dirty="0" smtClean="0"/>
              <a:t> </a:t>
            </a:r>
            <a:r>
              <a:rPr lang="en-US" dirty="0" err="1" smtClean="0"/>
              <a:t>শিশুর</a:t>
            </a:r>
            <a:r>
              <a:rPr lang="en-US" dirty="0" smtClean="0"/>
              <a:t> </a:t>
            </a:r>
            <a:r>
              <a:rPr lang="en-US" dirty="0" err="1" smtClean="0"/>
              <a:t>মধ্যে</a:t>
            </a:r>
            <a:r>
              <a:rPr lang="en-US" dirty="0" smtClean="0"/>
              <a:t> </a:t>
            </a:r>
            <a:r>
              <a:rPr lang="en-US" dirty="0" err="1" smtClean="0"/>
              <a:t>বৈষম্য</a:t>
            </a:r>
            <a:r>
              <a:rPr lang="en-US" dirty="0" smtClean="0"/>
              <a:t> </a:t>
            </a:r>
            <a:r>
              <a:rPr lang="en-US" dirty="0" err="1" smtClean="0"/>
              <a:t>দূর</a:t>
            </a:r>
            <a:r>
              <a:rPr lang="en-US" dirty="0" smtClean="0"/>
              <a:t> </a:t>
            </a:r>
            <a:r>
              <a:rPr lang="en-US" dirty="0" err="1" smtClean="0"/>
              <a:t>করা</a:t>
            </a:r>
            <a:r>
              <a:rPr lang="en-US" dirty="0" smtClean="0"/>
              <a:t> </a:t>
            </a:r>
          </a:p>
          <a:p>
            <a:r>
              <a:rPr lang="en-US" dirty="0" err="1" smtClean="0"/>
              <a:t>নবজাতক</a:t>
            </a:r>
            <a:r>
              <a:rPr lang="en-US" dirty="0" smtClean="0"/>
              <a:t> </a:t>
            </a:r>
            <a:r>
              <a:rPr lang="en-US" dirty="0" err="1" smtClean="0"/>
              <a:t>শিশু</a:t>
            </a:r>
            <a:r>
              <a:rPr lang="en-US" dirty="0" smtClean="0"/>
              <a:t> ও </a:t>
            </a:r>
            <a:r>
              <a:rPr lang="en-US" dirty="0" err="1" smtClean="0"/>
              <a:t>শিশু</a:t>
            </a:r>
            <a:r>
              <a:rPr lang="en-US" dirty="0" smtClean="0"/>
              <a:t> </a:t>
            </a:r>
            <a:r>
              <a:rPr lang="en-US" dirty="0" err="1" smtClean="0"/>
              <a:t>স্বাস্থ্য</a:t>
            </a:r>
            <a:r>
              <a:rPr lang="en-US" dirty="0" smtClean="0"/>
              <a:t> </a:t>
            </a:r>
            <a:r>
              <a:rPr lang="en-US" dirty="0" err="1" smtClean="0"/>
              <a:t>সেবা</a:t>
            </a:r>
            <a:r>
              <a:rPr lang="en-US" dirty="0" smtClean="0"/>
              <a:t> </a:t>
            </a:r>
            <a:r>
              <a:rPr lang="en-US" dirty="0" err="1" smtClean="0"/>
              <a:t>প্রদান</a:t>
            </a:r>
            <a:r>
              <a:rPr lang="en-US" dirty="0" smtClean="0"/>
              <a:t> ও </a:t>
            </a:r>
            <a:r>
              <a:rPr lang="en-US" dirty="0" err="1" smtClean="0"/>
              <a:t>চিকিৎসা</a:t>
            </a:r>
            <a:r>
              <a:rPr lang="en-US" dirty="0" smtClean="0"/>
              <a:t> </a:t>
            </a:r>
            <a:r>
              <a:rPr lang="en-US" dirty="0" err="1" smtClean="0"/>
              <a:t>কেন্দ্র</a:t>
            </a:r>
            <a:r>
              <a:rPr lang="en-US" dirty="0" smtClean="0"/>
              <a:t> </a:t>
            </a:r>
            <a:r>
              <a:rPr lang="en-US" dirty="0" err="1" smtClean="0"/>
              <a:t>স্থাপন</a:t>
            </a:r>
            <a:endParaRPr lang="en-US" dirty="0" smtClean="0"/>
          </a:p>
          <a:p>
            <a:r>
              <a:rPr lang="en-US" dirty="0" smtClean="0"/>
              <a:t> </a:t>
            </a:r>
            <a:r>
              <a:rPr lang="en-US" dirty="0" err="1" smtClean="0"/>
              <a:t>নিরাপদ</a:t>
            </a:r>
            <a:r>
              <a:rPr lang="en-US" dirty="0" smtClean="0"/>
              <a:t> </a:t>
            </a:r>
            <a:r>
              <a:rPr lang="en-US" dirty="0" err="1" smtClean="0"/>
              <a:t>পানি</a:t>
            </a:r>
            <a:r>
              <a:rPr lang="en-US" dirty="0" smtClean="0"/>
              <a:t> ও </a:t>
            </a:r>
            <a:r>
              <a:rPr lang="en-US" dirty="0" err="1" smtClean="0"/>
              <a:t>স্যানিটেশন</a:t>
            </a:r>
            <a:r>
              <a:rPr lang="en-US" dirty="0" smtClean="0"/>
              <a:t> </a:t>
            </a:r>
            <a:r>
              <a:rPr lang="en-US" dirty="0" err="1" smtClean="0"/>
              <a:t>সুবিধা</a:t>
            </a:r>
            <a:r>
              <a:rPr lang="en-US" dirty="0" smtClean="0"/>
              <a:t> </a:t>
            </a:r>
            <a:r>
              <a:rPr lang="en-US" dirty="0" err="1" smtClean="0"/>
              <a:t>প্রদান</a:t>
            </a:r>
            <a:r>
              <a:rPr lang="en-US" dirty="0" smtClean="0"/>
              <a:t> </a:t>
            </a:r>
            <a:r>
              <a:rPr lang="en-US" dirty="0" err="1" smtClean="0"/>
              <a:t>করা</a:t>
            </a:r>
            <a:r>
              <a:rPr lang="en-US" dirty="0" smtClean="0"/>
              <a: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additive="base">
                                        <p:cTn id="4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Path finder\Pictures\n-0.jpg"/>
          <p:cNvPicPr>
            <a:picLocks noGrp="1" noChangeAspect="1" noChangeArrowheads="1"/>
          </p:cNvPicPr>
          <p:nvPr>
            <p:ph idx="1"/>
          </p:nvPr>
        </p:nvPicPr>
        <p:blipFill>
          <a:blip r:embed="rId2" cstate="print"/>
          <a:srcRect/>
          <a:stretch>
            <a:fillRect/>
          </a:stretch>
        </p:blipFill>
        <p:spPr bwMode="auto">
          <a:xfrm>
            <a:off x="381000" y="4495800"/>
            <a:ext cx="3048000" cy="1927860"/>
          </a:xfrm>
          <a:prstGeom prst="rect">
            <a:avLst/>
          </a:prstGeom>
          <a:noFill/>
        </p:spPr>
      </p:pic>
      <p:pic>
        <p:nvPicPr>
          <p:cNvPr id="1027" name="Picture 3" descr="C:\Users\Path finder\Pictures\n-4.jpg"/>
          <p:cNvPicPr>
            <a:picLocks noChangeAspect="1" noChangeArrowheads="1"/>
          </p:cNvPicPr>
          <p:nvPr/>
        </p:nvPicPr>
        <p:blipFill>
          <a:blip r:embed="rId3" cstate="print"/>
          <a:srcRect/>
          <a:stretch>
            <a:fillRect/>
          </a:stretch>
        </p:blipFill>
        <p:spPr bwMode="auto">
          <a:xfrm>
            <a:off x="6286500" y="0"/>
            <a:ext cx="2857500" cy="2133600"/>
          </a:xfrm>
          <a:prstGeom prst="rect">
            <a:avLst/>
          </a:prstGeom>
          <a:noFill/>
        </p:spPr>
      </p:pic>
      <p:pic>
        <p:nvPicPr>
          <p:cNvPr id="1028" name="Picture 4" descr="C:\Users\Path finder\Pictures\স্বাস্থ্য\images (35).jpg"/>
          <p:cNvPicPr>
            <a:picLocks noChangeAspect="1" noChangeArrowheads="1"/>
          </p:cNvPicPr>
          <p:nvPr/>
        </p:nvPicPr>
        <p:blipFill>
          <a:blip r:embed="rId4" cstate="print"/>
          <a:srcRect/>
          <a:stretch>
            <a:fillRect/>
          </a:stretch>
        </p:blipFill>
        <p:spPr bwMode="auto">
          <a:xfrm>
            <a:off x="6248401" y="4419600"/>
            <a:ext cx="2895600" cy="2438400"/>
          </a:xfrm>
          <a:prstGeom prst="rect">
            <a:avLst/>
          </a:prstGeom>
          <a:noFill/>
        </p:spPr>
      </p:pic>
      <p:pic>
        <p:nvPicPr>
          <p:cNvPr id="1029" name="Picture 5" descr="C:\Users\Path finder\Pictures\Saved Pictures\images (10).jpg"/>
          <p:cNvPicPr>
            <a:picLocks noChangeAspect="1" noChangeArrowheads="1"/>
          </p:cNvPicPr>
          <p:nvPr/>
        </p:nvPicPr>
        <p:blipFill>
          <a:blip r:embed="rId5" cstate="print"/>
          <a:srcRect/>
          <a:stretch>
            <a:fillRect/>
          </a:stretch>
        </p:blipFill>
        <p:spPr bwMode="auto">
          <a:xfrm>
            <a:off x="3429000" y="2133600"/>
            <a:ext cx="2847975" cy="2371725"/>
          </a:xfrm>
          <a:prstGeom prst="rect">
            <a:avLst/>
          </a:prstGeom>
          <a:noFill/>
        </p:spPr>
      </p:pic>
      <p:pic>
        <p:nvPicPr>
          <p:cNvPr id="1030" name="Picture 6" descr="C:\Users\Path finder\Pictures\n-13.jpg"/>
          <p:cNvPicPr>
            <a:picLocks noChangeAspect="1" noChangeArrowheads="1"/>
          </p:cNvPicPr>
          <p:nvPr/>
        </p:nvPicPr>
        <p:blipFill>
          <a:blip r:embed="rId6" cstate="print"/>
          <a:srcRect/>
          <a:stretch>
            <a:fillRect/>
          </a:stretch>
        </p:blipFill>
        <p:spPr bwMode="auto">
          <a:xfrm>
            <a:off x="228600" y="152400"/>
            <a:ext cx="3200400" cy="1981199"/>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 fill="hold"/>
                                        <p:tgtEl>
                                          <p:spTgt spid="1027"/>
                                        </p:tgtEl>
                                        <p:attrNameLst>
                                          <p:attrName>ppt_x</p:attrName>
                                        </p:attrNameLst>
                                      </p:cBhvr>
                                      <p:tavLst>
                                        <p:tav tm="0">
                                          <p:val>
                                            <p:strVal val="#ppt_x"/>
                                          </p:val>
                                        </p:tav>
                                        <p:tav tm="100000">
                                          <p:val>
                                            <p:strVal val="#ppt_x"/>
                                          </p:val>
                                        </p:tav>
                                      </p:tavLst>
                                    </p:anim>
                                    <p:anim calcmode="lin" valueType="num">
                                      <p:cBhvr additive="base">
                                        <p:cTn id="20"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 calcmode="lin" valueType="num">
                                      <p:cBhvr additive="base">
                                        <p:cTn id="25" dur="500" fill="hold"/>
                                        <p:tgtEl>
                                          <p:spTgt spid="1028"/>
                                        </p:tgtEl>
                                        <p:attrNameLst>
                                          <p:attrName>ppt_x</p:attrName>
                                        </p:attrNameLst>
                                      </p:cBhvr>
                                      <p:tavLst>
                                        <p:tav tm="0">
                                          <p:val>
                                            <p:strVal val="#ppt_x"/>
                                          </p:val>
                                        </p:tav>
                                        <p:tav tm="100000">
                                          <p:val>
                                            <p:strVal val="#ppt_x"/>
                                          </p:val>
                                        </p:tav>
                                      </p:tavLst>
                                    </p:anim>
                                    <p:anim calcmode="lin" valueType="num">
                                      <p:cBhvr additive="base">
                                        <p:cTn id="26"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29"/>
                                        </p:tgtEl>
                                        <p:attrNameLst>
                                          <p:attrName>style.visibility</p:attrName>
                                        </p:attrNameLst>
                                      </p:cBhvr>
                                      <p:to>
                                        <p:strVal val="visible"/>
                                      </p:to>
                                    </p:set>
                                    <p:animEffect transition="in" filter="fade">
                                      <p:cBhvr>
                                        <p:cTn id="31" dur="2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52400"/>
            <a:ext cx="8229600" cy="6553200"/>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en-US" sz="2800" dirty="0" err="1" smtClean="0">
                <a:solidFill>
                  <a:srgbClr val="FF0000"/>
                </a:solidFill>
              </a:rPr>
              <a:t>প্রতিটি</a:t>
            </a:r>
            <a:r>
              <a:rPr lang="en-US" sz="2800" dirty="0" smtClean="0">
                <a:solidFill>
                  <a:srgbClr val="FF0000"/>
                </a:solidFill>
              </a:rPr>
              <a:t> </a:t>
            </a:r>
            <a:r>
              <a:rPr lang="en-US" sz="2800" dirty="0" err="1" smtClean="0">
                <a:solidFill>
                  <a:srgbClr val="FF0000"/>
                </a:solidFill>
              </a:rPr>
              <a:t>শিশুর</a:t>
            </a:r>
            <a:r>
              <a:rPr lang="en-US" sz="2800" dirty="0" smtClean="0">
                <a:solidFill>
                  <a:srgbClr val="FF0000"/>
                </a:solidFill>
              </a:rPr>
              <a:t> </a:t>
            </a:r>
            <a:r>
              <a:rPr lang="en-US" sz="2800" dirty="0" err="1" smtClean="0">
                <a:solidFill>
                  <a:srgbClr val="FF0000"/>
                </a:solidFill>
              </a:rPr>
              <a:t>প্রাথমিক</a:t>
            </a:r>
            <a:r>
              <a:rPr lang="en-US" sz="2800" dirty="0" smtClean="0">
                <a:solidFill>
                  <a:srgbClr val="FF0000"/>
                </a:solidFill>
              </a:rPr>
              <a:t> </a:t>
            </a:r>
            <a:r>
              <a:rPr lang="en-US" sz="2800" dirty="0" err="1" smtClean="0">
                <a:solidFill>
                  <a:srgbClr val="FF0000"/>
                </a:solidFill>
              </a:rPr>
              <a:t>শিক্ষা</a:t>
            </a:r>
            <a:r>
              <a:rPr lang="en-US" sz="2800" dirty="0" smtClean="0">
                <a:solidFill>
                  <a:srgbClr val="FF0000"/>
                </a:solidFill>
              </a:rPr>
              <a:t> </a:t>
            </a:r>
            <a:r>
              <a:rPr lang="en-US" sz="2800" dirty="0" err="1" smtClean="0">
                <a:solidFill>
                  <a:srgbClr val="FF0000"/>
                </a:solidFill>
              </a:rPr>
              <a:t>নিশ্চিতকরণসহ</a:t>
            </a:r>
            <a:r>
              <a:rPr lang="en-US" sz="2800" dirty="0" smtClean="0">
                <a:solidFill>
                  <a:srgbClr val="FF0000"/>
                </a:solidFill>
              </a:rPr>
              <a:t> </a:t>
            </a:r>
            <a:r>
              <a:rPr lang="en-US" sz="2800" dirty="0" err="1" smtClean="0">
                <a:solidFill>
                  <a:srgbClr val="FF0000"/>
                </a:solidFill>
              </a:rPr>
              <a:t>শিশু</a:t>
            </a:r>
            <a:r>
              <a:rPr lang="en-US" sz="2800" dirty="0" smtClean="0">
                <a:solidFill>
                  <a:srgbClr val="FF0000"/>
                </a:solidFill>
              </a:rPr>
              <a:t> </a:t>
            </a:r>
            <a:r>
              <a:rPr lang="en-US" sz="2800" dirty="0" err="1" smtClean="0">
                <a:solidFill>
                  <a:srgbClr val="FF0000"/>
                </a:solidFill>
              </a:rPr>
              <a:t>শিক্ষা</a:t>
            </a:r>
            <a:r>
              <a:rPr lang="en-US" sz="2800" dirty="0" smtClean="0">
                <a:solidFill>
                  <a:srgbClr val="FF0000"/>
                </a:solidFill>
              </a:rPr>
              <a:t> </a:t>
            </a:r>
            <a:r>
              <a:rPr lang="en-US" sz="2800" dirty="0" err="1" smtClean="0">
                <a:solidFill>
                  <a:srgbClr val="FF0000"/>
                </a:solidFill>
              </a:rPr>
              <a:t>উপকরণ</a:t>
            </a:r>
            <a:r>
              <a:rPr lang="en-US" sz="2800" dirty="0" smtClean="0">
                <a:solidFill>
                  <a:srgbClr val="FF0000"/>
                </a:solidFill>
              </a:rPr>
              <a:t> </a:t>
            </a:r>
            <a:r>
              <a:rPr lang="en-US" sz="2800" dirty="0" err="1" smtClean="0">
                <a:solidFill>
                  <a:srgbClr val="FF0000"/>
                </a:solidFill>
              </a:rPr>
              <a:t>সরবরাহ</a:t>
            </a:r>
            <a:r>
              <a:rPr lang="en-US" sz="2800" dirty="0" smtClean="0">
                <a:solidFill>
                  <a:srgbClr val="FF0000"/>
                </a:solidFill>
              </a:rPr>
              <a:t> ও </a:t>
            </a:r>
            <a:r>
              <a:rPr lang="en-US" sz="2800" dirty="0" err="1" smtClean="0">
                <a:solidFill>
                  <a:srgbClr val="FF0000"/>
                </a:solidFill>
              </a:rPr>
              <a:t>শিশু</a:t>
            </a:r>
            <a:r>
              <a:rPr lang="en-US" sz="2800" dirty="0" smtClean="0">
                <a:solidFill>
                  <a:srgbClr val="FF0000"/>
                </a:solidFill>
              </a:rPr>
              <a:t> </a:t>
            </a:r>
            <a:r>
              <a:rPr lang="en-US" sz="2800" dirty="0" err="1" smtClean="0">
                <a:solidFill>
                  <a:srgbClr val="FF0000"/>
                </a:solidFill>
              </a:rPr>
              <a:t>শ্রমিকের</a:t>
            </a:r>
            <a:r>
              <a:rPr lang="en-US" sz="2800" dirty="0" smtClean="0">
                <a:solidFill>
                  <a:srgbClr val="FF0000"/>
                </a:solidFill>
              </a:rPr>
              <a:t> </a:t>
            </a:r>
            <a:r>
              <a:rPr lang="en-US" sz="2800" dirty="0" err="1" smtClean="0">
                <a:solidFill>
                  <a:srgbClr val="FF0000"/>
                </a:solidFill>
              </a:rPr>
              <a:t>নিরুৎসাহিত</a:t>
            </a:r>
            <a:r>
              <a:rPr lang="en-US" sz="2800" dirty="0" smtClean="0">
                <a:solidFill>
                  <a:srgbClr val="FF0000"/>
                </a:solidFill>
              </a:rPr>
              <a:t> </a:t>
            </a:r>
            <a:r>
              <a:rPr lang="en-US" sz="2800" dirty="0" err="1" smtClean="0">
                <a:solidFill>
                  <a:srgbClr val="FF0000"/>
                </a:solidFill>
              </a:rPr>
              <a:t>করা</a:t>
            </a:r>
            <a:r>
              <a:rPr lang="en-US" sz="2800" dirty="0" smtClean="0">
                <a:solidFill>
                  <a:srgbClr val="FF0000"/>
                </a:solidFill>
              </a:rPr>
              <a:t> </a:t>
            </a:r>
          </a:p>
          <a:p>
            <a:r>
              <a:rPr lang="en-US" sz="2800" dirty="0" err="1" smtClean="0">
                <a:solidFill>
                  <a:srgbClr val="FFC000"/>
                </a:solidFill>
              </a:rPr>
              <a:t>প্রাকৃতিক</a:t>
            </a:r>
            <a:r>
              <a:rPr lang="en-US" sz="2800" dirty="0" smtClean="0">
                <a:solidFill>
                  <a:srgbClr val="FFC000"/>
                </a:solidFill>
              </a:rPr>
              <a:t> </a:t>
            </a:r>
            <a:r>
              <a:rPr lang="en-US" sz="2800" dirty="0" err="1" smtClean="0">
                <a:solidFill>
                  <a:srgbClr val="FFC000"/>
                </a:solidFill>
              </a:rPr>
              <a:t>দুর্যোগ</a:t>
            </a:r>
            <a:r>
              <a:rPr lang="en-US" sz="2800" dirty="0" smtClean="0">
                <a:solidFill>
                  <a:srgbClr val="FFC000"/>
                </a:solidFill>
              </a:rPr>
              <a:t> </a:t>
            </a:r>
            <a:r>
              <a:rPr lang="en-US" sz="2800" dirty="0" err="1" smtClean="0">
                <a:solidFill>
                  <a:srgbClr val="FFC000"/>
                </a:solidFill>
              </a:rPr>
              <a:t>মোকাবেলায</a:t>
            </a:r>
            <a:r>
              <a:rPr lang="en-US" sz="2800" dirty="0" smtClean="0">
                <a:solidFill>
                  <a:srgbClr val="FFC000"/>
                </a:solidFill>
              </a:rPr>
              <a:t>় </a:t>
            </a:r>
            <a:r>
              <a:rPr lang="en-US" sz="2800" dirty="0" err="1" smtClean="0">
                <a:solidFill>
                  <a:srgbClr val="FFC000"/>
                </a:solidFill>
              </a:rPr>
              <a:t>পদক্ষেপ</a:t>
            </a:r>
            <a:r>
              <a:rPr lang="en-US" sz="2800" dirty="0" smtClean="0">
                <a:solidFill>
                  <a:srgbClr val="FFC000"/>
                </a:solidFill>
              </a:rPr>
              <a:t> </a:t>
            </a:r>
            <a:r>
              <a:rPr lang="en-US" sz="2800" dirty="0" err="1" smtClean="0">
                <a:solidFill>
                  <a:srgbClr val="FFC000"/>
                </a:solidFill>
              </a:rPr>
              <a:t>গ্রহণ</a:t>
            </a:r>
            <a:r>
              <a:rPr lang="en-US" sz="2800" dirty="0" smtClean="0">
                <a:solidFill>
                  <a:srgbClr val="FFC000"/>
                </a:solidFill>
              </a:rPr>
              <a:t> </a:t>
            </a:r>
            <a:r>
              <a:rPr lang="en-US" sz="2800" dirty="0" err="1" smtClean="0">
                <a:solidFill>
                  <a:srgbClr val="FFC000"/>
                </a:solidFill>
              </a:rPr>
              <a:t>করা</a:t>
            </a:r>
            <a:r>
              <a:rPr lang="en-US" sz="2800" dirty="0" smtClean="0">
                <a:solidFill>
                  <a:srgbClr val="FFC000"/>
                </a:solidFill>
              </a:rPr>
              <a:t> </a:t>
            </a:r>
          </a:p>
          <a:p>
            <a:r>
              <a:rPr lang="en-US" sz="2800" dirty="0" err="1" smtClean="0">
                <a:solidFill>
                  <a:srgbClr val="002060"/>
                </a:solidFill>
              </a:rPr>
              <a:t>প্রাকৃতিক</a:t>
            </a:r>
            <a:r>
              <a:rPr lang="en-US" sz="2800" dirty="0" smtClean="0">
                <a:solidFill>
                  <a:srgbClr val="002060"/>
                </a:solidFill>
              </a:rPr>
              <a:t> ও </a:t>
            </a:r>
            <a:r>
              <a:rPr lang="en-US" sz="2800" dirty="0" err="1" smtClean="0">
                <a:solidFill>
                  <a:srgbClr val="002060"/>
                </a:solidFill>
              </a:rPr>
              <a:t>মানব</a:t>
            </a:r>
            <a:r>
              <a:rPr lang="en-US" sz="2800" dirty="0" smtClean="0">
                <a:solidFill>
                  <a:srgbClr val="002060"/>
                </a:solidFill>
              </a:rPr>
              <a:t> </a:t>
            </a:r>
            <a:r>
              <a:rPr lang="en-US" sz="2800" dirty="0" err="1" smtClean="0">
                <a:solidFill>
                  <a:srgbClr val="002060"/>
                </a:solidFill>
              </a:rPr>
              <a:t>সৃষ্ট</a:t>
            </a:r>
            <a:r>
              <a:rPr lang="en-US" sz="2800" dirty="0" smtClean="0">
                <a:solidFill>
                  <a:srgbClr val="002060"/>
                </a:solidFill>
              </a:rPr>
              <a:t> </a:t>
            </a:r>
            <a:r>
              <a:rPr lang="en-US" sz="2800" dirty="0" err="1" smtClean="0">
                <a:solidFill>
                  <a:srgbClr val="002060"/>
                </a:solidFill>
              </a:rPr>
              <a:t>দুর্যোগে</a:t>
            </a:r>
            <a:r>
              <a:rPr lang="en-US" sz="2800" dirty="0" smtClean="0">
                <a:solidFill>
                  <a:srgbClr val="002060"/>
                </a:solidFill>
              </a:rPr>
              <a:t> </a:t>
            </a:r>
            <a:r>
              <a:rPr lang="en-US" sz="2800" dirty="0" err="1" smtClean="0">
                <a:solidFill>
                  <a:srgbClr val="002060"/>
                </a:solidFill>
              </a:rPr>
              <a:t>ক্ষতিগ্রস্ত</a:t>
            </a:r>
            <a:r>
              <a:rPr lang="en-US" sz="2800" dirty="0" smtClean="0">
                <a:solidFill>
                  <a:srgbClr val="002060"/>
                </a:solidFill>
              </a:rPr>
              <a:t> </a:t>
            </a:r>
            <a:r>
              <a:rPr lang="en-US" sz="2800" dirty="0" err="1" smtClean="0">
                <a:solidFill>
                  <a:srgbClr val="002060"/>
                </a:solidFill>
              </a:rPr>
              <a:t>পরিবারের</a:t>
            </a:r>
            <a:r>
              <a:rPr lang="en-US" sz="2800" dirty="0" smtClean="0">
                <a:solidFill>
                  <a:srgbClr val="002060"/>
                </a:solidFill>
              </a:rPr>
              <a:t> </a:t>
            </a:r>
            <a:r>
              <a:rPr lang="en-US" sz="2800" dirty="0" err="1" smtClean="0">
                <a:solidFill>
                  <a:srgbClr val="002060"/>
                </a:solidFill>
              </a:rPr>
              <a:t>শিশুদের</a:t>
            </a:r>
            <a:r>
              <a:rPr lang="en-US" sz="2800" dirty="0" smtClean="0">
                <a:solidFill>
                  <a:srgbClr val="002060"/>
                </a:solidFill>
              </a:rPr>
              <a:t> </a:t>
            </a:r>
            <a:r>
              <a:rPr lang="en-US" sz="2800" dirty="0" err="1" smtClean="0">
                <a:solidFill>
                  <a:srgbClr val="002060"/>
                </a:solidFill>
              </a:rPr>
              <a:t>জরুরি</a:t>
            </a:r>
            <a:r>
              <a:rPr lang="en-US" sz="2800" dirty="0" smtClean="0">
                <a:solidFill>
                  <a:srgbClr val="002060"/>
                </a:solidFill>
              </a:rPr>
              <a:t> </a:t>
            </a:r>
            <a:r>
              <a:rPr lang="en-US" sz="2800" dirty="0" err="1" smtClean="0">
                <a:solidFill>
                  <a:srgbClr val="002060"/>
                </a:solidFill>
              </a:rPr>
              <a:t>ত্রাণ</a:t>
            </a:r>
            <a:r>
              <a:rPr lang="en-US" sz="2800" dirty="0" smtClean="0">
                <a:solidFill>
                  <a:srgbClr val="002060"/>
                </a:solidFill>
              </a:rPr>
              <a:t> </a:t>
            </a:r>
            <a:r>
              <a:rPr lang="en-US" sz="2800" dirty="0" err="1" smtClean="0">
                <a:solidFill>
                  <a:srgbClr val="002060"/>
                </a:solidFill>
              </a:rPr>
              <a:t>সামগ্রী</a:t>
            </a:r>
            <a:r>
              <a:rPr lang="en-US" sz="2800" dirty="0" smtClean="0">
                <a:solidFill>
                  <a:srgbClr val="002060"/>
                </a:solidFill>
              </a:rPr>
              <a:t> </a:t>
            </a:r>
            <a:r>
              <a:rPr lang="en-US" sz="2800" dirty="0" err="1" smtClean="0">
                <a:solidFill>
                  <a:srgbClr val="002060"/>
                </a:solidFill>
              </a:rPr>
              <a:t>সরবরাহ</a:t>
            </a:r>
            <a:r>
              <a:rPr lang="en-US" sz="2800" dirty="0" smtClean="0">
                <a:solidFill>
                  <a:srgbClr val="002060"/>
                </a:solidFill>
              </a:rPr>
              <a:t> </a:t>
            </a:r>
            <a:r>
              <a:rPr lang="en-US" sz="2800" dirty="0" err="1" smtClean="0">
                <a:solidFill>
                  <a:srgbClr val="002060"/>
                </a:solidFill>
              </a:rPr>
              <a:t>করা</a:t>
            </a:r>
            <a:endParaRPr lang="en-US" sz="2800" dirty="0" smtClean="0">
              <a:solidFill>
                <a:srgbClr val="002060"/>
              </a:solidFill>
            </a:endParaRPr>
          </a:p>
          <a:p>
            <a:r>
              <a:rPr lang="en-US" sz="2800" dirty="0" smtClean="0"/>
              <a:t> </a:t>
            </a:r>
            <a:r>
              <a:rPr lang="en-US" sz="2800" dirty="0" err="1" smtClean="0">
                <a:solidFill>
                  <a:srgbClr val="92D050"/>
                </a:solidFill>
              </a:rPr>
              <a:t>সকল</a:t>
            </a:r>
            <a:r>
              <a:rPr lang="en-US" sz="2800" dirty="0" smtClean="0">
                <a:solidFill>
                  <a:srgbClr val="92D050"/>
                </a:solidFill>
              </a:rPr>
              <a:t> </a:t>
            </a:r>
            <a:r>
              <a:rPr lang="en-US" sz="2800" dirty="0" err="1" smtClean="0">
                <a:solidFill>
                  <a:srgbClr val="92D050"/>
                </a:solidFill>
              </a:rPr>
              <a:t>প্রকার</a:t>
            </a:r>
            <a:r>
              <a:rPr lang="en-US" sz="2800" dirty="0" smtClean="0">
                <a:solidFill>
                  <a:srgbClr val="92D050"/>
                </a:solidFill>
              </a:rPr>
              <a:t> </a:t>
            </a:r>
            <a:r>
              <a:rPr lang="en-US" sz="2800" dirty="0" err="1" smtClean="0">
                <a:solidFill>
                  <a:srgbClr val="92D050"/>
                </a:solidFill>
              </a:rPr>
              <a:t>যৌন</a:t>
            </a:r>
            <a:r>
              <a:rPr lang="en-US" sz="2800" dirty="0" smtClean="0">
                <a:solidFill>
                  <a:srgbClr val="92D050"/>
                </a:solidFill>
              </a:rPr>
              <a:t> </a:t>
            </a:r>
            <a:r>
              <a:rPr lang="en-US" sz="2800" dirty="0" err="1" smtClean="0">
                <a:solidFill>
                  <a:srgbClr val="92D050"/>
                </a:solidFill>
              </a:rPr>
              <a:t>হয়রানি</a:t>
            </a:r>
            <a:r>
              <a:rPr lang="en-US" sz="2800" dirty="0" smtClean="0">
                <a:solidFill>
                  <a:srgbClr val="92D050"/>
                </a:solidFill>
              </a:rPr>
              <a:t> </a:t>
            </a:r>
            <a:r>
              <a:rPr lang="en-US" sz="2800" dirty="0" err="1" smtClean="0">
                <a:solidFill>
                  <a:srgbClr val="92D050"/>
                </a:solidFill>
              </a:rPr>
              <a:t>নির্যাতন</a:t>
            </a:r>
            <a:r>
              <a:rPr lang="en-US" sz="2800" dirty="0" smtClean="0">
                <a:solidFill>
                  <a:srgbClr val="92D050"/>
                </a:solidFill>
              </a:rPr>
              <a:t> </a:t>
            </a:r>
            <a:r>
              <a:rPr lang="en-US" sz="2800" dirty="0" err="1" smtClean="0">
                <a:solidFill>
                  <a:srgbClr val="92D050"/>
                </a:solidFill>
              </a:rPr>
              <a:t>সহিংসতা</a:t>
            </a:r>
            <a:r>
              <a:rPr lang="en-US" sz="2800" dirty="0" smtClean="0">
                <a:solidFill>
                  <a:srgbClr val="92D050"/>
                </a:solidFill>
              </a:rPr>
              <a:t> ও </a:t>
            </a:r>
            <a:r>
              <a:rPr lang="en-US" sz="2800" dirty="0" err="1" smtClean="0">
                <a:solidFill>
                  <a:srgbClr val="92D050"/>
                </a:solidFill>
              </a:rPr>
              <a:t>সন্ত্রাসের</a:t>
            </a:r>
            <a:r>
              <a:rPr lang="en-US" sz="2800" dirty="0" smtClean="0">
                <a:solidFill>
                  <a:srgbClr val="92D050"/>
                </a:solidFill>
              </a:rPr>
              <a:t> </a:t>
            </a:r>
            <a:r>
              <a:rPr lang="en-US" sz="2800" dirty="0" err="1" smtClean="0">
                <a:solidFill>
                  <a:srgbClr val="92D050"/>
                </a:solidFill>
              </a:rPr>
              <a:t>হাত</a:t>
            </a:r>
            <a:r>
              <a:rPr lang="en-US" sz="2800" dirty="0" smtClean="0">
                <a:solidFill>
                  <a:srgbClr val="92D050"/>
                </a:solidFill>
              </a:rPr>
              <a:t> </a:t>
            </a:r>
            <a:r>
              <a:rPr lang="en-US" sz="2800" dirty="0" err="1" smtClean="0">
                <a:solidFill>
                  <a:srgbClr val="92D050"/>
                </a:solidFill>
              </a:rPr>
              <a:t>থেকে</a:t>
            </a:r>
            <a:r>
              <a:rPr lang="en-US" sz="2800" dirty="0" smtClean="0">
                <a:solidFill>
                  <a:srgbClr val="92D050"/>
                </a:solidFill>
              </a:rPr>
              <a:t> </a:t>
            </a:r>
            <a:r>
              <a:rPr lang="en-US" sz="2800" dirty="0" err="1" smtClean="0">
                <a:solidFill>
                  <a:srgbClr val="92D050"/>
                </a:solidFill>
              </a:rPr>
              <a:t>শিশুদের</a:t>
            </a:r>
            <a:r>
              <a:rPr lang="en-US" sz="2800" dirty="0" smtClean="0">
                <a:solidFill>
                  <a:srgbClr val="92D050"/>
                </a:solidFill>
              </a:rPr>
              <a:t> </a:t>
            </a:r>
            <a:r>
              <a:rPr lang="en-US" sz="2800" dirty="0" err="1" smtClean="0">
                <a:solidFill>
                  <a:srgbClr val="92D050"/>
                </a:solidFill>
              </a:rPr>
              <a:t>রক্ষা</a:t>
            </a:r>
            <a:r>
              <a:rPr lang="en-US" sz="2800" dirty="0" smtClean="0">
                <a:solidFill>
                  <a:srgbClr val="92D050"/>
                </a:solidFill>
              </a:rPr>
              <a:t> </a:t>
            </a:r>
            <a:r>
              <a:rPr lang="en-US" sz="2800" dirty="0" err="1" smtClean="0">
                <a:solidFill>
                  <a:srgbClr val="92D050"/>
                </a:solidFill>
              </a:rPr>
              <a:t>করা</a:t>
            </a:r>
            <a:r>
              <a:rPr lang="en-US" sz="2800" dirty="0" smtClean="0">
                <a:solidFill>
                  <a:srgbClr val="92D050"/>
                </a:solidFill>
              </a:rPr>
              <a:t> </a:t>
            </a:r>
          </a:p>
          <a:p>
            <a:r>
              <a:rPr lang="en-US" sz="2800" dirty="0" err="1" smtClean="0">
                <a:solidFill>
                  <a:srgbClr val="00B0F0"/>
                </a:solidFill>
              </a:rPr>
              <a:t>বিভিন্ন</a:t>
            </a:r>
            <a:r>
              <a:rPr lang="en-US" sz="2800" dirty="0" smtClean="0">
                <a:solidFill>
                  <a:srgbClr val="00B0F0"/>
                </a:solidFill>
              </a:rPr>
              <a:t> </a:t>
            </a:r>
            <a:r>
              <a:rPr lang="en-US" sz="2800" dirty="0" err="1" smtClean="0">
                <a:solidFill>
                  <a:srgbClr val="00B0F0"/>
                </a:solidFill>
              </a:rPr>
              <a:t>দেশের</a:t>
            </a:r>
            <a:r>
              <a:rPr lang="en-US" sz="2800" dirty="0" smtClean="0">
                <a:solidFill>
                  <a:srgbClr val="00B0F0"/>
                </a:solidFill>
              </a:rPr>
              <a:t> </a:t>
            </a:r>
            <a:r>
              <a:rPr lang="en-US" sz="2800" dirty="0" err="1" smtClean="0">
                <a:solidFill>
                  <a:srgbClr val="00B0F0"/>
                </a:solidFill>
              </a:rPr>
              <a:t>অবস্থার</a:t>
            </a:r>
            <a:r>
              <a:rPr lang="en-US" sz="2800" dirty="0" smtClean="0">
                <a:solidFill>
                  <a:srgbClr val="00B0F0"/>
                </a:solidFill>
              </a:rPr>
              <a:t> </a:t>
            </a:r>
            <a:r>
              <a:rPr lang="en-US" sz="2800" dirty="0" err="1" smtClean="0">
                <a:solidFill>
                  <a:srgbClr val="00B0F0"/>
                </a:solidFill>
              </a:rPr>
              <a:t>উপর</a:t>
            </a:r>
            <a:r>
              <a:rPr lang="en-US" sz="2800" dirty="0" smtClean="0">
                <a:solidFill>
                  <a:srgbClr val="00B0F0"/>
                </a:solidFill>
              </a:rPr>
              <a:t> </a:t>
            </a:r>
            <a:r>
              <a:rPr lang="en-US" sz="2800" dirty="0" err="1" smtClean="0">
                <a:solidFill>
                  <a:srgbClr val="00B0F0"/>
                </a:solidFill>
              </a:rPr>
              <a:t>গবেষণা</a:t>
            </a:r>
            <a:r>
              <a:rPr lang="en-US" sz="2800" dirty="0" smtClean="0">
                <a:solidFill>
                  <a:srgbClr val="00B0F0"/>
                </a:solidFill>
              </a:rPr>
              <a:t> </a:t>
            </a:r>
            <a:r>
              <a:rPr lang="en-US" sz="2800" dirty="0" err="1" smtClean="0">
                <a:solidFill>
                  <a:srgbClr val="00B0F0"/>
                </a:solidFill>
              </a:rPr>
              <a:t>রিপোর্ট</a:t>
            </a:r>
            <a:r>
              <a:rPr lang="en-US" sz="2800" dirty="0" smtClean="0">
                <a:solidFill>
                  <a:srgbClr val="00B0F0"/>
                </a:solidFill>
              </a:rPr>
              <a:t> </a:t>
            </a:r>
            <a:r>
              <a:rPr lang="en-US" sz="2800" dirty="0" err="1" smtClean="0">
                <a:solidFill>
                  <a:srgbClr val="00B0F0"/>
                </a:solidFill>
              </a:rPr>
              <a:t>প্রকাশ</a:t>
            </a:r>
            <a:r>
              <a:rPr lang="en-US" sz="2800" dirty="0" smtClean="0">
                <a:solidFill>
                  <a:srgbClr val="00B0F0"/>
                </a:solidFill>
              </a:rPr>
              <a:t> </a:t>
            </a:r>
            <a:r>
              <a:rPr lang="en-US" sz="2800" dirty="0" err="1" smtClean="0">
                <a:solidFill>
                  <a:srgbClr val="00B0F0"/>
                </a:solidFill>
              </a:rPr>
              <a:t>করা</a:t>
            </a:r>
            <a:r>
              <a:rPr lang="en-US" sz="2800" dirty="0" smtClean="0">
                <a:solidFill>
                  <a:srgbClr val="00B0F0"/>
                </a:solidFill>
              </a:rPr>
              <a:t> </a:t>
            </a:r>
            <a:r>
              <a:rPr lang="en-US" sz="2800" dirty="0" err="1" smtClean="0">
                <a:solidFill>
                  <a:srgbClr val="00B0F0"/>
                </a:solidFill>
              </a:rPr>
              <a:t>সামাজিক</a:t>
            </a:r>
            <a:r>
              <a:rPr lang="en-US" sz="2800" dirty="0" smtClean="0">
                <a:solidFill>
                  <a:srgbClr val="00B0F0"/>
                </a:solidFill>
              </a:rPr>
              <a:t> </a:t>
            </a:r>
            <a:r>
              <a:rPr lang="en-US" sz="2800" dirty="0" err="1" smtClean="0">
                <a:solidFill>
                  <a:srgbClr val="00B0F0"/>
                </a:solidFill>
              </a:rPr>
              <a:t>বীমা</a:t>
            </a:r>
            <a:r>
              <a:rPr lang="en-US" sz="2800" dirty="0" smtClean="0">
                <a:solidFill>
                  <a:srgbClr val="00B0F0"/>
                </a:solidFill>
              </a:rPr>
              <a:t> </a:t>
            </a:r>
            <a:r>
              <a:rPr lang="en-US" sz="2800" dirty="0" err="1" smtClean="0">
                <a:solidFill>
                  <a:srgbClr val="00B0F0"/>
                </a:solidFill>
              </a:rPr>
              <a:t>আইন</a:t>
            </a:r>
            <a:r>
              <a:rPr lang="en-US" sz="2800" dirty="0" smtClean="0">
                <a:solidFill>
                  <a:srgbClr val="00B0F0"/>
                </a:solidFill>
              </a:rPr>
              <a:t> </a:t>
            </a:r>
            <a:r>
              <a:rPr lang="en-US" sz="2800" dirty="0" err="1" smtClean="0">
                <a:solidFill>
                  <a:srgbClr val="00B0F0"/>
                </a:solidFill>
              </a:rPr>
              <a:t>প্রশাসন</a:t>
            </a:r>
            <a:r>
              <a:rPr lang="en-US" sz="2800" dirty="0" smtClean="0">
                <a:solidFill>
                  <a:srgbClr val="00B0F0"/>
                </a:solidFill>
              </a:rPr>
              <a:t> </a:t>
            </a:r>
            <a:r>
              <a:rPr lang="en-US" sz="2800" dirty="0" err="1" smtClean="0">
                <a:solidFill>
                  <a:srgbClr val="00B0F0"/>
                </a:solidFill>
              </a:rPr>
              <a:t>কিশোর</a:t>
            </a:r>
            <a:r>
              <a:rPr lang="en-US" sz="2800" dirty="0" smtClean="0">
                <a:solidFill>
                  <a:srgbClr val="00B0F0"/>
                </a:solidFill>
              </a:rPr>
              <a:t> </a:t>
            </a:r>
            <a:r>
              <a:rPr lang="en-US" sz="2800" dirty="0" err="1" smtClean="0">
                <a:solidFill>
                  <a:srgbClr val="00B0F0"/>
                </a:solidFill>
              </a:rPr>
              <a:t>অপরাধ</a:t>
            </a:r>
            <a:r>
              <a:rPr lang="en-US" sz="2800" dirty="0" smtClean="0">
                <a:solidFill>
                  <a:srgbClr val="00B0F0"/>
                </a:solidFill>
              </a:rPr>
              <a:t> </a:t>
            </a:r>
            <a:r>
              <a:rPr lang="en-US" sz="2800" dirty="0" err="1" smtClean="0">
                <a:solidFill>
                  <a:srgbClr val="00B0F0"/>
                </a:solidFill>
              </a:rPr>
              <a:t>সংশোধনী</a:t>
            </a:r>
            <a:r>
              <a:rPr lang="en-US" sz="2800" dirty="0" smtClean="0">
                <a:solidFill>
                  <a:srgbClr val="00B0F0"/>
                </a:solidFill>
              </a:rPr>
              <a:t> </a:t>
            </a:r>
            <a:r>
              <a:rPr lang="en-US" sz="2800" dirty="0" err="1" smtClean="0">
                <a:solidFill>
                  <a:srgbClr val="00B0F0"/>
                </a:solidFill>
              </a:rPr>
              <a:t>উন্নয়নের</a:t>
            </a:r>
            <a:r>
              <a:rPr lang="en-US" sz="2800" dirty="0" smtClean="0">
                <a:solidFill>
                  <a:srgbClr val="00B0F0"/>
                </a:solidFill>
              </a:rPr>
              <a:t> </a:t>
            </a:r>
            <a:r>
              <a:rPr lang="en-US" sz="2800" dirty="0" err="1" smtClean="0">
                <a:solidFill>
                  <a:srgbClr val="00B0F0"/>
                </a:solidFill>
              </a:rPr>
              <a:t>মাধ্যমে</a:t>
            </a:r>
            <a:r>
              <a:rPr lang="en-US" sz="2800" dirty="0" smtClean="0">
                <a:solidFill>
                  <a:srgbClr val="00B0F0"/>
                </a:solidFill>
              </a:rPr>
              <a:t> </a:t>
            </a:r>
            <a:r>
              <a:rPr lang="en-US" sz="2800" dirty="0" err="1" smtClean="0">
                <a:solidFill>
                  <a:srgbClr val="00B0F0"/>
                </a:solidFill>
              </a:rPr>
              <a:t>শিশুকল্যান</a:t>
            </a:r>
            <a:r>
              <a:rPr lang="en-US" sz="2800" dirty="0" smtClean="0">
                <a:solidFill>
                  <a:srgbClr val="00B0F0"/>
                </a:solidFill>
              </a:rPr>
              <a:t> </a:t>
            </a:r>
            <a:r>
              <a:rPr lang="en-US" sz="2800" dirty="0" err="1" smtClean="0">
                <a:solidFill>
                  <a:srgbClr val="00B0F0"/>
                </a:solidFill>
              </a:rPr>
              <a:t>জোরদার</a:t>
            </a:r>
            <a:r>
              <a:rPr lang="en-US" sz="2800" dirty="0" smtClean="0">
                <a:solidFill>
                  <a:srgbClr val="00B0F0"/>
                </a:solidFill>
              </a:rPr>
              <a:t> </a:t>
            </a:r>
            <a:r>
              <a:rPr lang="en-US" sz="2800" dirty="0" err="1" smtClean="0">
                <a:solidFill>
                  <a:srgbClr val="00B0F0"/>
                </a:solidFill>
              </a:rPr>
              <a:t>করা</a:t>
            </a:r>
            <a:r>
              <a:rPr lang="en-US" sz="2800" dirty="0" smtClean="0">
                <a:solidFill>
                  <a:srgbClr val="00B0F0"/>
                </a:solidFill>
              </a:rPr>
              <a:t> </a:t>
            </a:r>
          </a:p>
          <a:p>
            <a:r>
              <a:rPr lang="en-US" sz="2800" dirty="0" err="1" smtClean="0">
                <a:solidFill>
                  <a:srgbClr val="7030A0"/>
                </a:solidFill>
              </a:rPr>
              <a:t>সামাজিক</a:t>
            </a:r>
            <a:r>
              <a:rPr lang="en-US" sz="2800" dirty="0" smtClean="0">
                <a:solidFill>
                  <a:srgbClr val="7030A0"/>
                </a:solidFill>
              </a:rPr>
              <a:t> </a:t>
            </a:r>
            <a:r>
              <a:rPr lang="en-US" sz="2800" dirty="0" err="1" smtClean="0">
                <a:solidFill>
                  <a:srgbClr val="7030A0"/>
                </a:solidFill>
              </a:rPr>
              <a:t>নীতি</a:t>
            </a:r>
            <a:r>
              <a:rPr lang="en-US" sz="2800" dirty="0" smtClean="0">
                <a:solidFill>
                  <a:srgbClr val="7030A0"/>
                </a:solidFill>
              </a:rPr>
              <a:t> </a:t>
            </a:r>
            <a:r>
              <a:rPr lang="en-US" sz="2800" dirty="0" err="1" smtClean="0">
                <a:solidFill>
                  <a:srgbClr val="7030A0"/>
                </a:solidFill>
              </a:rPr>
              <a:t>প্রণয়ন</a:t>
            </a:r>
            <a:r>
              <a:rPr lang="en-US" sz="2800" dirty="0" smtClean="0">
                <a:solidFill>
                  <a:srgbClr val="7030A0"/>
                </a:solidFill>
              </a:rPr>
              <a:t> ও </a:t>
            </a:r>
            <a:r>
              <a:rPr lang="en-US" sz="2800" dirty="0" err="1" smtClean="0">
                <a:solidFill>
                  <a:srgbClr val="7030A0"/>
                </a:solidFill>
              </a:rPr>
              <a:t>দীর্ঘমেয়াদি</a:t>
            </a:r>
            <a:r>
              <a:rPr lang="en-US" sz="2800" dirty="0" smtClean="0">
                <a:solidFill>
                  <a:srgbClr val="7030A0"/>
                </a:solidFill>
              </a:rPr>
              <a:t> </a:t>
            </a:r>
            <a:r>
              <a:rPr lang="en-US" sz="2800" dirty="0" err="1" smtClean="0">
                <a:solidFill>
                  <a:srgbClr val="7030A0"/>
                </a:solidFill>
              </a:rPr>
              <a:t>শিশু</a:t>
            </a:r>
            <a:r>
              <a:rPr lang="en-US" sz="2800" dirty="0" smtClean="0">
                <a:solidFill>
                  <a:srgbClr val="7030A0"/>
                </a:solidFill>
              </a:rPr>
              <a:t> </a:t>
            </a:r>
            <a:r>
              <a:rPr lang="en-US" sz="2800" dirty="0" err="1" smtClean="0">
                <a:solidFill>
                  <a:srgbClr val="7030A0"/>
                </a:solidFill>
              </a:rPr>
              <a:t>কল্যাণ</a:t>
            </a:r>
            <a:r>
              <a:rPr lang="en-US" sz="2800" dirty="0" smtClean="0">
                <a:solidFill>
                  <a:srgbClr val="7030A0"/>
                </a:solidFill>
              </a:rPr>
              <a:t> </a:t>
            </a:r>
            <a:r>
              <a:rPr lang="en-US" sz="2800" dirty="0" err="1" smtClean="0">
                <a:solidFill>
                  <a:srgbClr val="7030A0"/>
                </a:solidFill>
              </a:rPr>
              <a:t>কর্মসূচি</a:t>
            </a:r>
            <a:r>
              <a:rPr lang="en-US" sz="2800" dirty="0" smtClean="0">
                <a:solidFill>
                  <a:srgbClr val="7030A0"/>
                </a:solidFill>
              </a:rPr>
              <a:t> </a:t>
            </a:r>
            <a:r>
              <a:rPr lang="en-US" sz="2800" dirty="0" err="1" smtClean="0">
                <a:solidFill>
                  <a:srgbClr val="7030A0"/>
                </a:solidFill>
              </a:rPr>
              <a:t>গ্রহণ</a:t>
            </a:r>
            <a:r>
              <a:rPr lang="en-US" sz="2800" dirty="0" smtClean="0">
                <a:solidFill>
                  <a:srgbClr val="7030A0"/>
                </a:solidFill>
              </a:rPr>
              <a:t> </a:t>
            </a:r>
            <a:r>
              <a:rPr lang="en-US" sz="2800" dirty="0" err="1" smtClean="0">
                <a:solidFill>
                  <a:srgbClr val="7030A0"/>
                </a:solidFill>
              </a:rPr>
              <a:t>করা</a:t>
            </a:r>
            <a:r>
              <a:rPr lang="en-US" sz="2800" dirty="0" smtClean="0">
                <a:solidFill>
                  <a:srgbClr val="7030A0"/>
                </a:solidFill>
              </a:rPr>
              <a:t> </a:t>
            </a:r>
            <a:endParaRPr lang="en-US" sz="2800"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33400"/>
            <a:ext cx="8229600" cy="6096000"/>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dirty="0" err="1" smtClean="0">
                <a:solidFill>
                  <a:srgbClr val="FF0000"/>
                </a:solidFill>
              </a:rPr>
              <a:t>শিশু</a:t>
            </a:r>
            <a:r>
              <a:rPr lang="en-US" dirty="0" smtClean="0">
                <a:solidFill>
                  <a:srgbClr val="FF0000"/>
                </a:solidFill>
              </a:rPr>
              <a:t> ও </a:t>
            </a:r>
            <a:r>
              <a:rPr lang="en-US" dirty="0" err="1" smtClean="0">
                <a:solidFill>
                  <a:srgbClr val="FF0000"/>
                </a:solidFill>
              </a:rPr>
              <a:t>মহিলাদের</a:t>
            </a:r>
            <a:r>
              <a:rPr lang="en-US" dirty="0" smtClean="0">
                <a:solidFill>
                  <a:srgbClr val="FF0000"/>
                </a:solidFill>
              </a:rPr>
              <a:t> </a:t>
            </a:r>
            <a:r>
              <a:rPr lang="en-US" dirty="0" err="1" smtClean="0">
                <a:solidFill>
                  <a:srgbClr val="FF0000"/>
                </a:solidFill>
              </a:rPr>
              <a:t>জন্য</a:t>
            </a:r>
            <a:r>
              <a:rPr lang="en-US" dirty="0" smtClean="0">
                <a:solidFill>
                  <a:srgbClr val="FF0000"/>
                </a:solidFill>
              </a:rPr>
              <a:t> </a:t>
            </a:r>
            <a:r>
              <a:rPr lang="en-US" dirty="0" err="1" smtClean="0">
                <a:solidFill>
                  <a:srgbClr val="FF0000"/>
                </a:solidFill>
              </a:rPr>
              <a:t>হাসপাতাল</a:t>
            </a:r>
            <a:r>
              <a:rPr lang="en-US" dirty="0" smtClean="0">
                <a:solidFill>
                  <a:srgbClr val="FF0000"/>
                </a:solidFill>
              </a:rPr>
              <a:t> </a:t>
            </a:r>
            <a:r>
              <a:rPr lang="en-US" dirty="0" err="1" smtClean="0">
                <a:solidFill>
                  <a:srgbClr val="FF0000"/>
                </a:solidFill>
              </a:rPr>
              <a:t>নির্মাণ</a:t>
            </a:r>
            <a:r>
              <a:rPr lang="en-US" dirty="0" smtClean="0">
                <a:solidFill>
                  <a:srgbClr val="FF0000"/>
                </a:solidFill>
              </a:rPr>
              <a:t> </a:t>
            </a:r>
            <a:r>
              <a:rPr lang="en-US" dirty="0" err="1" smtClean="0">
                <a:solidFill>
                  <a:srgbClr val="FF0000"/>
                </a:solidFill>
              </a:rPr>
              <a:t>করা</a:t>
            </a:r>
            <a:r>
              <a:rPr lang="en-US" dirty="0" smtClean="0">
                <a:solidFill>
                  <a:srgbClr val="FF0000"/>
                </a:solidFill>
              </a:rPr>
              <a:t> </a:t>
            </a:r>
          </a:p>
          <a:p>
            <a:r>
              <a:rPr lang="en-US" dirty="0" err="1" smtClean="0">
                <a:solidFill>
                  <a:srgbClr val="FFFF00"/>
                </a:solidFill>
              </a:rPr>
              <a:t>শিশুদের</a:t>
            </a:r>
            <a:r>
              <a:rPr lang="en-US" dirty="0" smtClean="0">
                <a:solidFill>
                  <a:srgbClr val="FFFF00"/>
                </a:solidFill>
              </a:rPr>
              <a:t> </a:t>
            </a:r>
            <a:r>
              <a:rPr lang="en-US" dirty="0" err="1" smtClean="0">
                <a:solidFill>
                  <a:srgbClr val="FFFF00"/>
                </a:solidFill>
              </a:rPr>
              <a:t>স্বাস্থ্য</a:t>
            </a:r>
            <a:r>
              <a:rPr lang="en-US" dirty="0" smtClean="0">
                <a:solidFill>
                  <a:srgbClr val="FFFF00"/>
                </a:solidFill>
              </a:rPr>
              <a:t> </a:t>
            </a:r>
            <a:r>
              <a:rPr lang="en-US" dirty="0" err="1" smtClean="0">
                <a:solidFill>
                  <a:srgbClr val="FFFF00"/>
                </a:solidFill>
              </a:rPr>
              <a:t>রক্ষার</a:t>
            </a:r>
            <a:r>
              <a:rPr lang="en-US" dirty="0" smtClean="0">
                <a:solidFill>
                  <a:srgbClr val="FFFF00"/>
                </a:solidFill>
              </a:rPr>
              <a:t> </a:t>
            </a:r>
            <a:r>
              <a:rPr lang="en-US" dirty="0" err="1" smtClean="0">
                <a:solidFill>
                  <a:srgbClr val="FFFF00"/>
                </a:solidFill>
              </a:rPr>
              <a:t>জন্য</a:t>
            </a:r>
            <a:r>
              <a:rPr lang="en-US" dirty="0" smtClean="0">
                <a:solidFill>
                  <a:srgbClr val="FFFF00"/>
                </a:solidFill>
              </a:rPr>
              <a:t> </a:t>
            </a:r>
            <a:r>
              <a:rPr lang="en-US" dirty="0" err="1" smtClean="0">
                <a:solidFill>
                  <a:srgbClr val="FFFF00"/>
                </a:solidFill>
              </a:rPr>
              <a:t>বিদ্যালয</a:t>
            </a:r>
            <a:r>
              <a:rPr lang="en-US" dirty="0" smtClean="0">
                <a:solidFill>
                  <a:srgbClr val="FFFF00"/>
                </a:solidFill>
              </a:rPr>
              <a:t>় </a:t>
            </a:r>
            <a:r>
              <a:rPr lang="en-US" dirty="0" err="1" smtClean="0">
                <a:solidFill>
                  <a:srgbClr val="FFFF00"/>
                </a:solidFill>
              </a:rPr>
              <a:t>খাদ্য</a:t>
            </a:r>
            <a:r>
              <a:rPr lang="en-US" dirty="0" smtClean="0">
                <a:solidFill>
                  <a:srgbClr val="FFFF00"/>
                </a:solidFill>
              </a:rPr>
              <a:t> </a:t>
            </a:r>
            <a:r>
              <a:rPr lang="en-US" dirty="0" err="1" smtClean="0">
                <a:solidFill>
                  <a:srgbClr val="FFFF00"/>
                </a:solidFill>
              </a:rPr>
              <a:t>প্রকল্প</a:t>
            </a:r>
            <a:r>
              <a:rPr lang="en-US" dirty="0" smtClean="0">
                <a:solidFill>
                  <a:srgbClr val="FFFF00"/>
                </a:solidFill>
              </a:rPr>
              <a:t> </a:t>
            </a:r>
            <a:r>
              <a:rPr lang="en-US" dirty="0" err="1" smtClean="0">
                <a:solidFill>
                  <a:srgbClr val="FFFF00"/>
                </a:solidFill>
              </a:rPr>
              <a:t>চালু</a:t>
            </a:r>
            <a:r>
              <a:rPr lang="en-US" dirty="0" smtClean="0">
                <a:solidFill>
                  <a:srgbClr val="FFFF00"/>
                </a:solidFill>
              </a:rPr>
              <a:t> </a:t>
            </a:r>
            <a:r>
              <a:rPr lang="en-US" dirty="0" err="1" smtClean="0">
                <a:solidFill>
                  <a:srgbClr val="FFFF00"/>
                </a:solidFill>
              </a:rPr>
              <a:t>করার</a:t>
            </a:r>
            <a:r>
              <a:rPr lang="en-US" dirty="0" smtClean="0">
                <a:solidFill>
                  <a:srgbClr val="FFFF00"/>
                </a:solidFill>
              </a:rPr>
              <a:t> </a:t>
            </a:r>
          </a:p>
          <a:p>
            <a:r>
              <a:rPr lang="en-US" dirty="0" smtClean="0">
                <a:solidFill>
                  <a:srgbClr val="002060"/>
                </a:solidFill>
              </a:rPr>
              <a:t> </a:t>
            </a:r>
            <a:r>
              <a:rPr lang="en-US" dirty="0" err="1" smtClean="0">
                <a:solidFill>
                  <a:srgbClr val="002060"/>
                </a:solidFill>
              </a:rPr>
              <a:t>বিশেষ</a:t>
            </a:r>
            <a:r>
              <a:rPr lang="en-US" dirty="0" smtClean="0">
                <a:solidFill>
                  <a:srgbClr val="002060"/>
                </a:solidFill>
              </a:rPr>
              <a:t> </a:t>
            </a:r>
            <a:r>
              <a:rPr lang="en-US" dirty="0" err="1" smtClean="0">
                <a:solidFill>
                  <a:srgbClr val="002060"/>
                </a:solidFill>
              </a:rPr>
              <a:t>করে</a:t>
            </a:r>
            <a:r>
              <a:rPr lang="en-US" dirty="0" smtClean="0">
                <a:solidFill>
                  <a:srgbClr val="002060"/>
                </a:solidFill>
              </a:rPr>
              <a:t> </a:t>
            </a:r>
            <a:r>
              <a:rPr lang="en-US" dirty="0" err="1" smtClean="0">
                <a:solidFill>
                  <a:srgbClr val="002060"/>
                </a:solidFill>
              </a:rPr>
              <a:t>মেয়ে</a:t>
            </a:r>
            <a:r>
              <a:rPr lang="en-US" dirty="0" smtClean="0">
                <a:solidFill>
                  <a:srgbClr val="002060"/>
                </a:solidFill>
              </a:rPr>
              <a:t> </a:t>
            </a:r>
            <a:r>
              <a:rPr lang="en-US" dirty="0" err="1" smtClean="0">
                <a:solidFill>
                  <a:srgbClr val="002060"/>
                </a:solidFill>
              </a:rPr>
              <a:t>শিশুর</a:t>
            </a:r>
            <a:r>
              <a:rPr lang="en-US" dirty="0" smtClean="0">
                <a:solidFill>
                  <a:srgbClr val="002060"/>
                </a:solidFill>
              </a:rPr>
              <a:t> </a:t>
            </a:r>
            <a:r>
              <a:rPr lang="en-US" dirty="0" err="1" smtClean="0">
                <a:solidFill>
                  <a:srgbClr val="002060"/>
                </a:solidFill>
              </a:rPr>
              <a:t>মানবাধিকার</a:t>
            </a:r>
            <a:r>
              <a:rPr lang="en-US" dirty="0" smtClean="0">
                <a:solidFill>
                  <a:srgbClr val="002060"/>
                </a:solidFill>
              </a:rPr>
              <a:t> </a:t>
            </a:r>
            <a:r>
              <a:rPr lang="en-US" dirty="0" err="1" smtClean="0">
                <a:solidFill>
                  <a:srgbClr val="002060"/>
                </a:solidFill>
              </a:rPr>
              <a:t>সংরক্ষণ</a:t>
            </a:r>
            <a:r>
              <a:rPr lang="en-US" dirty="0" smtClean="0">
                <a:solidFill>
                  <a:srgbClr val="002060"/>
                </a:solidFill>
              </a:rPr>
              <a:t> ও </a:t>
            </a:r>
            <a:r>
              <a:rPr lang="en-US" dirty="0" err="1" smtClean="0">
                <a:solidFill>
                  <a:srgbClr val="002060"/>
                </a:solidFill>
              </a:rPr>
              <a:t>পর্যবেক্ষণ</a:t>
            </a:r>
            <a:r>
              <a:rPr lang="en-US" dirty="0" smtClean="0">
                <a:solidFill>
                  <a:srgbClr val="002060"/>
                </a:solidFill>
              </a:rPr>
              <a:t> </a:t>
            </a:r>
            <a:r>
              <a:rPr lang="en-US" dirty="0" err="1" smtClean="0">
                <a:solidFill>
                  <a:srgbClr val="002060"/>
                </a:solidFill>
              </a:rPr>
              <a:t>করা</a:t>
            </a:r>
            <a:endParaRPr lang="en-US" dirty="0" smtClean="0">
              <a:solidFill>
                <a:srgbClr val="002060"/>
              </a:solidFill>
            </a:endParaRPr>
          </a:p>
          <a:p>
            <a:r>
              <a:rPr lang="en-US" dirty="0" smtClean="0"/>
              <a:t> </a:t>
            </a:r>
            <a:r>
              <a:rPr lang="en-US" dirty="0" err="1" smtClean="0">
                <a:solidFill>
                  <a:srgbClr val="0070C0"/>
                </a:solidFill>
              </a:rPr>
              <a:t>জাতি-ধর্ম-বর্ণ</a:t>
            </a:r>
            <a:r>
              <a:rPr lang="en-US" dirty="0" smtClean="0">
                <a:solidFill>
                  <a:srgbClr val="0070C0"/>
                </a:solidFill>
              </a:rPr>
              <a:t> </a:t>
            </a:r>
            <a:r>
              <a:rPr lang="en-US" dirty="0" err="1" smtClean="0">
                <a:solidFill>
                  <a:srgbClr val="0070C0"/>
                </a:solidFill>
              </a:rPr>
              <a:t>নির্বিশেষে</a:t>
            </a:r>
            <a:r>
              <a:rPr lang="en-US" dirty="0" smtClean="0">
                <a:solidFill>
                  <a:srgbClr val="0070C0"/>
                </a:solidFill>
              </a:rPr>
              <a:t> </a:t>
            </a:r>
            <a:r>
              <a:rPr lang="en-US" dirty="0" err="1" smtClean="0">
                <a:solidFill>
                  <a:srgbClr val="0070C0"/>
                </a:solidFill>
              </a:rPr>
              <a:t>সকল</a:t>
            </a:r>
            <a:r>
              <a:rPr lang="en-US" dirty="0" smtClean="0">
                <a:solidFill>
                  <a:srgbClr val="0070C0"/>
                </a:solidFill>
              </a:rPr>
              <a:t> </a:t>
            </a:r>
            <a:r>
              <a:rPr lang="en-US" dirty="0" err="1" smtClean="0">
                <a:solidFill>
                  <a:srgbClr val="0070C0"/>
                </a:solidFill>
              </a:rPr>
              <a:t>শিশুর</a:t>
            </a:r>
            <a:r>
              <a:rPr lang="en-US" dirty="0" smtClean="0">
                <a:solidFill>
                  <a:srgbClr val="0070C0"/>
                </a:solidFill>
              </a:rPr>
              <a:t> </a:t>
            </a:r>
            <a:r>
              <a:rPr lang="en-US" dirty="0" err="1" smtClean="0">
                <a:solidFill>
                  <a:srgbClr val="0070C0"/>
                </a:solidFill>
              </a:rPr>
              <a:t>মৌলিক</a:t>
            </a:r>
            <a:r>
              <a:rPr lang="en-US" dirty="0" smtClean="0">
                <a:solidFill>
                  <a:srgbClr val="0070C0"/>
                </a:solidFill>
              </a:rPr>
              <a:t> </a:t>
            </a:r>
            <a:r>
              <a:rPr lang="en-US" dirty="0" err="1" smtClean="0">
                <a:solidFill>
                  <a:srgbClr val="0070C0"/>
                </a:solidFill>
              </a:rPr>
              <a:t>চাহিদা</a:t>
            </a:r>
            <a:r>
              <a:rPr lang="en-US" dirty="0" smtClean="0">
                <a:solidFill>
                  <a:srgbClr val="0070C0"/>
                </a:solidFill>
              </a:rPr>
              <a:t> </a:t>
            </a:r>
            <a:r>
              <a:rPr lang="en-US" dirty="0" err="1" smtClean="0">
                <a:solidFill>
                  <a:srgbClr val="0070C0"/>
                </a:solidFill>
              </a:rPr>
              <a:t>পূরণের</a:t>
            </a:r>
            <a:r>
              <a:rPr lang="en-US" dirty="0" smtClean="0">
                <a:solidFill>
                  <a:srgbClr val="0070C0"/>
                </a:solidFill>
              </a:rPr>
              <a:t> </a:t>
            </a:r>
            <a:r>
              <a:rPr lang="en-US" dirty="0" err="1" smtClean="0">
                <a:solidFill>
                  <a:srgbClr val="0070C0"/>
                </a:solidFill>
              </a:rPr>
              <a:t>নিশ্চয়তা</a:t>
            </a:r>
            <a:r>
              <a:rPr lang="en-US" dirty="0" smtClean="0">
                <a:solidFill>
                  <a:srgbClr val="0070C0"/>
                </a:solidFill>
              </a:rPr>
              <a:t> </a:t>
            </a:r>
            <a:r>
              <a:rPr lang="en-US" dirty="0" err="1" smtClean="0">
                <a:solidFill>
                  <a:srgbClr val="0070C0"/>
                </a:solidFill>
              </a:rPr>
              <a:t>বিধান</a:t>
            </a:r>
            <a:r>
              <a:rPr lang="en-US" dirty="0" smtClean="0">
                <a:solidFill>
                  <a:srgbClr val="0070C0"/>
                </a:solidFill>
              </a:rPr>
              <a:t> </a:t>
            </a:r>
            <a:r>
              <a:rPr lang="en-US" dirty="0" err="1" smtClean="0">
                <a:solidFill>
                  <a:srgbClr val="0070C0"/>
                </a:solidFill>
              </a:rPr>
              <a:t>করা</a:t>
            </a:r>
            <a:r>
              <a:rPr lang="en-US" dirty="0" smtClean="0">
                <a:solidFill>
                  <a:srgbClr val="0070C0"/>
                </a:solidFill>
              </a:rPr>
              <a:t> </a:t>
            </a:r>
          </a:p>
          <a:p>
            <a:r>
              <a:rPr lang="en-US" dirty="0" err="1" smtClean="0">
                <a:solidFill>
                  <a:srgbClr val="C00000"/>
                </a:solidFill>
              </a:rPr>
              <a:t>বিশ্বব্যাপী</a:t>
            </a:r>
            <a:r>
              <a:rPr lang="en-US" dirty="0" smtClean="0">
                <a:solidFill>
                  <a:srgbClr val="C00000"/>
                </a:solidFill>
              </a:rPr>
              <a:t> </a:t>
            </a:r>
            <a:r>
              <a:rPr lang="en-US" dirty="0" err="1" smtClean="0">
                <a:solidFill>
                  <a:srgbClr val="C00000"/>
                </a:solidFill>
              </a:rPr>
              <a:t>যুদ্ধাহত</a:t>
            </a:r>
            <a:r>
              <a:rPr lang="en-US" dirty="0" smtClean="0">
                <a:solidFill>
                  <a:srgbClr val="C00000"/>
                </a:solidFill>
              </a:rPr>
              <a:t> </a:t>
            </a:r>
            <a:r>
              <a:rPr lang="en-US" sz="3200" dirty="0" err="1" smtClean="0">
                <a:solidFill>
                  <a:srgbClr val="C00000"/>
                </a:solidFill>
              </a:rPr>
              <a:t>শিশুদের</a:t>
            </a:r>
            <a:r>
              <a:rPr lang="en-US" dirty="0" smtClean="0">
                <a:solidFill>
                  <a:srgbClr val="C00000"/>
                </a:solidFill>
              </a:rPr>
              <a:t> </a:t>
            </a:r>
            <a:r>
              <a:rPr lang="en-US" dirty="0" err="1" smtClean="0">
                <a:solidFill>
                  <a:srgbClr val="C00000"/>
                </a:solidFill>
              </a:rPr>
              <a:t>চিকিৎসা</a:t>
            </a:r>
            <a:r>
              <a:rPr lang="en-US" dirty="0" smtClean="0">
                <a:solidFill>
                  <a:srgbClr val="C00000"/>
                </a:solidFill>
              </a:rPr>
              <a:t> ও </a:t>
            </a:r>
            <a:r>
              <a:rPr lang="en-US" dirty="0" err="1" smtClean="0">
                <a:solidFill>
                  <a:srgbClr val="C00000"/>
                </a:solidFill>
              </a:rPr>
              <a:t>পুনর্বাসন</a:t>
            </a:r>
            <a:r>
              <a:rPr lang="en-US" dirty="0" smtClean="0">
                <a:solidFill>
                  <a:srgbClr val="C00000"/>
                </a:solidFill>
              </a:rPr>
              <a:t> </a:t>
            </a:r>
            <a:r>
              <a:rPr lang="en-US" dirty="0" err="1" smtClean="0">
                <a:solidFill>
                  <a:srgbClr val="C00000"/>
                </a:solidFill>
              </a:rPr>
              <a:t>কল্যাণে</a:t>
            </a:r>
            <a:r>
              <a:rPr lang="en-US" dirty="0" smtClean="0">
                <a:solidFill>
                  <a:srgbClr val="C00000"/>
                </a:solidFill>
              </a:rPr>
              <a:t> </a:t>
            </a:r>
            <a:r>
              <a:rPr lang="en-US" dirty="0" err="1" smtClean="0">
                <a:solidFill>
                  <a:srgbClr val="C00000"/>
                </a:solidFill>
              </a:rPr>
              <a:t>কাজ</a:t>
            </a:r>
            <a:r>
              <a:rPr lang="en-US" dirty="0" smtClean="0">
                <a:solidFill>
                  <a:srgbClr val="C00000"/>
                </a:solidFill>
              </a:rPr>
              <a:t> </a:t>
            </a:r>
            <a:r>
              <a:rPr lang="en-US" dirty="0" err="1" smtClean="0">
                <a:solidFill>
                  <a:srgbClr val="C00000"/>
                </a:solidFill>
              </a:rPr>
              <a:t>করা</a:t>
            </a:r>
            <a:r>
              <a:rPr lang="en-US" dirty="0" smtClean="0">
                <a:solidFill>
                  <a:srgbClr val="C00000"/>
                </a:solidFill>
              </a:rPr>
              <a:t> </a:t>
            </a:r>
          </a:p>
          <a:p>
            <a:r>
              <a:rPr lang="en-US" dirty="0" err="1" smtClean="0">
                <a:solidFill>
                  <a:srgbClr val="00B050"/>
                </a:solidFill>
              </a:rPr>
              <a:t>শিশুদের</a:t>
            </a:r>
            <a:r>
              <a:rPr lang="en-US" dirty="0" smtClean="0">
                <a:solidFill>
                  <a:srgbClr val="00B050"/>
                </a:solidFill>
              </a:rPr>
              <a:t> </a:t>
            </a:r>
            <a:r>
              <a:rPr lang="en-US" dirty="0" err="1" smtClean="0">
                <a:solidFill>
                  <a:srgbClr val="00B050"/>
                </a:solidFill>
              </a:rPr>
              <a:t>কল্যাণে</a:t>
            </a:r>
            <a:r>
              <a:rPr lang="en-US" dirty="0" smtClean="0">
                <a:solidFill>
                  <a:srgbClr val="00B050"/>
                </a:solidFill>
              </a:rPr>
              <a:t> </a:t>
            </a:r>
            <a:r>
              <a:rPr lang="en-US" dirty="0" err="1" smtClean="0">
                <a:solidFill>
                  <a:srgbClr val="00B050"/>
                </a:solidFill>
              </a:rPr>
              <a:t>মাতৃকল্যাণ</a:t>
            </a:r>
            <a:r>
              <a:rPr lang="en-US" dirty="0" smtClean="0">
                <a:solidFill>
                  <a:srgbClr val="00B050"/>
                </a:solidFill>
              </a:rPr>
              <a:t> </a:t>
            </a:r>
            <a:r>
              <a:rPr lang="en-US" dirty="0" err="1" smtClean="0">
                <a:solidFill>
                  <a:srgbClr val="00B050"/>
                </a:solidFill>
              </a:rPr>
              <a:t>নিশ্চিত</a:t>
            </a:r>
            <a:r>
              <a:rPr lang="en-US" dirty="0" smtClean="0">
                <a:solidFill>
                  <a:srgbClr val="00B050"/>
                </a:solidFill>
              </a:rPr>
              <a:t> </a:t>
            </a:r>
            <a:r>
              <a:rPr lang="en-US" dirty="0" err="1" smtClean="0">
                <a:solidFill>
                  <a:srgbClr val="00B050"/>
                </a:solidFill>
              </a:rPr>
              <a:t>করা</a:t>
            </a:r>
            <a:r>
              <a:rPr lang="en-US" dirty="0" smtClean="0">
                <a:solidFill>
                  <a:srgbClr val="00B050"/>
                </a:solidFill>
              </a:rPr>
              <a:t> </a:t>
            </a:r>
            <a:r>
              <a:rPr lang="en-US" dirty="0" err="1" smtClean="0">
                <a:solidFill>
                  <a:srgbClr val="00B050"/>
                </a:solidFill>
              </a:rPr>
              <a:t>এবং</a:t>
            </a:r>
            <a:r>
              <a:rPr lang="en-US" dirty="0" smtClean="0">
                <a:solidFill>
                  <a:srgbClr val="00B050"/>
                </a:solidFill>
              </a:rPr>
              <a:t> </a:t>
            </a:r>
            <a:r>
              <a:rPr lang="en-US" dirty="0" err="1" smtClean="0">
                <a:solidFill>
                  <a:srgbClr val="00B050"/>
                </a:solidFill>
              </a:rPr>
              <a:t>মৌলিক</a:t>
            </a:r>
            <a:r>
              <a:rPr lang="en-US" dirty="0" smtClean="0">
                <a:solidFill>
                  <a:srgbClr val="00B050"/>
                </a:solidFill>
              </a:rPr>
              <a:t> </a:t>
            </a:r>
            <a:r>
              <a:rPr lang="en-US" dirty="0" err="1" smtClean="0">
                <a:solidFill>
                  <a:srgbClr val="00B050"/>
                </a:solidFill>
              </a:rPr>
              <a:t>শিক্ষা</a:t>
            </a:r>
            <a:r>
              <a:rPr lang="en-US" dirty="0" smtClean="0">
                <a:solidFill>
                  <a:srgbClr val="00B050"/>
                </a:solidFill>
              </a:rPr>
              <a:t> ও </a:t>
            </a:r>
            <a:r>
              <a:rPr lang="en-US" dirty="0" err="1" smtClean="0">
                <a:solidFill>
                  <a:srgbClr val="00B050"/>
                </a:solidFill>
              </a:rPr>
              <a:t>কর্মসংস্থান</a:t>
            </a:r>
            <a:endParaRPr lang="en-US" dirty="0" smtClean="0">
              <a:solidFill>
                <a:srgbClr val="00B050"/>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086600" cy="1371600"/>
          </a:xfrm>
        </p:spPr>
        <p:style>
          <a:lnRef idx="1">
            <a:schemeClr val="accent1"/>
          </a:lnRef>
          <a:fillRef idx="3">
            <a:schemeClr val="accent1"/>
          </a:fillRef>
          <a:effectRef idx="2">
            <a:schemeClr val="accent1"/>
          </a:effectRef>
          <a:fontRef idx="minor">
            <a:schemeClr val="lt1"/>
          </a:fontRef>
        </p:style>
        <p:txBody>
          <a:bodyPr>
            <a:noAutofit/>
          </a:bodyPr>
          <a:lstStyle/>
          <a:p>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t>
            </a:r>
            <a:br>
              <a:rPr lang="en-US" sz="2800" dirty="0" smtClean="0"/>
            </a:br>
            <a:r>
              <a:rPr lang="en-US" sz="2800" dirty="0" smtClean="0"/>
              <a:t>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t>
            </a:r>
            <a:r>
              <a:rPr lang="en-US" sz="2800" dirty="0" err="1" smtClean="0"/>
              <a:t>ইউনিসেফ</a:t>
            </a:r>
            <a:r>
              <a:rPr lang="en-US" sz="2800" dirty="0" smtClean="0"/>
              <a:t> </a:t>
            </a:r>
            <a:r>
              <a:rPr lang="en-US" sz="2800" dirty="0" err="1" smtClean="0"/>
              <a:t>এর</a:t>
            </a:r>
            <a:r>
              <a:rPr lang="en-US" sz="2800" dirty="0" smtClean="0"/>
              <a:t> </a:t>
            </a:r>
            <a:r>
              <a:rPr lang="en-US" sz="2800" dirty="0" err="1" smtClean="0"/>
              <a:t>কাজ</a:t>
            </a:r>
            <a:r>
              <a:rPr lang="en-US" sz="2800" dirty="0" smtClean="0"/>
              <a:t/>
            </a:r>
            <a:br>
              <a:rPr lang="en-US" sz="2800" dirty="0" smtClean="0"/>
            </a:br>
            <a:r>
              <a:rPr lang="en-US" sz="2800" dirty="0" smtClean="0"/>
              <a:t>                                        </a:t>
            </a:r>
            <a:r>
              <a:rPr lang="en-US" sz="2800" dirty="0" err="1" smtClean="0"/>
              <a:t>শিক্ষামূলক</a:t>
            </a:r>
            <a:r>
              <a:rPr lang="en-US" sz="2800" dirty="0" smtClean="0"/>
              <a:t/>
            </a:r>
            <a:br>
              <a:rPr lang="en-US" sz="2800" dirty="0" smtClean="0"/>
            </a:br>
            <a:r>
              <a:rPr lang="en-US" sz="2800" dirty="0" smtClean="0"/>
              <a:t>   </a:t>
            </a:r>
            <a:endParaRPr lang="en-US" sz="2800" dirty="0"/>
          </a:p>
        </p:txBody>
      </p:sp>
      <p:sp>
        <p:nvSpPr>
          <p:cNvPr id="3" name="Content Placeholder 2"/>
          <p:cNvSpPr>
            <a:spLocks noGrp="1"/>
          </p:cNvSpPr>
          <p:nvPr>
            <p:ph idx="1"/>
          </p:nvPr>
        </p:nvSpPr>
        <p:spPr>
          <a:xfrm>
            <a:off x="457200" y="1371600"/>
            <a:ext cx="8229600" cy="4953000"/>
          </a:xfrm>
        </p:spPr>
        <p:txBody>
          <a:bodyPr>
            <a:normAutofit lnSpcReduction="10000"/>
          </a:bodyPr>
          <a:lstStyle/>
          <a:p>
            <a:r>
              <a:rPr lang="en-US" dirty="0" smtClean="0"/>
              <a:t> </a:t>
            </a:r>
            <a:r>
              <a:rPr lang="en-US" dirty="0" err="1" smtClean="0"/>
              <a:t>প্রাক-প্রাথমিক</a:t>
            </a:r>
            <a:r>
              <a:rPr lang="en-US" dirty="0" smtClean="0"/>
              <a:t> </a:t>
            </a:r>
            <a:r>
              <a:rPr lang="en-US" dirty="0" err="1" smtClean="0"/>
              <a:t>শিক্ষা</a:t>
            </a:r>
            <a:r>
              <a:rPr lang="en-US" dirty="0" smtClean="0"/>
              <a:t> </a:t>
            </a:r>
          </a:p>
          <a:p>
            <a:r>
              <a:rPr lang="en-US" dirty="0" err="1" smtClean="0"/>
              <a:t>কর্মরত</a:t>
            </a:r>
            <a:r>
              <a:rPr lang="en-US" dirty="0" smtClean="0"/>
              <a:t> </a:t>
            </a:r>
            <a:r>
              <a:rPr lang="en-US" dirty="0" err="1" smtClean="0"/>
              <a:t>শিশুদের</a:t>
            </a:r>
            <a:r>
              <a:rPr lang="en-US" dirty="0" smtClean="0"/>
              <a:t> </a:t>
            </a:r>
            <a:r>
              <a:rPr lang="en-US" dirty="0" err="1" smtClean="0"/>
              <a:t>জন্য</a:t>
            </a:r>
            <a:r>
              <a:rPr lang="en-US" dirty="0" smtClean="0"/>
              <a:t> </a:t>
            </a:r>
            <a:r>
              <a:rPr lang="en-US" dirty="0" err="1" smtClean="0"/>
              <a:t>শিক্ষা</a:t>
            </a:r>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err="1" smtClean="0"/>
              <a:t>নারী</a:t>
            </a:r>
            <a:r>
              <a:rPr lang="en-US" dirty="0" smtClean="0"/>
              <a:t> </a:t>
            </a:r>
            <a:r>
              <a:rPr lang="en-US" dirty="0" err="1" smtClean="0"/>
              <a:t>শিক্ষা</a:t>
            </a:r>
            <a:r>
              <a:rPr lang="en-US" dirty="0" smtClean="0"/>
              <a:t> </a:t>
            </a:r>
          </a:p>
          <a:p>
            <a:r>
              <a:rPr lang="en-US" dirty="0" err="1" smtClean="0"/>
              <a:t>শিক্ষা</a:t>
            </a:r>
            <a:r>
              <a:rPr lang="en-US" dirty="0" smtClean="0"/>
              <a:t> </a:t>
            </a:r>
            <a:r>
              <a:rPr lang="en-US" dirty="0" err="1" smtClean="0"/>
              <a:t>উপকরণ</a:t>
            </a:r>
            <a:r>
              <a:rPr lang="en-US" dirty="0" smtClean="0"/>
              <a:t> </a:t>
            </a:r>
            <a:endParaRPr lang="en-US" dirty="0"/>
          </a:p>
        </p:txBody>
      </p:sp>
      <p:pic>
        <p:nvPicPr>
          <p:cNvPr id="41986" name="Picture 2" descr="C:\Users\Path finder\Pictures\শিক্ষা\images (2).png"/>
          <p:cNvPicPr>
            <a:picLocks noChangeAspect="1" noChangeArrowheads="1"/>
          </p:cNvPicPr>
          <p:nvPr/>
        </p:nvPicPr>
        <p:blipFill>
          <a:blip r:embed="rId2" cstate="print"/>
          <a:srcRect/>
          <a:stretch>
            <a:fillRect/>
          </a:stretch>
        </p:blipFill>
        <p:spPr bwMode="auto">
          <a:xfrm>
            <a:off x="7086600" y="0"/>
            <a:ext cx="2057400" cy="2590800"/>
          </a:xfrm>
          <a:prstGeom prst="rect">
            <a:avLst/>
          </a:prstGeom>
          <a:noFill/>
        </p:spPr>
      </p:pic>
      <p:pic>
        <p:nvPicPr>
          <p:cNvPr id="41987" name="Picture 3" descr="C:\Users\Path finder\Pictures\শিক্ষা\images (33).jpg"/>
          <p:cNvPicPr>
            <a:picLocks noChangeAspect="1" noChangeArrowheads="1"/>
          </p:cNvPicPr>
          <p:nvPr/>
        </p:nvPicPr>
        <p:blipFill>
          <a:blip r:embed="rId3" cstate="print"/>
          <a:srcRect/>
          <a:stretch>
            <a:fillRect/>
          </a:stretch>
        </p:blipFill>
        <p:spPr bwMode="auto">
          <a:xfrm>
            <a:off x="3200400" y="2590800"/>
            <a:ext cx="5410200" cy="2057400"/>
          </a:xfrm>
          <a:prstGeom prst="rect">
            <a:avLst/>
          </a:prstGeom>
          <a:noFill/>
        </p:spPr>
      </p:pic>
      <p:pic>
        <p:nvPicPr>
          <p:cNvPr id="41988" name="Picture 4" descr="C:\Users\Path finder\Pictures\শিক্ষা\images (25).jpg"/>
          <p:cNvPicPr>
            <a:picLocks noChangeAspect="1" noChangeArrowheads="1"/>
          </p:cNvPicPr>
          <p:nvPr/>
        </p:nvPicPr>
        <p:blipFill>
          <a:blip r:embed="rId4" cstate="print"/>
          <a:srcRect/>
          <a:stretch>
            <a:fillRect/>
          </a:stretch>
        </p:blipFill>
        <p:spPr bwMode="auto">
          <a:xfrm>
            <a:off x="4191000" y="4876800"/>
            <a:ext cx="4495800" cy="1752600"/>
          </a:xfrm>
          <a:prstGeom prst="rect">
            <a:avLst/>
          </a:prstGeom>
          <a:noFill/>
        </p:spPr>
      </p:pic>
      <p:pic>
        <p:nvPicPr>
          <p:cNvPr id="41989" name="Picture 5" descr="C:\Users\Path finder\Pictures\কিশোর\images (45).jpg"/>
          <p:cNvPicPr>
            <a:picLocks noChangeAspect="1" noChangeArrowheads="1"/>
          </p:cNvPicPr>
          <p:nvPr/>
        </p:nvPicPr>
        <p:blipFill>
          <a:blip r:embed="rId5" cstate="print"/>
          <a:srcRect/>
          <a:stretch>
            <a:fillRect/>
          </a:stretch>
        </p:blipFill>
        <p:spPr bwMode="auto">
          <a:xfrm>
            <a:off x="0" y="2438400"/>
            <a:ext cx="3009900" cy="21240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 calcmode="lin" valueType="num">
                                      <p:cBhvr additive="base">
                                        <p:cTn id="2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 calcmode="lin" valueType="num">
                                      <p:cBhvr additive="base">
                                        <p:cTn id="30"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1989"/>
                                        </p:tgtEl>
                                        <p:attrNameLst>
                                          <p:attrName>style.visibility</p:attrName>
                                        </p:attrNameLst>
                                      </p:cBhvr>
                                      <p:to>
                                        <p:strVal val="visible"/>
                                      </p:to>
                                    </p:set>
                                    <p:animEffect transition="in" filter="fade">
                                      <p:cBhvr>
                                        <p:cTn id="36" dur="2000"/>
                                        <p:tgtEl>
                                          <p:spTgt spid="4198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1987"/>
                                        </p:tgtEl>
                                        <p:attrNameLst>
                                          <p:attrName>style.visibility</p:attrName>
                                        </p:attrNameLst>
                                      </p:cBhvr>
                                      <p:to>
                                        <p:strVal val="visible"/>
                                      </p:to>
                                    </p:set>
                                    <p:animEffect transition="in" filter="wipe(down)">
                                      <p:cBhvr>
                                        <p:cTn id="41" dur="500"/>
                                        <p:tgtEl>
                                          <p:spTgt spid="4198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41986"/>
                                        </p:tgtEl>
                                        <p:attrNameLst>
                                          <p:attrName>style.visibility</p:attrName>
                                        </p:attrNameLst>
                                      </p:cBhvr>
                                      <p:to>
                                        <p:strVal val="visible"/>
                                      </p:to>
                                    </p:set>
                                    <p:animEffect transition="in" filter="wipe(down)">
                                      <p:cBhvr>
                                        <p:cTn id="46" dur="500"/>
                                        <p:tgtEl>
                                          <p:spTgt spid="4198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41988"/>
                                        </p:tgtEl>
                                        <p:attrNameLst>
                                          <p:attrName>style.visibility</p:attrName>
                                        </p:attrNameLst>
                                      </p:cBhvr>
                                      <p:to>
                                        <p:strVal val="visible"/>
                                      </p:to>
                                    </p:set>
                                    <p:animEffect transition="in" filter="wipe(down)">
                                      <p:cBhvr>
                                        <p:cTn id="51" dur="5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FF0DED-DA28-429B-931A-F158AC9D664E}" type="datetime9">
              <a:rPr lang="en-US" smtClean="0"/>
              <a:pPr/>
              <a:t>6/21/2021 3:34:40 PM</a:t>
            </a:fld>
            <a:endParaRPr lang="en-US"/>
          </a:p>
        </p:txBody>
      </p:sp>
      <p:sp>
        <p:nvSpPr>
          <p:cNvPr id="3" name="Slide Number Placeholder 2"/>
          <p:cNvSpPr>
            <a:spLocks noGrp="1"/>
          </p:cNvSpPr>
          <p:nvPr>
            <p:ph type="sldNum" sz="quarter" idx="11"/>
          </p:nvPr>
        </p:nvSpPr>
        <p:spPr/>
        <p:txBody>
          <a:bodyPr/>
          <a:lstStyle/>
          <a:p>
            <a:fld id="{F817CD4C-53A1-4B31-8882-2A8A9FB97820}" type="slidenum">
              <a:rPr lang="en-US" smtClean="0"/>
              <a:pPr/>
              <a:t>2</a:t>
            </a:fld>
            <a:endParaRPr lang="en-US"/>
          </a:p>
        </p:txBody>
      </p:sp>
      <p:sp>
        <p:nvSpPr>
          <p:cNvPr id="4" name="Footer Placeholder 3"/>
          <p:cNvSpPr>
            <a:spLocks noGrp="1"/>
          </p:cNvSpPr>
          <p:nvPr>
            <p:ph type="ftr" sz="quarter" idx="12"/>
          </p:nvPr>
        </p:nvSpPr>
        <p:spPr/>
        <p:txBody>
          <a:bodyPr/>
          <a:lstStyle/>
          <a:p>
            <a:r>
              <a:rPr lang="en-US" smtClean="0"/>
              <a:t>MITALI SARKAR.Shibgonj pilot Girls High school.Bogura.</a:t>
            </a:r>
            <a:endParaRPr lang="en-US"/>
          </a:p>
        </p:txBody>
      </p:sp>
      <p:pic>
        <p:nvPicPr>
          <p:cNvPr id="5" name="Picture 4"/>
          <p:cNvPicPr>
            <a:picLocks noChangeAspect="1" noChangeArrowheads="1"/>
          </p:cNvPicPr>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0" y="228600"/>
            <a:ext cx="9144000" cy="6553200"/>
          </a:xfrm>
          <a:prstGeom prst="rect">
            <a:avLst/>
          </a:prstGeom>
          <a:noFill/>
          <a:ln>
            <a:noFill/>
          </a:ln>
          <a:effectLst/>
          <a:extLst>
            <a:ext uri="{909E8E84-426E-40DD-AFC4-6F175D3DCCD1}">
              <a14:hiddenFill xmlns="" xmlns:lc="http://schemas.openxmlformats.org/drawingml/2006/lockedCanvas" xmlns:a14="http://schemas.microsoft.com/office/drawing/2010/main">
                <a:solidFill>
                  <a:schemeClr val="accent1"/>
                </a:solidFill>
              </a14:hiddenFill>
            </a:ext>
            <a:ext uri="{91240B29-F687-4F45-9708-019B960494DF}">
              <a14:hiddenLine xmlns="" xmlns:lc="http://schemas.openxmlformats.org/drawingml/2006/lockedCanvas" xmlns:a14="http://schemas.microsoft.com/office/drawing/2010/main" w="9525">
                <a:solidFill>
                  <a:schemeClr val="tx1"/>
                </a:solidFill>
                <a:miter lim="800000"/>
                <a:headEnd/>
                <a:tailEnd/>
              </a14:hiddenLine>
            </a:ext>
            <a:ext uri="{AF507438-7753-43E0-B8FC-AC1667EBCBE1}">
              <a14:hiddenEffects xmlns="" xmlns:lc="http://schemas.openxmlformats.org/drawingml/2006/lockedCanva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style>
          <a:lnRef idx="1">
            <a:schemeClr val="dk1"/>
          </a:lnRef>
          <a:fillRef idx="2">
            <a:schemeClr val="dk1"/>
          </a:fillRef>
          <a:effectRef idx="1">
            <a:schemeClr val="dk1"/>
          </a:effectRef>
          <a:fontRef idx="minor">
            <a:schemeClr val="dk1"/>
          </a:fontRef>
        </p:style>
        <p:txBody>
          <a:bodyPr>
            <a:normAutofit/>
          </a:bodyPr>
          <a:lstStyle/>
          <a:p>
            <a:pPr lvl="8" algn="l" rtl="0">
              <a:spcBef>
                <a:spcPct val="0"/>
              </a:spcBef>
            </a:pPr>
            <a:r>
              <a:rPr lang="en-US" sz="4000" dirty="0" err="1" smtClean="0"/>
              <a:t>স্বাস্থ্য</a:t>
            </a:r>
            <a:r>
              <a:rPr lang="en-US" sz="4000" dirty="0" smtClean="0"/>
              <a:t> </a:t>
            </a:r>
            <a:r>
              <a:rPr lang="en-US" sz="4000" dirty="0" err="1" smtClean="0"/>
              <a:t>সুরক্ষা</a:t>
            </a:r>
            <a:r>
              <a:rPr lang="en-US" sz="4000" dirty="0" smtClean="0"/>
              <a:t> 				</a:t>
            </a:r>
            <a:r>
              <a:rPr lang="en-US" sz="4000" dirty="0" err="1" smtClean="0"/>
              <a:t>নারী</a:t>
            </a:r>
            <a:r>
              <a:rPr lang="en-US" sz="4000" dirty="0" smtClean="0"/>
              <a:t> </a:t>
            </a:r>
            <a:r>
              <a:rPr lang="en-US" sz="4000" dirty="0" err="1" smtClean="0"/>
              <a:t>উন্নয়ন</a:t>
            </a:r>
            <a:r>
              <a:rPr lang="en-US" sz="4000" dirty="0" smtClean="0"/>
              <a:t> </a:t>
            </a:r>
            <a:br>
              <a:rPr lang="en-US" sz="4000" dirty="0" smtClean="0"/>
            </a:br>
            <a:endParaRPr lang="en-US" sz="4000" dirty="0"/>
          </a:p>
        </p:txBody>
      </p:sp>
      <p:sp>
        <p:nvSpPr>
          <p:cNvPr id="4" name="Rectangle 3"/>
          <p:cNvSpPr/>
          <p:nvPr/>
        </p:nvSpPr>
        <p:spPr>
          <a:xfrm>
            <a:off x="-7162800" y="-685800"/>
            <a:ext cx="6553200" cy="1323439"/>
          </a:xfrm>
          <a:prstGeom prst="rect">
            <a:avLst/>
          </a:prstGeom>
        </p:spPr>
        <p:txBody>
          <a:bodyPr wrap="square">
            <a:spAutoFit/>
          </a:bodyPr>
          <a:lstStyle/>
          <a:p>
            <a:r>
              <a:rPr lang="en-US" sz="4000" dirty="0" err="1" smtClean="0"/>
              <a:t>নগরবাসীদের</a:t>
            </a:r>
            <a:r>
              <a:rPr lang="en-US" sz="4000" dirty="0" smtClean="0"/>
              <a:t> </a:t>
            </a:r>
            <a:r>
              <a:rPr lang="en-US" sz="4000" dirty="0" err="1" smtClean="0"/>
              <a:t>মৌলিক</a:t>
            </a:r>
            <a:r>
              <a:rPr lang="en-US" sz="4000" dirty="0" smtClean="0"/>
              <a:t> </a:t>
            </a:r>
            <a:r>
              <a:rPr lang="en-US" sz="4000" dirty="0" err="1" smtClean="0"/>
              <a:t>সেবা</a:t>
            </a:r>
            <a:endParaRPr lang="en-US" sz="4000" dirty="0" smtClean="0"/>
          </a:p>
          <a:p>
            <a:endParaRPr lang="en-US" sz="4000" dirty="0"/>
          </a:p>
        </p:txBody>
      </p:sp>
      <p:pic>
        <p:nvPicPr>
          <p:cNvPr id="2049" name="Picture 1" descr="C:\Users\Path finder\Pictures\কিশোর\images (69).jpg"/>
          <p:cNvPicPr>
            <a:picLocks noGrp="1" noChangeAspect="1" noChangeArrowheads="1"/>
          </p:cNvPicPr>
          <p:nvPr>
            <p:ph idx="1"/>
          </p:nvPr>
        </p:nvPicPr>
        <p:blipFill>
          <a:blip r:embed="rId2" cstate="print"/>
          <a:srcRect/>
          <a:stretch>
            <a:fillRect/>
          </a:stretch>
        </p:blipFill>
        <p:spPr bwMode="auto">
          <a:xfrm>
            <a:off x="4343400" y="1371600"/>
            <a:ext cx="4343400" cy="1927860"/>
          </a:xfrm>
          <a:prstGeom prst="rect">
            <a:avLst/>
          </a:prstGeom>
          <a:noFill/>
        </p:spPr>
      </p:pic>
      <p:pic>
        <p:nvPicPr>
          <p:cNvPr id="2050" name="Picture 2" descr="C:\Users\Path finder\Pictures\n-14.jpg"/>
          <p:cNvPicPr>
            <a:picLocks noChangeAspect="1" noChangeArrowheads="1"/>
          </p:cNvPicPr>
          <p:nvPr/>
        </p:nvPicPr>
        <p:blipFill>
          <a:blip r:embed="rId3" cstate="print"/>
          <a:srcRect/>
          <a:stretch>
            <a:fillRect/>
          </a:stretch>
        </p:blipFill>
        <p:spPr bwMode="auto">
          <a:xfrm>
            <a:off x="4343400" y="3657600"/>
            <a:ext cx="4419600" cy="2276475"/>
          </a:xfrm>
          <a:prstGeom prst="rect">
            <a:avLst/>
          </a:prstGeom>
          <a:noFill/>
        </p:spPr>
      </p:pic>
      <p:pic>
        <p:nvPicPr>
          <p:cNvPr id="2051" name="Picture 3" descr="C:\Users\Path finder\Pictures\স্বাস্থ্য\download (15).jpg"/>
          <p:cNvPicPr>
            <a:picLocks noChangeAspect="1" noChangeArrowheads="1"/>
          </p:cNvPicPr>
          <p:nvPr/>
        </p:nvPicPr>
        <p:blipFill>
          <a:blip r:embed="rId4" cstate="print"/>
          <a:srcRect/>
          <a:stretch>
            <a:fillRect/>
          </a:stretch>
        </p:blipFill>
        <p:spPr bwMode="auto">
          <a:xfrm>
            <a:off x="228600" y="1371600"/>
            <a:ext cx="3429000" cy="1895475"/>
          </a:xfrm>
          <a:prstGeom prst="rect">
            <a:avLst/>
          </a:prstGeom>
          <a:noFill/>
        </p:spPr>
      </p:pic>
      <p:sp>
        <p:nvSpPr>
          <p:cNvPr id="8" name="Rectangle 7"/>
          <p:cNvSpPr/>
          <p:nvPr/>
        </p:nvSpPr>
        <p:spPr>
          <a:xfrm rot="10800000" flipV="1">
            <a:off x="381000" y="5943600"/>
            <a:ext cx="266700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sz="3600" dirty="0" smtClean="0"/>
              <a:t> </a:t>
            </a:r>
            <a:r>
              <a:rPr lang="en-US" sz="3600" dirty="0" err="1" smtClean="0"/>
              <a:t>শিশু</a:t>
            </a:r>
            <a:r>
              <a:rPr lang="en-US" sz="3600" dirty="0" smtClean="0"/>
              <a:t> </a:t>
            </a:r>
            <a:r>
              <a:rPr lang="en-US" sz="3600" dirty="0" err="1" smtClean="0"/>
              <a:t>সুরক্ষা</a:t>
            </a:r>
            <a:endParaRPr lang="en-US" sz="3600" dirty="0" smtClean="0"/>
          </a:p>
        </p:txBody>
      </p:sp>
      <p:pic>
        <p:nvPicPr>
          <p:cNvPr id="2052" name="Picture 4" descr="C:\Users\Path finder\Pictures\কিশোর\images (40).jpg"/>
          <p:cNvPicPr>
            <a:picLocks noChangeAspect="1" noChangeArrowheads="1"/>
          </p:cNvPicPr>
          <p:nvPr/>
        </p:nvPicPr>
        <p:blipFill>
          <a:blip r:embed="rId5" cstate="print"/>
          <a:srcRect/>
          <a:stretch>
            <a:fillRect/>
          </a:stretch>
        </p:blipFill>
        <p:spPr bwMode="auto">
          <a:xfrm>
            <a:off x="304800" y="3733800"/>
            <a:ext cx="3505200" cy="2209800"/>
          </a:xfrm>
          <a:prstGeom prst="rect">
            <a:avLst/>
          </a:prstGeom>
          <a:noFill/>
        </p:spPr>
      </p:pic>
      <p:sp>
        <p:nvSpPr>
          <p:cNvPr id="10" name="Rectangle 9"/>
          <p:cNvSpPr/>
          <p:nvPr/>
        </p:nvSpPr>
        <p:spPr>
          <a:xfrm>
            <a:off x="3657600" y="5943600"/>
            <a:ext cx="548640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sz="3600" dirty="0" smtClean="0"/>
              <a:t> </a:t>
            </a:r>
            <a:r>
              <a:rPr lang="en-US" sz="3600" dirty="0" err="1" smtClean="0"/>
              <a:t>যোগাযোগ</a:t>
            </a:r>
            <a:r>
              <a:rPr lang="en-US" sz="3600" dirty="0" smtClean="0"/>
              <a:t> ও </a:t>
            </a:r>
            <a:r>
              <a:rPr lang="en-US" sz="3600" dirty="0" err="1" smtClean="0"/>
              <a:t>তথ্য</a:t>
            </a:r>
            <a:r>
              <a:rPr lang="en-US" sz="3600" dirty="0" smtClean="0"/>
              <a:t> </a:t>
            </a:r>
            <a:r>
              <a:rPr lang="en-US" sz="3600" dirty="0" err="1" smtClean="0"/>
              <a:t>কার্যক্রম</a:t>
            </a:r>
            <a:endParaRPr 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 calcmode="lin" valueType="num">
                                      <p:cBhvr additive="base">
                                        <p:cTn id="12" dur="500" fill="hold"/>
                                        <p:tgtEl>
                                          <p:spTgt spid="2051"/>
                                        </p:tgtEl>
                                        <p:attrNameLst>
                                          <p:attrName>ppt_x</p:attrName>
                                        </p:attrNameLst>
                                      </p:cBhvr>
                                      <p:tavLst>
                                        <p:tav tm="0">
                                          <p:val>
                                            <p:strVal val="#ppt_x"/>
                                          </p:val>
                                        </p:tav>
                                        <p:tav tm="100000">
                                          <p:val>
                                            <p:strVal val="#ppt_x"/>
                                          </p:val>
                                        </p:tav>
                                      </p:tavLst>
                                    </p:anim>
                                    <p:anim calcmode="lin" valueType="num">
                                      <p:cBhvr additive="base">
                                        <p:cTn id="13"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49"/>
                                        </p:tgtEl>
                                        <p:attrNameLst>
                                          <p:attrName>style.visibility</p:attrName>
                                        </p:attrNameLst>
                                      </p:cBhvr>
                                      <p:to>
                                        <p:strVal val="visible"/>
                                      </p:to>
                                    </p:set>
                                    <p:anim calcmode="lin" valueType="num">
                                      <p:cBhvr additive="base">
                                        <p:cTn id="18" dur="500" fill="hold"/>
                                        <p:tgtEl>
                                          <p:spTgt spid="2049"/>
                                        </p:tgtEl>
                                        <p:attrNameLst>
                                          <p:attrName>ppt_x</p:attrName>
                                        </p:attrNameLst>
                                      </p:cBhvr>
                                      <p:tavLst>
                                        <p:tav tm="0">
                                          <p:val>
                                            <p:strVal val="#ppt_x"/>
                                          </p:val>
                                        </p:tav>
                                        <p:tav tm="100000">
                                          <p:val>
                                            <p:strVal val="#ppt_x"/>
                                          </p:val>
                                        </p:tav>
                                      </p:tavLst>
                                    </p:anim>
                                    <p:anim calcmode="lin" valueType="num">
                                      <p:cBhvr additive="base">
                                        <p:cTn id="19" dur="500" fill="hold"/>
                                        <p:tgtEl>
                                          <p:spTgt spid="204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bg/>
                                          </p:spTgt>
                                        </p:tgtEl>
                                        <p:attrNameLst>
                                          <p:attrName>style.visibility</p:attrName>
                                        </p:attrNameLst>
                                      </p:cBhvr>
                                      <p:to>
                                        <p:strVal val="visible"/>
                                      </p:to>
                                    </p:set>
                                    <p:anim calcmode="lin" valueType="num">
                                      <p:cBhvr additive="base">
                                        <p:cTn id="24" dur="500" fill="hold"/>
                                        <p:tgtEl>
                                          <p:spTgt spid="8">
                                            <p:bg/>
                                          </p:spTgt>
                                        </p:tgtEl>
                                        <p:attrNameLst>
                                          <p:attrName>ppt_x</p:attrName>
                                        </p:attrNameLst>
                                      </p:cBhvr>
                                      <p:tavLst>
                                        <p:tav tm="0">
                                          <p:val>
                                            <p:strVal val="#ppt_x"/>
                                          </p:val>
                                        </p:tav>
                                        <p:tav tm="100000">
                                          <p:val>
                                            <p:strVal val="#ppt_x"/>
                                          </p:val>
                                        </p:tav>
                                      </p:tavLst>
                                    </p:anim>
                                    <p:anim calcmode="lin" valueType="num">
                                      <p:cBhvr additive="base">
                                        <p:cTn id="25" dur="500" fill="hold"/>
                                        <p:tgtEl>
                                          <p:spTgt spid="8">
                                            <p:bg/>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 calcmode="lin" valueType="num">
                                      <p:cBhvr additive="base">
                                        <p:cTn id="2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
                                            <p:bg/>
                                          </p:spTgt>
                                        </p:tgtEl>
                                        <p:attrNameLst>
                                          <p:attrName>style.visibility</p:attrName>
                                        </p:attrNameLst>
                                      </p:cBhvr>
                                      <p:to>
                                        <p:strVal val="visible"/>
                                      </p:to>
                                    </p:set>
                                    <p:anim calcmode="lin" valueType="num">
                                      <p:cBhvr additive="base">
                                        <p:cTn id="34"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35"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build="allAtOnce" animBg="1"/>
      <p:bldP spid="10"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1981200"/>
            <a:ext cx="4343400" cy="2895600"/>
          </a:xfrm>
        </p:spPr>
        <p:txBody>
          <a:bodyPr/>
          <a:lstStyle/>
          <a:p>
            <a:pPr>
              <a:buNone/>
            </a:pPr>
            <a:r>
              <a:rPr lang="en-US" dirty="0" smtClean="0"/>
              <a:t> </a:t>
            </a:r>
          </a:p>
          <a:p>
            <a:r>
              <a:rPr lang="en-US" dirty="0" err="1" smtClean="0">
                <a:solidFill>
                  <a:srgbClr val="FFC000"/>
                </a:solidFill>
              </a:rPr>
              <a:t>জরুরি</a:t>
            </a:r>
            <a:r>
              <a:rPr lang="en-US" dirty="0" smtClean="0">
                <a:solidFill>
                  <a:srgbClr val="FFC000"/>
                </a:solidFill>
              </a:rPr>
              <a:t> </a:t>
            </a:r>
            <a:r>
              <a:rPr lang="en-US" dirty="0" err="1" smtClean="0">
                <a:solidFill>
                  <a:srgbClr val="FFC000"/>
                </a:solidFill>
              </a:rPr>
              <a:t>ত্রাণ</a:t>
            </a:r>
            <a:r>
              <a:rPr lang="en-US" dirty="0" smtClean="0">
                <a:solidFill>
                  <a:srgbClr val="FFC000"/>
                </a:solidFill>
              </a:rPr>
              <a:t> </a:t>
            </a:r>
            <a:r>
              <a:rPr lang="en-US" dirty="0" err="1" smtClean="0">
                <a:solidFill>
                  <a:srgbClr val="FFC000"/>
                </a:solidFill>
              </a:rPr>
              <a:t>কার্যক্রম</a:t>
            </a:r>
            <a:endParaRPr lang="en-US" dirty="0" smtClean="0">
              <a:solidFill>
                <a:srgbClr val="FFC000"/>
              </a:solidFill>
            </a:endParaRPr>
          </a:p>
          <a:p>
            <a:r>
              <a:rPr lang="en-US" dirty="0" smtClean="0"/>
              <a:t> </a:t>
            </a:r>
            <a:r>
              <a:rPr lang="en-US" dirty="0" err="1" smtClean="0">
                <a:solidFill>
                  <a:srgbClr val="FF0000"/>
                </a:solidFill>
              </a:rPr>
              <a:t>দুর্যোগ</a:t>
            </a:r>
            <a:r>
              <a:rPr lang="en-US" dirty="0" smtClean="0">
                <a:solidFill>
                  <a:srgbClr val="FF0000"/>
                </a:solidFill>
              </a:rPr>
              <a:t> </a:t>
            </a:r>
            <a:r>
              <a:rPr lang="en-US" dirty="0" err="1" smtClean="0">
                <a:solidFill>
                  <a:srgbClr val="FF0000"/>
                </a:solidFill>
              </a:rPr>
              <a:t>মোকাবেলা</a:t>
            </a:r>
            <a:endParaRPr lang="en-US" dirty="0" smtClean="0">
              <a:solidFill>
                <a:srgbClr val="FF0000"/>
              </a:solidFill>
            </a:endParaRPr>
          </a:p>
          <a:p>
            <a:r>
              <a:rPr lang="en-US" dirty="0" smtClean="0"/>
              <a:t> </a:t>
            </a:r>
            <a:r>
              <a:rPr lang="en-US" dirty="0" err="1" smtClean="0">
                <a:solidFill>
                  <a:srgbClr val="00B0F0"/>
                </a:solidFill>
              </a:rPr>
              <a:t>উন্নয়নের</a:t>
            </a:r>
            <a:r>
              <a:rPr lang="en-US" dirty="0" smtClean="0">
                <a:solidFill>
                  <a:srgbClr val="00B0F0"/>
                </a:solidFill>
              </a:rPr>
              <a:t> </a:t>
            </a:r>
            <a:r>
              <a:rPr lang="en-US" dirty="0" err="1" smtClean="0">
                <a:solidFill>
                  <a:srgbClr val="00B0F0"/>
                </a:solidFill>
              </a:rPr>
              <a:t>জন্য</a:t>
            </a:r>
            <a:r>
              <a:rPr lang="en-US" dirty="0" smtClean="0">
                <a:solidFill>
                  <a:srgbClr val="00B0F0"/>
                </a:solidFill>
              </a:rPr>
              <a:t> </a:t>
            </a:r>
            <a:r>
              <a:rPr lang="en-US" dirty="0" err="1" smtClean="0">
                <a:solidFill>
                  <a:srgbClr val="00B0F0"/>
                </a:solidFill>
              </a:rPr>
              <a:t>যোগাযোগ</a:t>
            </a:r>
            <a:endParaRPr lang="en-US" dirty="0" smtClean="0">
              <a:solidFill>
                <a:srgbClr val="00B0F0"/>
              </a:solidFill>
            </a:endParaRPr>
          </a:p>
          <a:p>
            <a:r>
              <a:rPr lang="en-US" dirty="0" smtClean="0"/>
              <a:t> </a:t>
            </a:r>
            <a:r>
              <a:rPr lang="en-US" dirty="0" err="1" smtClean="0">
                <a:solidFill>
                  <a:srgbClr val="FFC000"/>
                </a:solidFill>
              </a:rPr>
              <a:t>স্বাস্থ্যকর</a:t>
            </a:r>
            <a:r>
              <a:rPr lang="en-US" dirty="0" smtClean="0">
                <a:solidFill>
                  <a:srgbClr val="FFC000"/>
                </a:solidFill>
              </a:rPr>
              <a:t> </a:t>
            </a:r>
            <a:r>
              <a:rPr lang="en-US" dirty="0" err="1" smtClean="0">
                <a:solidFill>
                  <a:srgbClr val="FFC000"/>
                </a:solidFill>
              </a:rPr>
              <a:t>প্রসবের</a:t>
            </a:r>
            <a:r>
              <a:rPr lang="en-US" dirty="0" smtClean="0">
                <a:solidFill>
                  <a:srgbClr val="FFC000"/>
                </a:solidFill>
              </a:rPr>
              <a:t> </a:t>
            </a:r>
            <a:r>
              <a:rPr lang="en-US" dirty="0" err="1" smtClean="0">
                <a:solidFill>
                  <a:srgbClr val="FFC000"/>
                </a:solidFill>
              </a:rPr>
              <a:t>ব্যবস্থা</a:t>
            </a:r>
            <a:r>
              <a:rPr lang="en-US" dirty="0" smtClean="0">
                <a:solidFill>
                  <a:srgbClr val="FFC000"/>
                </a:solidFill>
              </a:rPr>
              <a:t> </a:t>
            </a:r>
            <a:r>
              <a:rPr lang="en-US" dirty="0" err="1" smtClean="0">
                <a:solidFill>
                  <a:srgbClr val="FFC000"/>
                </a:solidFill>
              </a:rPr>
              <a:t>করা</a:t>
            </a:r>
            <a:endParaRPr lang="en-US" dirty="0" smtClean="0">
              <a:solidFill>
                <a:srgbClr val="FFC000"/>
              </a:solidFill>
            </a:endParaRPr>
          </a:p>
          <a:p>
            <a:endParaRPr lang="en-US" dirty="0"/>
          </a:p>
        </p:txBody>
      </p:sp>
      <p:pic>
        <p:nvPicPr>
          <p:cNvPr id="2050" name="Picture 2" descr="C:\Users\Path finder\Pictures\কিশোর\download (14).jpg"/>
          <p:cNvPicPr>
            <a:picLocks noChangeAspect="1" noChangeArrowheads="1"/>
          </p:cNvPicPr>
          <p:nvPr/>
        </p:nvPicPr>
        <p:blipFill>
          <a:blip r:embed="rId2" cstate="print"/>
          <a:srcRect/>
          <a:stretch>
            <a:fillRect/>
          </a:stretch>
        </p:blipFill>
        <p:spPr bwMode="auto">
          <a:xfrm>
            <a:off x="3200400" y="152400"/>
            <a:ext cx="2619375" cy="1743075"/>
          </a:xfrm>
          <a:prstGeom prst="rect">
            <a:avLst/>
          </a:prstGeom>
          <a:noFill/>
        </p:spPr>
      </p:pic>
      <p:sp>
        <p:nvSpPr>
          <p:cNvPr id="5" name="Rectangle 4"/>
          <p:cNvSpPr/>
          <p:nvPr/>
        </p:nvSpPr>
        <p:spPr>
          <a:xfrm>
            <a:off x="457200" y="457200"/>
            <a:ext cx="2667000"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3600" dirty="0" err="1" smtClean="0"/>
              <a:t>কিশোরদের</a:t>
            </a:r>
            <a:r>
              <a:rPr lang="en-US" sz="3600" dirty="0" smtClean="0"/>
              <a:t> </a:t>
            </a:r>
            <a:r>
              <a:rPr lang="en-US" sz="3600" dirty="0" err="1" smtClean="0"/>
              <a:t>ক্ষমতায়ন</a:t>
            </a:r>
            <a:endParaRPr lang="en-US" sz="3600" dirty="0" smtClean="0"/>
          </a:p>
        </p:txBody>
      </p:sp>
      <p:pic>
        <p:nvPicPr>
          <p:cNvPr id="2051" name="Picture 3" descr="C:\Users\Path finder\Pictures\কিশোর\images (20).jpg"/>
          <p:cNvPicPr>
            <a:picLocks noChangeAspect="1" noChangeArrowheads="1"/>
          </p:cNvPicPr>
          <p:nvPr/>
        </p:nvPicPr>
        <p:blipFill>
          <a:blip r:embed="rId3" cstate="print"/>
          <a:srcRect/>
          <a:stretch>
            <a:fillRect/>
          </a:stretch>
        </p:blipFill>
        <p:spPr bwMode="auto">
          <a:xfrm>
            <a:off x="6400800" y="152400"/>
            <a:ext cx="2466975" cy="1752600"/>
          </a:xfrm>
          <a:prstGeom prst="rect">
            <a:avLst/>
          </a:prstGeom>
          <a:noFill/>
        </p:spPr>
      </p:pic>
      <p:pic>
        <p:nvPicPr>
          <p:cNvPr id="2052" name="Picture 4" descr="C:\Users\Path finder\Pictures\download (21).jpg"/>
          <p:cNvPicPr>
            <a:picLocks noChangeAspect="1" noChangeArrowheads="1"/>
          </p:cNvPicPr>
          <p:nvPr/>
        </p:nvPicPr>
        <p:blipFill>
          <a:blip r:embed="rId4" cstate="print"/>
          <a:srcRect/>
          <a:stretch>
            <a:fillRect/>
          </a:stretch>
        </p:blipFill>
        <p:spPr bwMode="auto">
          <a:xfrm>
            <a:off x="5029200" y="2438400"/>
            <a:ext cx="3886200" cy="1809750"/>
          </a:xfrm>
          <a:prstGeom prst="rect">
            <a:avLst/>
          </a:prstGeom>
          <a:noFill/>
        </p:spPr>
      </p:pic>
      <p:pic>
        <p:nvPicPr>
          <p:cNvPr id="2053" name="Picture 5" descr="C:\Users\Path finder\Pictures\n-17.jpg"/>
          <p:cNvPicPr>
            <a:picLocks noChangeAspect="1" noChangeArrowheads="1"/>
          </p:cNvPicPr>
          <p:nvPr/>
        </p:nvPicPr>
        <p:blipFill>
          <a:blip r:embed="rId5" cstate="print"/>
          <a:srcRect/>
          <a:stretch>
            <a:fillRect/>
          </a:stretch>
        </p:blipFill>
        <p:spPr bwMode="auto">
          <a:xfrm>
            <a:off x="5029200" y="4495800"/>
            <a:ext cx="3886200" cy="2133600"/>
          </a:xfrm>
          <a:prstGeom prst="rect">
            <a:avLst/>
          </a:prstGeom>
          <a:noFill/>
        </p:spPr>
      </p:pic>
      <p:pic>
        <p:nvPicPr>
          <p:cNvPr id="2054" name="Picture 6" descr="C:\Users\Path finder\Pictures\n18.jpg"/>
          <p:cNvPicPr>
            <a:picLocks noChangeAspect="1" noChangeArrowheads="1"/>
          </p:cNvPicPr>
          <p:nvPr/>
        </p:nvPicPr>
        <p:blipFill>
          <a:blip r:embed="rId6" cstate="print"/>
          <a:srcRect/>
          <a:stretch>
            <a:fillRect/>
          </a:stretch>
        </p:blipFill>
        <p:spPr bwMode="auto">
          <a:xfrm>
            <a:off x="685800" y="4800600"/>
            <a:ext cx="3829050" cy="1828800"/>
          </a:xfrm>
          <a:prstGeom prst="rect">
            <a:avLst/>
          </a:prstGeom>
          <a:noFill/>
        </p:spPr>
      </p:pic>
      <p:sp>
        <p:nvSpPr>
          <p:cNvPr id="11" name="Rectangle 10"/>
          <p:cNvSpPr/>
          <p:nvPr/>
        </p:nvSpPr>
        <p:spPr>
          <a:xfrm>
            <a:off x="0" y="1828800"/>
            <a:ext cx="9144000" cy="523220"/>
          </a:xfrm>
          <a:prstGeom prst="rect">
            <a:avLst/>
          </a:prstGeom>
        </p:spPr>
        <p:txBody>
          <a:bodyPr wrap="square">
            <a:spAutoFit/>
          </a:bodyPr>
          <a:lstStyle/>
          <a:p>
            <a:pPr lvl="8"/>
            <a:r>
              <a:rPr lang="en-US" sz="2800" dirty="0" smtClean="0"/>
              <a:t>		   </a:t>
            </a:r>
            <a:r>
              <a:rPr lang="en-US" sz="2800" dirty="0" err="1" smtClean="0"/>
              <a:t>শিশু</a:t>
            </a:r>
            <a:r>
              <a:rPr lang="en-US" sz="2800" dirty="0" smtClean="0"/>
              <a:t> </a:t>
            </a:r>
            <a:r>
              <a:rPr lang="en-US" sz="2800" dirty="0" err="1" smtClean="0"/>
              <a:t>অধিকার</a:t>
            </a:r>
            <a:r>
              <a:rPr lang="en-US" sz="2800" dirty="0" smtClean="0"/>
              <a:t> </a:t>
            </a:r>
            <a:r>
              <a:rPr lang="en-US" sz="2800" dirty="0" err="1" smtClean="0"/>
              <a:t>প্রতিষ্ঠা</a:t>
            </a: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20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051"/>
                                        </p:tgtEl>
                                        <p:attrNameLst>
                                          <p:attrName>style.visibility</p:attrName>
                                        </p:attrNameLst>
                                      </p:cBhvr>
                                      <p:to>
                                        <p:strVal val="visible"/>
                                      </p:to>
                                    </p:set>
                                    <p:anim calcmode="lin" valueType="num">
                                      <p:cBhvr additive="base">
                                        <p:cTn id="24" dur="500" fill="hold"/>
                                        <p:tgtEl>
                                          <p:spTgt spid="2051"/>
                                        </p:tgtEl>
                                        <p:attrNameLst>
                                          <p:attrName>ppt_x</p:attrName>
                                        </p:attrNameLst>
                                      </p:cBhvr>
                                      <p:tavLst>
                                        <p:tav tm="0">
                                          <p:val>
                                            <p:strVal val="#ppt_x"/>
                                          </p:val>
                                        </p:tav>
                                        <p:tav tm="100000">
                                          <p:val>
                                            <p:strVal val="#ppt_x"/>
                                          </p:val>
                                        </p:tav>
                                      </p:tavLst>
                                    </p:anim>
                                    <p:anim calcmode="lin" valueType="num">
                                      <p:cBhvr additive="base">
                                        <p:cTn id="25"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 calcmode="lin" valueType="num">
                                      <p:cBhvr additive="base">
                                        <p:cTn id="3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 calcmode="lin" valueType="num">
                                      <p:cBhvr additive="base">
                                        <p:cTn id="3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 calcmode="lin" valueType="num">
                                      <p:cBhvr additive="base">
                                        <p:cTn id="4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 calcmode="lin" valueType="num">
                                      <p:cBhvr additive="base">
                                        <p:cTn id="4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 calcmode="lin" valueType="num">
                                      <p:cBhvr additive="base">
                                        <p:cTn id="5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052"/>
                                        </p:tgtEl>
                                        <p:attrNameLst>
                                          <p:attrName>style.visibility</p:attrName>
                                        </p:attrNameLst>
                                      </p:cBhvr>
                                      <p:to>
                                        <p:strVal val="visible"/>
                                      </p:to>
                                    </p:set>
                                    <p:anim calcmode="lin" valueType="num">
                                      <p:cBhvr additive="base">
                                        <p:cTn id="60" dur="500" fill="hold"/>
                                        <p:tgtEl>
                                          <p:spTgt spid="2052"/>
                                        </p:tgtEl>
                                        <p:attrNameLst>
                                          <p:attrName>ppt_x</p:attrName>
                                        </p:attrNameLst>
                                      </p:cBhvr>
                                      <p:tavLst>
                                        <p:tav tm="0">
                                          <p:val>
                                            <p:strVal val="#ppt_x"/>
                                          </p:val>
                                        </p:tav>
                                        <p:tav tm="100000">
                                          <p:val>
                                            <p:strVal val="#ppt_x"/>
                                          </p:val>
                                        </p:tav>
                                      </p:tavLst>
                                    </p:anim>
                                    <p:anim calcmode="lin" valueType="num">
                                      <p:cBhvr additive="base">
                                        <p:cTn id="61"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2053"/>
                                        </p:tgtEl>
                                        <p:attrNameLst>
                                          <p:attrName>style.visibility</p:attrName>
                                        </p:attrNameLst>
                                      </p:cBhvr>
                                      <p:to>
                                        <p:strVal val="visible"/>
                                      </p:to>
                                    </p:set>
                                    <p:anim calcmode="lin" valueType="num">
                                      <p:cBhvr additive="base">
                                        <p:cTn id="66" dur="500" fill="hold"/>
                                        <p:tgtEl>
                                          <p:spTgt spid="2053"/>
                                        </p:tgtEl>
                                        <p:attrNameLst>
                                          <p:attrName>ppt_x</p:attrName>
                                        </p:attrNameLst>
                                      </p:cBhvr>
                                      <p:tavLst>
                                        <p:tav tm="0">
                                          <p:val>
                                            <p:strVal val="#ppt_x"/>
                                          </p:val>
                                        </p:tav>
                                        <p:tav tm="100000">
                                          <p:val>
                                            <p:strVal val="#ppt_x"/>
                                          </p:val>
                                        </p:tav>
                                      </p:tavLst>
                                    </p:anim>
                                    <p:anim calcmode="lin" valueType="num">
                                      <p:cBhvr additive="base">
                                        <p:cTn id="67"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2054"/>
                                        </p:tgtEl>
                                        <p:attrNameLst>
                                          <p:attrName>style.visibility</p:attrName>
                                        </p:attrNameLst>
                                      </p:cBhvr>
                                      <p:to>
                                        <p:strVal val="visible"/>
                                      </p:to>
                                    </p:set>
                                    <p:anim calcmode="lin" valueType="num">
                                      <p:cBhvr additive="base">
                                        <p:cTn id="72" dur="500" fill="hold"/>
                                        <p:tgtEl>
                                          <p:spTgt spid="2054"/>
                                        </p:tgtEl>
                                        <p:attrNameLst>
                                          <p:attrName>ppt_x</p:attrName>
                                        </p:attrNameLst>
                                      </p:cBhvr>
                                      <p:tavLst>
                                        <p:tav tm="0">
                                          <p:val>
                                            <p:strVal val="#ppt_x"/>
                                          </p:val>
                                        </p:tav>
                                        <p:tav tm="100000">
                                          <p:val>
                                            <p:strVal val="#ppt_x"/>
                                          </p:val>
                                        </p:tav>
                                      </p:tavLst>
                                    </p:anim>
                                    <p:anim calcmode="lin" valueType="num">
                                      <p:cBhvr additive="base">
                                        <p:cTn id="73"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590800"/>
            <a:ext cx="8229600" cy="4267200"/>
          </a:xfrm>
        </p:spPr>
        <p:txBody>
          <a:bodyPr>
            <a:normAutofit lnSpcReduction="10000"/>
          </a:bodyPr>
          <a:lstStyle/>
          <a:p>
            <a:r>
              <a:rPr lang="en-US" sz="4000" dirty="0" err="1" smtClean="0">
                <a:solidFill>
                  <a:srgbClr val="FFFF00"/>
                </a:solidFill>
              </a:rPr>
              <a:t>ইউনিসেফ</a:t>
            </a:r>
            <a:r>
              <a:rPr lang="en-US" sz="4000" dirty="0" smtClean="0">
                <a:solidFill>
                  <a:srgbClr val="FFFF00"/>
                </a:solidFill>
              </a:rPr>
              <a:t> </a:t>
            </a:r>
            <a:r>
              <a:rPr lang="en-US" sz="4000" dirty="0" err="1" smtClean="0">
                <a:solidFill>
                  <a:srgbClr val="FFFF00"/>
                </a:solidFill>
              </a:rPr>
              <a:t>বিশ্বব্যাপী</a:t>
            </a:r>
            <a:r>
              <a:rPr lang="en-US" sz="4000" dirty="0" smtClean="0">
                <a:solidFill>
                  <a:srgbClr val="FFFF00"/>
                </a:solidFill>
              </a:rPr>
              <a:t> </a:t>
            </a:r>
            <a:r>
              <a:rPr lang="en-US" sz="4000" dirty="0" err="1" smtClean="0">
                <a:solidFill>
                  <a:srgbClr val="FFFF00"/>
                </a:solidFill>
              </a:rPr>
              <a:t>দারিদ্র্</a:t>
            </a:r>
            <a:r>
              <a:rPr lang="en-US" sz="4000" dirty="0" smtClean="0">
                <a:solidFill>
                  <a:srgbClr val="FFFF00"/>
                </a:solidFill>
              </a:rPr>
              <a:t> </a:t>
            </a:r>
            <a:r>
              <a:rPr lang="en-US" sz="4000" dirty="0" err="1" smtClean="0">
                <a:solidFill>
                  <a:srgbClr val="FFFF00"/>
                </a:solidFill>
              </a:rPr>
              <a:t>অসহায</a:t>
            </a:r>
            <a:r>
              <a:rPr lang="en-US" sz="4000" dirty="0" smtClean="0">
                <a:solidFill>
                  <a:srgbClr val="FFFF00"/>
                </a:solidFill>
              </a:rPr>
              <a:t>় </a:t>
            </a:r>
            <a:r>
              <a:rPr lang="en-US" sz="4000" dirty="0" err="1" smtClean="0">
                <a:solidFill>
                  <a:srgbClr val="FFFF00"/>
                </a:solidFill>
              </a:rPr>
              <a:t>এতিম</a:t>
            </a:r>
            <a:r>
              <a:rPr lang="en-US" sz="4000" dirty="0" smtClean="0">
                <a:solidFill>
                  <a:srgbClr val="FFFF00"/>
                </a:solidFill>
              </a:rPr>
              <a:t> </a:t>
            </a:r>
            <a:r>
              <a:rPr lang="en-US" sz="4000" dirty="0" err="1" smtClean="0">
                <a:solidFill>
                  <a:srgbClr val="FFFF00"/>
                </a:solidFill>
              </a:rPr>
              <a:t>ইত্যাদি</a:t>
            </a:r>
            <a:r>
              <a:rPr lang="en-US" sz="4000" dirty="0" smtClean="0">
                <a:solidFill>
                  <a:srgbClr val="FFFF00"/>
                </a:solidFill>
              </a:rPr>
              <a:t> </a:t>
            </a:r>
            <a:r>
              <a:rPr lang="en-US" sz="4000" dirty="0" err="1" smtClean="0">
                <a:solidFill>
                  <a:srgbClr val="FFFF00"/>
                </a:solidFill>
              </a:rPr>
              <a:t>শিশুর</a:t>
            </a:r>
            <a:r>
              <a:rPr lang="en-US" sz="4000" dirty="0" smtClean="0">
                <a:solidFill>
                  <a:srgbClr val="FFFF00"/>
                </a:solidFill>
              </a:rPr>
              <a:t> </a:t>
            </a:r>
            <a:r>
              <a:rPr lang="en-US" sz="4000" dirty="0" err="1" smtClean="0">
                <a:solidFill>
                  <a:srgbClr val="FFFF00"/>
                </a:solidFill>
              </a:rPr>
              <a:t>সুষ্ঠু</a:t>
            </a:r>
            <a:r>
              <a:rPr lang="en-US" sz="4000" dirty="0" smtClean="0">
                <a:solidFill>
                  <a:srgbClr val="FFFF00"/>
                </a:solidFill>
              </a:rPr>
              <a:t> </a:t>
            </a:r>
            <a:r>
              <a:rPr lang="en-US" sz="4000" dirty="0" err="1" smtClean="0">
                <a:solidFill>
                  <a:srgbClr val="FFFF00"/>
                </a:solidFill>
              </a:rPr>
              <a:t>ভাবে</a:t>
            </a:r>
            <a:r>
              <a:rPr lang="en-US" sz="4000" dirty="0" smtClean="0">
                <a:solidFill>
                  <a:srgbClr val="FFFF00"/>
                </a:solidFill>
              </a:rPr>
              <a:t> </a:t>
            </a:r>
            <a:r>
              <a:rPr lang="en-US" sz="4000" dirty="0" err="1" smtClean="0">
                <a:solidFill>
                  <a:srgbClr val="FFFF00"/>
                </a:solidFill>
              </a:rPr>
              <a:t>বেঁচে</a:t>
            </a:r>
            <a:r>
              <a:rPr lang="en-US" sz="4000" dirty="0" smtClean="0">
                <a:solidFill>
                  <a:srgbClr val="FFFF00"/>
                </a:solidFill>
              </a:rPr>
              <a:t> </a:t>
            </a:r>
            <a:r>
              <a:rPr lang="en-US" sz="4000" dirty="0" err="1" smtClean="0">
                <a:solidFill>
                  <a:srgbClr val="FFFF00"/>
                </a:solidFill>
              </a:rPr>
              <a:t>থাকার</a:t>
            </a:r>
            <a:r>
              <a:rPr lang="en-US" sz="4000" dirty="0" smtClean="0">
                <a:solidFill>
                  <a:srgbClr val="FFFF00"/>
                </a:solidFill>
              </a:rPr>
              <a:t> </a:t>
            </a:r>
            <a:r>
              <a:rPr lang="en-US" sz="4000" dirty="0" err="1" smtClean="0">
                <a:solidFill>
                  <a:srgbClr val="FFFF00"/>
                </a:solidFill>
              </a:rPr>
              <a:t>শিক্ষা</a:t>
            </a:r>
            <a:r>
              <a:rPr lang="en-US" sz="4000" dirty="0" smtClean="0">
                <a:solidFill>
                  <a:srgbClr val="FFFF00"/>
                </a:solidFill>
              </a:rPr>
              <a:t> ও </a:t>
            </a:r>
            <a:r>
              <a:rPr lang="en-US" sz="4000" dirty="0" err="1" smtClean="0">
                <a:solidFill>
                  <a:srgbClr val="FFFF00"/>
                </a:solidFill>
              </a:rPr>
              <a:t>প্রশিক্ষণ</a:t>
            </a:r>
            <a:r>
              <a:rPr lang="en-US" sz="4000" dirty="0" smtClean="0">
                <a:solidFill>
                  <a:srgbClr val="FFFF00"/>
                </a:solidFill>
              </a:rPr>
              <a:t> </a:t>
            </a:r>
            <a:r>
              <a:rPr lang="en-US" sz="4000" dirty="0" err="1" smtClean="0">
                <a:solidFill>
                  <a:srgbClr val="FFFF00"/>
                </a:solidFill>
              </a:rPr>
              <a:t>সহ</a:t>
            </a:r>
            <a:r>
              <a:rPr lang="en-US" sz="4000" dirty="0" smtClean="0">
                <a:solidFill>
                  <a:srgbClr val="FFFF00"/>
                </a:solidFill>
              </a:rPr>
              <a:t> </a:t>
            </a:r>
            <a:r>
              <a:rPr lang="en-US" sz="4000" dirty="0" err="1" smtClean="0">
                <a:solidFill>
                  <a:srgbClr val="FFFF00"/>
                </a:solidFill>
              </a:rPr>
              <a:t>নানা</a:t>
            </a:r>
            <a:r>
              <a:rPr lang="en-US" sz="4000" dirty="0" smtClean="0">
                <a:solidFill>
                  <a:srgbClr val="FFFF00"/>
                </a:solidFill>
              </a:rPr>
              <a:t> </a:t>
            </a:r>
            <a:r>
              <a:rPr lang="en-US" sz="4000" dirty="0" err="1" smtClean="0">
                <a:solidFill>
                  <a:srgbClr val="FFFF00"/>
                </a:solidFill>
              </a:rPr>
              <a:t>ধরনের</a:t>
            </a:r>
            <a:r>
              <a:rPr lang="en-US" sz="4000" dirty="0" smtClean="0">
                <a:solidFill>
                  <a:srgbClr val="FFFF00"/>
                </a:solidFill>
              </a:rPr>
              <a:t> </a:t>
            </a:r>
            <a:r>
              <a:rPr lang="en-US" sz="4000" dirty="0" err="1" smtClean="0">
                <a:solidFill>
                  <a:srgbClr val="FFFF00"/>
                </a:solidFill>
              </a:rPr>
              <a:t>কর্মসূচি</a:t>
            </a:r>
            <a:r>
              <a:rPr lang="en-US" sz="4000" dirty="0" smtClean="0">
                <a:solidFill>
                  <a:srgbClr val="FFFF00"/>
                </a:solidFill>
              </a:rPr>
              <a:t> </a:t>
            </a:r>
            <a:r>
              <a:rPr lang="en-US" sz="4000" dirty="0" err="1" smtClean="0">
                <a:solidFill>
                  <a:srgbClr val="FFFF00"/>
                </a:solidFill>
              </a:rPr>
              <a:t>পালন</a:t>
            </a:r>
            <a:r>
              <a:rPr lang="en-US" sz="4000" dirty="0" smtClean="0">
                <a:solidFill>
                  <a:srgbClr val="FFFF00"/>
                </a:solidFill>
              </a:rPr>
              <a:t> </a:t>
            </a:r>
            <a:r>
              <a:rPr lang="en-US" sz="4000" dirty="0" err="1" smtClean="0">
                <a:solidFill>
                  <a:srgbClr val="FFFF00"/>
                </a:solidFill>
              </a:rPr>
              <a:t>করে</a:t>
            </a:r>
            <a:r>
              <a:rPr lang="en-US" sz="4000" dirty="0" smtClean="0">
                <a:solidFill>
                  <a:srgbClr val="FFFF00"/>
                </a:solidFill>
              </a:rPr>
              <a:t> </a:t>
            </a:r>
            <a:r>
              <a:rPr lang="en-US" sz="4000" dirty="0" err="1" smtClean="0">
                <a:solidFill>
                  <a:srgbClr val="FFFF00"/>
                </a:solidFill>
              </a:rPr>
              <a:t>তাদের</a:t>
            </a:r>
            <a:r>
              <a:rPr lang="en-US" sz="4000" dirty="0" smtClean="0">
                <a:solidFill>
                  <a:srgbClr val="FFFF00"/>
                </a:solidFill>
              </a:rPr>
              <a:t> </a:t>
            </a:r>
            <a:r>
              <a:rPr lang="en-US" sz="4000" dirty="0" err="1" smtClean="0">
                <a:solidFill>
                  <a:srgbClr val="FFFF00"/>
                </a:solidFill>
              </a:rPr>
              <a:t>সার্বিক</a:t>
            </a:r>
            <a:r>
              <a:rPr lang="en-US" sz="4000" dirty="0" smtClean="0">
                <a:solidFill>
                  <a:srgbClr val="FFFF00"/>
                </a:solidFill>
              </a:rPr>
              <a:t> </a:t>
            </a:r>
            <a:r>
              <a:rPr lang="en-US" sz="4000" dirty="0" err="1" smtClean="0">
                <a:solidFill>
                  <a:srgbClr val="FFFF00"/>
                </a:solidFill>
              </a:rPr>
              <a:t>উন্নয়নে</a:t>
            </a:r>
            <a:r>
              <a:rPr lang="en-US" sz="4000" dirty="0" smtClean="0">
                <a:solidFill>
                  <a:srgbClr val="FFFF00"/>
                </a:solidFill>
              </a:rPr>
              <a:t> </a:t>
            </a:r>
            <a:r>
              <a:rPr lang="en-US" sz="4000" dirty="0" err="1" smtClean="0">
                <a:solidFill>
                  <a:srgbClr val="FFFF00"/>
                </a:solidFill>
              </a:rPr>
              <a:t>অবদান</a:t>
            </a:r>
            <a:r>
              <a:rPr lang="en-US" sz="4000" dirty="0" smtClean="0">
                <a:solidFill>
                  <a:srgbClr val="FFFF00"/>
                </a:solidFill>
              </a:rPr>
              <a:t> ও </a:t>
            </a:r>
            <a:r>
              <a:rPr lang="en-US" sz="4000" dirty="0" err="1" smtClean="0">
                <a:solidFill>
                  <a:srgbClr val="FFFF00"/>
                </a:solidFill>
              </a:rPr>
              <a:t>ভূমিকা</a:t>
            </a:r>
            <a:r>
              <a:rPr lang="en-US" sz="4000" dirty="0" smtClean="0">
                <a:solidFill>
                  <a:srgbClr val="FFFF00"/>
                </a:solidFill>
              </a:rPr>
              <a:t> </a:t>
            </a:r>
            <a:r>
              <a:rPr lang="en-US" sz="4000" dirty="0" err="1" smtClean="0">
                <a:solidFill>
                  <a:srgbClr val="FFFF00"/>
                </a:solidFill>
              </a:rPr>
              <a:t>পালন</a:t>
            </a:r>
            <a:r>
              <a:rPr lang="en-US" sz="4000" dirty="0" smtClean="0">
                <a:solidFill>
                  <a:srgbClr val="FFFF00"/>
                </a:solidFill>
              </a:rPr>
              <a:t> </a:t>
            </a:r>
            <a:r>
              <a:rPr lang="en-US" sz="4000" dirty="0" err="1" smtClean="0">
                <a:solidFill>
                  <a:srgbClr val="FFFF00"/>
                </a:solidFill>
              </a:rPr>
              <a:t>করে</a:t>
            </a:r>
            <a:r>
              <a:rPr lang="en-US" sz="4000" dirty="0" smtClean="0">
                <a:solidFill>
                  <a:srgbClr val="FFFF00"/>
                </a:solidFill>
              </a:rPr>
              <a:t> </a:t>
            </a:r>
            <a:r>
              <a:rPr lang="en-US" sz="4000" dirty="0" err="1" smtClean="0">
                <a:solidFill>
                  <a:srgbClr val="FFFF00"/>
                </a:solidFill>
              </a:rPr>
              <a:t>যাচ্ছে</a:t>
            </a:r>
            <a:r>
              <a:rPr lang="en-US" sz="4000" dirty="0" smtClean="0">
                <a:solidFill>
                  <a:srgbClr val="FFFF00"/>
                </a:solidFill>
              </a:rPr>
              <a:t>৤ </a:t>
            </a:r>
          </a:p>
          <a:p>
            <a:pPr>
              <a:buNone/>
            </a:pPr>
            <a:r>
              <a:rPr lang="en-US" sz="4000" dirty="0" smtClean="0"/>
              <a:t> </a:t>
            </a:r>
            <a:endParaRPr lang="en-US" sz="4000" dirty="0"/>
          </a:p>
        </p:txBody>
      </p:sp>
      <p:pic>
        <p:nvPicPr>
          <p:cNvPr id="3074" name="Picture 2" descr="C:\Users\Path finder\Pictures\কিশোর\images (68).jpg"/>
          <p:cNvPicPr>
            <a:picLocks noChangeAspect="1" noChangeArrowheads="1"/>
          </p:cNvPicPr>
          <p:nvPr/>
        </p:nvPicPr>
        <p:blipFill>
          <a:blip r:embed="rId2" cstate="print"/>
          <a:srcRect/>
          <a:stretch>
            <a:fillRect/>
          </a:stretch>
        </p:blipFill>
        <p:spPr bwMode="auto">
          <a:xfrm>
            <a:off x="152400" y="304800"/>
            <a:ext cx="3648075" cy="2133600"/>
          </a:xfrm>
          <a:prstGeom prst="rect">
            <a:avLst/>
          </a:prstGeom>
          <a:noFill/>
        </p:spPr>
      </p:pic>
      <p:pic>
        <p:nvPicPr>
          <p:cNvPr id="3075" name="Picture 3" descr="C:\Users\Path finder\Pictures\কিশোর\images (21).jpg"/>
          <p:cNvPicPr>
            <a:picLocks noChangeAspect="1" noChangeArrowheads="1"/>
          </p:cNvPicPr>
          <p:nvPr/>
        </p:nvPicPr>
        <p:blipFill>
          <a:blip r:embed="rId3" cstate="print"/>
          <a:srcRect/>
          <a:stretch>
            <a:fillRect/>
          </a:stretch>
        </p:blipFill>
        <p:spPr bwMode="auto">
          <a:xfrm>
            <a:off x="5029200" y="304800"/>
            <a:ext cx="3810000" cy="2209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wipe(down)">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85800"/>
            <a:ext cx="8001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latin typeface="NikoshBAN" pitchFamily="2" charset="0"/>
                <a:cs typeface="NikoshBAN" pitchFamily="2" charset="0"/>
              </a:rPr>
              <a:t>বাংলাদেশের বিভিন্ন কর্মকান্ডের জন্য দেশের মাননীয় প্রধান মন্ত্রী শেখ হাসিনা জাতিসংঘ থেকে অনেক সম্মান ও পুরষ্কার পেয়েছেন।</a:t>
            </a:r>
            <a:endParaRPr lang="en-US" sz="2800" dirty="0">
              <a:latin typeface="NikoshBAN" pitchFamily="2" charset="0"/>
              <a:cs typeface="NikoshBAN" pitchFamily="2" charset="0"/>
            </a:endParaRPr>
          </a:p>
        </p:txBody>
      </p:sp>
      <p:pic>
        <p:nvPicPr>
          <p:cNvPr id="3" name="Picture 2" descr="20.jpg"/>
          <p:cNvPicPr>
            <a:picLocks noChangeAspect="1"/>
          </p:cNvPicPr>
          <p:nvPr/>
        </p:nvPicPr>
        <p:blipFill>
          <a:blip r:embed="rId3" cstate="print"/>
          <a:stretch>
            <a:fillRect/>
          </a:stretch>
        </p:blipFill>
        <p:spPr>
          <a:xfrm>
            <a:off x="609600" y="2286000"/>
            <a:ext cx="7619999" cy="2943225"/>
          </a:xfrm>
          <a:prstGeom prst="rect">
            <a:avLst/>
          </a:prstGeom>
        </p:spPr>
      </p:pic>
      <p:sp>
        <p:nvSpPr>
          <p:cNvPr id="4" name="Rectangle 3"/>
          <p:cNvSpPr/>
          <p:nvPr/>
        </p:nvSpPr>
        <p:spPr>
          <a:xfrm>
            <a:off x="609600" y="5410200"/>
            <a:ext cx="8001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latin typeface="NikoshBAN" pitchFamily="2" charset="0"/>
                <a:cs typeface="NikoshBAN" pitchFamily="2" charset="0"/>
              </a:rPr>
              <a:t>বাংলাদেশের প্রধান মন্ত্রী শেখ হাসিনাকে পুরুষ্কার প্রদান করছেন জাতিসঙ্ঘ মহাসচিব আন্তেনিউ গুতেরেশ।</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6248400" cy="1066800"/>
          </a:xfrm>
        </p:spPr>
        <p:style>
          <a:lnRef idx="3">
            <a:schemeClr val="lt1"/>
          </a:lnRef>
          <a:fillRef idx="1">
            <a:schemeClr val="dk1"/>
          </a:fillRef>
          <a:effectRef idx="1">
            <a:schemeClr val="dk1"/>
          </a:effectRef>
          <a:fontRef idx="minor">
            <a:schemeClr val="lt1"/>
          </a:fontRef>
        </p:style>
        <p:txBody>
          <a:bodyPr>
            <a:normAutofit/>
          </a:bodyPr>
          <a:lstStyle/>
          <a:p>
            <a:pPr algn="ctr"/>
            <a:r>
              <a:rPr lang="bn-BD" dirty="0" smtClean="0">
                <a:latin typeface="NikoshBAN" pitchFamily="2" charset="0"/>
                <a:cs typeface="NikoshBAN" pitchFamily="2" charset="0"/>
              </a:rPr>
              <a:t>দলীয় কাজ</a:t>
            </a:r>
            <a:endParaRPr lang="en-US" dirty="0">
              <a:latin typeface="NikoshBAN" pitchFamily="2" charset="0"/>
              <a:cs typeface="NikoshBAN" pitchFamily="2" charset="0"/>
            </a:endParaRPr>
          </a:p>
        </p:txBody>
      </p:sp>
      <p:sp>
        <p:nvSpPr>
          <p:cNvPr id="3" name="Text Placeholder 2"/>
          <p:cNvSpPr>
            <a:spLocks noGrp="1"/>
          </p:cNvSpPr>
          <p:nvPr>
            <p:ph type="body" idx="1"/>
          </p:nvPr>
        </p:nvSpPr>
        <p:spPr>
          <a:xfrm>
            <a:off x="457200" y="1524000"/>
            <a:ext cx="4040188" cy="685800"/>
          </a:xfrm>
        </p:spPr>
        <p:txBody>
          <a:bodyPr/>
          <a:lstStyle/>
          <a:p>
            <a:pPr algn="ctr"/>
            <a:r>
              <a:rPr lang="bn-BD" dirty="0" smtClean="0"/>
              <a:t>‘ক’ -দল</a:t>
            </a:r>
            <a:endParaRPr lang="en-US" dirty="0"/>
          </a:p>
        </p:txBody>
      </p:sp>
      <p:sp>
        <p:nvSpPr>
          <p:cNvPr id="4" name="Text Placeholder 3"/>
          <p:cNvSpPr>
            <a:spLocks noGrp="1"/>
          </p:cNvSpPr>
          <p:nvPr>
            <p:ph type="body" sz="half" idx="3"/>
          </p:nvPr>
        </p:nvSpPr>
        <p:spPr>
          <a:xfrm>
            <a:off x="5334001" y="1524000"/>
            <a:ext cx="2819400" cy="654843"/>
          </a:xfrm>
        </p:spPr>
        <p:txBody>
          <a:bodyPr/>
          <a:lstStyle/>
          <a:p>
            <a:pPr algn="ctr"/>
            <a:r>
              <a:rPr lang="bn-BD" dirty="0" smtClean="0"/>
              <a:t>‘খ’ -দল</a:t>
            </a:r>
            <a:endParaRPr lang="en-US" dirty="0"/>
          </a:p>
        </p:txBody>
      </p:sp>
      <p:pic>
        <p:nvPicPr>
          <p:cNvPr id="7" name="Content Placeholder 6" descr="G R.jpg"/>
          <p:cNvPicPr>
            <a:picLocks noGrp="1" noChangeAspect="1"/>
          </p:cNvPicPr>
          <p:nvPr>
            <p:ph sz="quarter" idx="2"/>
          </p:nvPr>
        </p:nvPicPr>
        <p:blipFill>
          <a:blip r:embed="rId2" cstate="print"/>
          <a:stretch>
            <a:fillRect/>
          </a:stretch>
        </p:blipFill>
        <p:spPr>
          <a:xfrm>
            <a:off x="304800" y="2514600"/>
            <a:ext cx="3975950" cy="2590800"/>
          </a:xfrm>
        </p:spPr>
      </p:pic>
      <p:pic>
        <p:nvPicPr>
          <p:cNvPr id="8" name="Content Placeholder 7" descr="Class room.jpg"/>
          <p:cNvPicPr>
            <a:picLocks noGrp="1" noChangeAspect="1"/>
          </p:cNvPicPr>
          <p:nvPr>
            <p:ph sz="quarter" idx="4"/>
          </p:nvPr>
        </p:nvPicPr>
        <p:blipFill>
          <a:blip r:embed="rId3" cstate="print"/>
          <a:stretch>
            <a:fillRect/>
          </a:stretch>
        </p:blipFill>
        <p:spPr>
          <a:xfrm>
            <a:off x="4876800" y="2514600"/>
            <a:ext cx="4114799" cy="2590800"/>
          </a:xfrm>
        </p:spPr>
      </p:pic>
      <p:sp>
        <p:nvSpPr>
          <p:cNvPr id="9" name="Rectangle 8"/>
          <p:cNvSpPr/>
          <p:nvPr/>
        </p:nvSpPr>
        <p:spPr>
          <a:xfrm>
            <a:off x="381000" y="5334000"/>
            <a:ext cx="36576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atin typeface="NikoshBAN" pitchFamily="2" charset="0"/>
                <a:cs typeface="NikoshBAN" pitchFamily="2" charset="0"/>
              </a:rPr>
              <a:t> </a:t>
            </a:r>
            <a:r>
              <a:rPr lang="en-US" sz="3200" dirty="0" err="1" smtClean="0">
                <a:solidFill>
                  <a:srgbClr val="FFFF00"/>
                </a:solidFill>
              </a:rPr>
              <a:t>ইউনিসেফ</a:t>
            </a:r>
            <a:r>
              <a:rPr lang="en-US" sz="3200" dirty="0" smtClean="0">
                <a:solidFill>
                  <a:srgbClr val="FFFF00"/>
                </a:solidFill>
              </a:rPr>
              <a:t> </a:t>
            </a:r>
            <a:r>
              <a:rPr lang="bn-BD" sz="3200" dirty="0" smtClean="0">
                <a:latin typeface="NikoshBAN" pitchFamily="2" charset="0"/>
                <a:cs typeface="NikoshBAN" pitchFamily="2" charset="0"/>
              </a:rPr>
              <a:t>৩টি উদ্দেশ্য লিখ</a:t>
            </a:r>
            <a:r>
              <a:rPr lang="bn-BD" dirty="0" smtClean="0">
                <a:latin typeface="NikoshBAN" pitchFamily="2" charset="0"/>
                <a:cs typeface="NikoshBAN" pitchFamily="2" charset="0"/>
              </a:rPr>
              <a:t>।</a:t>
            </a:r>
            <a:endParaRPr lang="en-US" dirty="0">
              <a:latin typeface="NikoshBAN" pitchFamily="2" charset="0"/>
              <a:cs typeface="NikoshBAN" pitchFamily="2" charset="0"/>
            </a:endParaRPr>
          </a:p>
        </p:txBody>
      </p:sp>
      <p:sp>
        <p:nvSpPr>
          <p:cNvPr id="10" name="Rectangle 9"/>
          <p:cNvSpPr/>
          <p:nvPr/>
        </p:nvSpPr>
        <p:spPr>
          <a:xfrm>
            <a:off x="4800600" y="5257800"/>
            <a:ext cx="40386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latin typeface="NikoshBAN" pitchFamily="2" charset="0"/>
                <a:cs typeface="NikoshBAN" pitchFamily="2" charset="0"/>
              </a:rPr>
              <a:t> </a:t>
            </a:r>
            <a:r>
              <a:rPr lang="en-US" sz="2800" dirty="0" err="1" smtClean="0">
                <a:solidFill>
                  <a:srgbClr val="FFFF00"/>
                </a:solidFill>
              </a:rPr>
              <a:t>ইউনিসেফ</a:t>
            </a:r>
            <a:r>
              <a:rPr lang="en-US" sz="2800" dirty="0" smtClean="0">
                <a:solidFill>
                  <a:srgbClr val="FFFF00"/>
                </a:solidFill>
              </a:rPr>
              <a:t> </a:t>
            </a:r>
            <a:r>
              <a:rPr lang="bn-BD" sz="2800" dirty="0" smtClean="0">
                <a:latin typeface="NikoshBAN" pitchFamily="2" charset="0"/>
                <a:cs typeface="NikoshBAN" pitchFamily="2" charset="0"/>
              </a:rPr>
              <a:t>বাংলাদেশে</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যে</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সব</a:t>
            </a:r>
            <a:r>
              <a:rPr lang="bn-BD" sz="2800" dirty="0" smtClean="0">
                <a:latin typeface="NikoshBAN" pitchFamily="2" charset="0"/>
                <a:cs typeface="NikoshBAN" pitchFamily="2" charset="0"/>
              </a:rPr>
              <a:t> কাজ করে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তার</a:t>
            </a:r>
            <a:r>
              <a:rPr lang="en-US" sz="2800" dirty="0" smtClean="0">
                <a:latin typeface="NikoshBAN" pitchFamily="2" charset="0"/>
                <a:cs typeface="NikoshBAN" pitchFamily="2" charset="0"/>
              </a:rPr>
              <a:t> ৩টির </a:t>
            </a:r>
            <a:r>
              <a:rPr lang="en-US" sz="2800" dirty="0" err="1" smtClean="0">
                <a:latin typeface="NikoshBAN" pitchFamily="2" charset="0"/>
                <a:cs typeface="NikoshBAN" pitchFamily="2" charset="0"/>
              </a:rPr>
              <a:t>বর্ননা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দাও</a:t>
            </a:r>
            <a:r>
              <a:rPr lang="bn-BD"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p:tgtEl>
                                          <p:spTgt spid="4">
                                            <p:txEl>
                                              <p:pRg st="0" end="0"/>
                                            </p:txEl>
                                          </p:spTgt>
                                        </p:tgtEl>
                                        <p:attrNameLst>
                                          <p:attrName>ppt_y</p:attrName>
                                        </p:attrNameLst>
                                      </p:cBhvr>
                                      <p:tavLst>
                                        <p:tav tm="0">
                                          <p:val>
                                            <p:strVal val="ppt_y"/>
                                          </p:val>
                                        </p:tav>
                                        <p:tav tm="100000">
                                          <p:val>
                                            <p:strVal val="1+ppt_h/2"/>
                                          </p:val>
                                        </p:tav>
                                      </p:tavLst>
                                    </p:anim>
                                    <p:set>
                                      <p:cBhvr>
                                        <p:cTn id="20"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21600000">
                                      <p:cBhvr>
                                        <p:cTn id="24" dur="2000" fill="hold"/>
                                        <p:tgtEl>
                                          <p:spTgt spid="7"/>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8" presetClass="emph" presetSubtype="0" fill="hold" nodeType="clickEffect">
                                  <p:stCondLst>
                                    <p:cond delay="0"/>
                                  </p:stCondLst>
                                  <p:childTnLst>
                                    <p:animRot by="21600000">
                                      <p:cBhvr>
                                        <p:cTn id="28" dur="2000" fill="hold"/>
                                        <p:tgtEl>
                                          <p:spTgt spid="8"/>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8" presetClass="emph" presetSubtype="0" fill="hold" grpId="0" nodeType="clickEffect">
                                  <p:stCondLst>
                                    <p:cond delay="0"/>
                                  </p:stCondLst>
                                  <p:childTnLst>
                                    <p:animRot by="21600000">
                                      <p:cBhvr>
                                        <p:cTn id="32" dur="2000" fill="hold"/>
                                        <p:tgtEl>
                                          <p:spTgt spid="9"/>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8" presetClass="emph" presetSubtype="0" fill="hold" grpId="0" nodeType="clickEffect">
                                  <p:stCondLst>
                                    <p:cond delay="0"/>
                                  </p:stCondLst>
                                  <p:childTnLst>
                                    <p:animRot by="21600000">
                                      <p:cBhvr>
                                        <p:cTn id="36"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6553200" cy="838200"/>
          </a:xfrm>
        </p:spPr>
        <p:style>
          <a:lnRef idx="1">
            <a:schemeClr val="accent2"/>
          </a:lnRef>
          <a:fillRef idx="2">
            <a:schemeClr val="accent2"/>
          </a:fillRef>
          <a:effectRef idx="1">
            <a:schemeClr val="accent2"/>
          </a:effectRef>
          <a:fontRef idx="minor">
            <a:schemeClr val="dk1"/>
          </a:fontRef>
        </p:style>
        <p:txBody>
          <a:bodyPr/>
          <a:lstStyle/>
          <a:p>
            <a:pPr algn="ctr"/>
            <a:r>
              <a:rPr lang="bn-BD" dirty="0" smtClean="0">
                <a:latin typeface="NikoshBAN" pitchFamily="2" charset="0"/>
                <a:cs typeface="NikoshBAN" pitchFamily="2" charset="0"/>
              </a:rPr>
              <a:t>মূল্যায়ন</a:t>
            </a:r>
            <a:endParaRPr lang="en-US" dirty="0">
              <a:latin typeface="NikoshBAN" pitchFamily="2" charset="0"/>
              <a:cs typeface="NikoshBAN" pitchFamily="2" charset="0"/>
            </a:endParaRPr>
          </a:p>
        </p:txBody>
      </p:sp>
      <p:sp>
        <p:nvSpPr>
          <p:cNvPr id="3" name="Content Placeholder 2"/>
          <p:cNvSpPr>
            <a:spLocks noGrp="1"/>
          </p:cNvSpPr>
          <p:nvPr>
            <p:ph idx="1"/>
          </p:nvPr>
        </p:nvSpPr>
        <p:spPr/>
        <p:txBody>
          <a:bodyPr>
            <a:normAutofit/>
          </a:bodyPr>
          <a:lstStyle/>
          <a:p>
            <a:pPr>
              <a:buNone/>
            </a:pPr>
            <a:r>
              <a:rPr lang="bn-BD" sz="4000" dirty="0" smtClean="0">
                <a:latin typeface="NikoshBAN" pitchFamily="2" charset="0"/>
                <a:cs typeface="NikoshBAN" pitchFamily="2" charset="0"/>
              </a:rPr>
              <a:t>১। </a:t>
            </a:r>
            <a:r>
              <a:rPr lang="bn-BD" sz="4000" dirty="0" smtClean="0">
                <a:solidFill>
                  <a:srgbClr val="FF0000"/>
                </a:solidFill>
                <a:latin typeface="NikoshBAN" pitchFamily="2" charset="0"/>
                <a:cs typeface="NikoshBAN" pitchFamily="2" charset="0"/>
              </a:rPr>
              <a:t>প্রতি বছর কত তারিখে জাতিসঙ্ঘ দিবস পলন করা হয়?</a:t>
            </a:r>
          </a:p>
          <a:p>
            <a:pPr>
              <a:buNone/>
            </a:pPr>
            <a:r>
              <a:rPr lang="bn-BD" sz="4000" dirty="0" smtClean="0">
                <a:latin typeface="NikoshBAN" pitchFamily="2" charset="0"/>
                <a:cs typeface="NikoshBAN" pitchFamily="2" charset="0"/>
              </a:rPr>
              <a:t>২।</a:t>
            </a:r>
            <a:r>
              <a:rPr lang="en-US" sz="4000" dirty="0" err="1" smtClean="0">
                <a:solidFill>
                  <a:srgbClr val="FFFF00"/>
                </a:solidFill>
                <a:latin typeface="NikoshBAN" pitchFamily="2" charset="0"/>
                <a:cs typeface="NikoshBAN" pitchFamily="2" charset="0"/>
              </a:rPr>
              <a:t>ইউনিসেফ</a:t>
            </a:r>
            <a:r>
              <a:rPr lang="bn-BD" sz="4000" dirty="0" smtClean="0">
                <a:solidFill>
                  <a:srgbClr val="FFFF00"/>
                </a:solidFill>
                <a:latin typeface="NikoshBAN" pitchFamily="2" charset="0"/>
                <a:cs typeface="NikoshBAN" pitchFamily="2" charset="0"/>
              </a:rPr>
              <a:t> </a:t>
            </a:r>
            <a:r>
              <a:rPr lang="en-US" sz="4000" dirty="0" smtClean="0">
                <a:solidFill>
                  <a:srgbClr val="FFFF00"/>
                </a:solidFill>
                <a:latin typeface="NikoshBAN" pitchFamily="2" charset="0"/>
                <a:cs typeface="NikoshBAN" pitchFamily="2" charset="0"/>
              </a:rPr>
              <a:t>(UNICEF ) </a:t>
            </a:r>
            <a:r>
              <a:rPr lang="en-US" sz="4000" dirty="0" err="1" smtClean="0">
                <a:solidFill>
                  <a:srgbClr val="FFFF00"/>
                </a:solidFill>
                <a:latin typeface="NikoshBAN" pitchFamily="2" charset="0"/>
                <a:cs typeface="NikoshBAN" pitchFamily="2" charset="0"/>
              </a:rPr>
              <a:t>এর</a:t>
            </a:r>
            <a:r>
              <a:rPr lang="en-US" sz="4000" dirty="0" smtClean="0">
                <a:solidFill>
                  <a:srgbClr val="FFFF00"/>
                </a:solidFill>
                <a:latin typeface="NikoshBAN" pitchFamily="2" charset="0"/>
                <a:cs typeface="NikoshBAN" pitchFamily="2" charset="0"/>
              </a:rPr>
              <a:t> ২টি </a:t>
            </a:r>
            <a:r>
              <a:rPr lang="en-US" sz="4000" dirty="0" err="1" smtClean="0">
                <a:solidFill>
                  <a:srgbClr val="FFFF00"/>
                </a:solidFill>
                <a:latin typeface="NikoshBAN" pitchFamily="2" charset="0"/>
                <a:cs typeface="NikoshBAN" pitchFamily="2" charset="0"/>
              </a:rPr>
              <a:t>উদ্দেশ্য</a:t>
            </a:r>
            <a:r>
              <a:rPr lang="en-US" sz="4000" dirty="0" smtClean="0">
                <a:solidFill>
                  <a:srgbClr val="FFFF00"/>
                </a:solidFill>
                <a:latin typeface="NikoshBAN" pitchFamily="2" charset="0"/>
                <a:cs typeface="NikoshBAN" pitchFamily="2" charset="0"/>
              </a:rPr>
              <a:t> </a:t>
            </a:r>
            <a:r>
              <a:rPr lang="en-US" sz="4000" dirty="0" err="1" smtClean="0">
                <a:solidFill>
                  <a:srgbClr val="FFFF00"/>
                </a:solidFill>
                <a:latin typeface="NikoshBAN" pitchFamily="2" charset="0"/>
                <a:cs typeface="NikoshBAN" pitchFamily="2" charset="0"/>
              </a:rPr>
              <a:t>বর্ননা</a:t>
            </a:r>
            <a:r>
              <a:rPr lang="en-US" sz="4000" dirty="0" smtClean="0">
                <a:solidFill>
                  <a:srgbClr val="FFFF00"/>
                </a:solidFill>
                <a:latin typeface="NikoshBAN" pitchFamily="2" charset="0"/>
                <a:cs typeface="NikoshBAN" pitchFamily="2" charset="0"/>
              </a:rPr>
              <a:t> </a:t>
            </a:r>
            <a:r>
              <a:rPr lang="en-US" sz="4000" dirty="0" err="1" smtClean="0">
                <a:solidFill>
                  <a:srgbClr val="FFFF00"/>
                </a:solidFill>
                <a:latin typeface="NikoshBAN" pitchFamily="2" charset="0"/>
                <a:cs typeface="NikoshBAN" pitchFamily="2" charset="0"/>
              </a:rPr>
              <a:t>কর</a:t>
            </a:r>
            <a:r>
              <a:rPr lang="en-US" sz="4000" dirty="0" smtClean="0">
                <a:solidFill>
                  <a:srgbClr val="FFFF00"/>
                </a:solidFill>
                <a:latin typeface="NikoshBAN" pitchFamily="2" charset="0"/>
                <a:cs typeface="NikoshBAN" pitchFamily="2" charset="0"/>
              </a:rPr>
              <a:t>।</a:t>
            </a:r>
            <a:endParaRPr lang="bn-BD" sz="4000" dirty="0" smtClean="0">
              <a:solidFill>
                <a:srgbClr val="FFFF00"/>
              </a:solidFill>
              <a:latin typeface="NikoshBAN" pitchFamily="2" charset="0"/>
              <a:cs typeface="NikoshBAN" pitchFamily="2" charset="0"/>
            </a:endParaRPr>
          </a:p>
          <a:p>
            <a:pPr>
              <a:buNone/>
            </a:pPr>
            <a:r>
              <a:rPr lang="bn-BD" sz="4000" dirty="0" smtClean="0">
                <a:latin typeface="NikoshBAN" pitchFamily="2" charset="0"/>
                <a:cs typeface="NikoshBAN" pitchFamily="2" charset="0"/>
              </a:rPr>
              <a:t>৩।</a:t>
            </a:r>
            <a:r>
              <a:rPr lang="en-US" sz="4000" dirty="0" smtClean="0">
                <a:latin typeface="NikoshBAN" pitchFamily="2" charset="0"/>
                <a:cs typeface="NikoshBAN" pitchFamily="2" charset="0"/>
              </a:rPr>
              <a:t> </a:t>
            </a:r>
            <a:r>
              <a:rPr lang="en-US" sz="4000" dirty="0" err="1" smtClean="0">
                <a:solidFill>
                  <a:srgbClr val="00B0F0"/>
                </a:solidFill>
                <a:latin typeface="NikoshBAN" pitchFamily="2" charset="0"/>
                <a:cs typeface="NikoshBAN" pitchFamily="2" charset="0"/>
              </a:rPr>
              <a:t>ইউনিসেফ</a:t>
            </a:r>
            <a:r>
              <a:rPr lang="bn-BD" sz="4000" dirty="0" smtClean="0">
                <a:solidFill>
                  <a:srgbClr val="00B0F0"/>
                </a:solidFill>
                <a:latin typeface="NikoshBAN" pitchFamily="2" charset="0"/>
                <a:cs typeface="NikoshBAN" pitchFamily="2" charset="0"/>
              </a:rPr>
              <a:t> </a:t>
            </a:r>
            <a:r>
              <a:rPr lang="en-US" sz="4000" dirty="0" smtClean="0">
                <a:solidFill>
                  <a:srgbClr val="00B0F0"/>
                </a:solidFill>
                <a:latin typeface="NikoshBAN" pitchFamily="2" charset="0"/>
                <a:cs typeface="NikoshBAN" pitchFamily="2" charset="0"/>
              </a:rPr>
              <a:t>(UNICEF ) </a:t>
            </a:r>
            <a:r>
              <a:rPr lang="en-US" sz="4000" dirty="0" err="1" smtClean="0">
                <a:solidFill>
                  <a:srgbClr val="00B0F0"/>
                </a:solidFill>
                <a:latin typeface="NikoshBAN" pitchFamily="2" charset="0"/>
                <a:cs typeface="NikoshBAN" pitchFamily="2" charset="0"/>
              </a:rPr>
              <a:t>এর</a:t>
            </a:r>
            <a:r>
              <a:rPr lang="en-US" sz="4000" dirty="0" smtClean="0">
                <a:solidFill>
                  <a:srgbClr val="00B0F0"/>
                </a:solidFill>
                <a:latin typeface="NikoshBAN" pitchFamily="2" charset="0"/>
                <a:cs typeface="NikoshBAN" pitchFamily="2" charset="0"/>
              </a:rPr>
              <a:t> </a:t>
            </a:r>
            <a:r>
              <a:rPr lang="en-US" sz="4000" dirty="0" err="1" smtClean="0">
                <a:solidFill>
                  <a:srgbClr val="00B0F0"/>
                </a:solidFill>
                <a:latin typeface="NikoshBAN" pitchFamily="2" charset="0"/>
                <a:cs typeface="NikoshBAN" pitchFamily="2" charset="0"/>
              </a:rPr>
              <a:t>কোন</a:t>
            </a:r>
            <a:r>
              <a:rPr lang="en-US" sz="4000" dirty="0" smtClean="0">
                <a:solidFill>
                  <a:srgbClr val="00B0F0"/>
                </a:solidFill>
                <a:latin typeface="NikoshBAN" pitchFamily="2" charset="0"/>
                <a:cs typeface="NikoshBAN" pitchFamily="2" charset="0"/>
              </a:rPr>
              <a:t> </a:t>
            </a:r>
            <a:r>
              <a:rPr lang="en-US" sz="4000" dirty="0" err="1" smtClean="0">
                <a:solidFill>
                  <a:srgbClr val="00B0F0"/>
                </a:solidFill>
                <a:latin typeface="NikoshBAN" pitchFamily="2" charset="0"/>
                <a:cs typeface="NikoshBAN" pitchFamily="2" charset="0"/>
              </a:rPr>
              <a:t>কাজটি</a:t>
            </a:r>
            <a:r>
              <a:rPr lang="en-US" sz="4000" dirty="0" smtClean="0">
                <a:solidFill>
                  <a:srgbClr val="00B0F0"/>
                </a:solidFill>
                <a:latin typeface="NikoshBAN" pitchFamily="2" charset="0"/>
                <a:cs typeface="NikoshBAN" pitchFamily="2" charset="0"/>
              </a:rPr>
              <a:t> </a:t>
            </a:r>
            <a:r>
              <a:rPr lang="en-US" sz="4000" dirty="0" err="1" smtClean="0">
                <a:solidFill>
                  <a:srgbClr val="00B0F0"/>
                </a:solidFill>
                <a:latin typeface="NikoshBAN" pitchFamily="2" charset="0"/>
                <a:cs typeface="NikoshBAN" pitchFamily="2" charset="0"/>
              </a:rPr>
              <a:t>তোমাকে</a:t>
            </a:r>
            <a:r>
              <a:rPr lang="en-US" sz="4000" dirty="0" smtClean="0">
                <a:solidFill>
                  <a:srgbClr val="00B0F0"/>
                </a:solidFill>
                <a:latin typeface="NikoshBAN" pitchFamily="2" charset="0"/>
                <a:cs typeface="NikoshBAN" pitchFamily="2" charset="0"/>
              </a:rPr>
              <a:t> </a:t>
            </a:r>
            <a:r>
              <a:rPr lang="en-US" sz="4000" dirty="0" err="1" smtClean="0">
                <a:solidFill>
                  <a:srgbClr val="00B0F0"/>
                </a:solidFill>
                <a:latin typeface="NikoshBAN" pitchFamily="2" charset="0"/>
                <a:cs typeface="NikoshBAN" pitchFamily="2" charset="0"/>
              </a:rPr>
              <a:t>প্রভাবিত</a:t>
            </a:r>
            <a:r>
              <a:rPr lang="en-US" sz="4000" dirty="0" smtClean="0">
                <a:solidFill>
                  <a:srgbClr val="00B0F0"/>
                </a:solidFill>
                <a:latin typeface="NikoshBAN" pitchFamily="2" charset="0"/>
                <a:cs typeface="NikoshBAN" pitchFamily="2" charset="0"/>
              </a:rPr>
              <a:t> </a:t>
            </a:r>
            <a:r>
              <a:rPr lang="en-US" sz="4000" dirty="0" err="1" smtClean="0">
                <a:solidFill>
                  <a:srgbClr val="00B0F0"/>
                </a:solidFill>
                <a:latin typeface="NikoshBAN" pitchFamily="2" charset="0"/>
                <a:cs typeface="NikoshBAN" pitchFamily="2" charset="0"/>
              </a:rPr>
              <a:t>করেছে</a:t>
            </a:r>
            <a:r>
              <a:rPr lang="en-US" sz="4000" dirty="0" smtClean="0">
                <a:solidFill>
                  <a:srgbClr val="00B0F0"/>
                </a:solidFill>
                <a:latin typeface="NikoshBAN" pitchFamily="2" charset="0"/>
                <a:cs typeface="NikoshBAN" pitchFamily="2" charset="0"/>
              </a:rPr>
              <a:t>?</a:t>
            </a:r>
            <a:endParaRPr lang="bn-BD" sz="4000" dirty="0" smtClean="0">
              <a:solidFill>
                <a:srgbClr val="00B0F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xEl>
                                              <p:pRg st="0" end="0"/>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3">
                                            <p:txEl>
                                              <p:pRg st="1" end="1"/>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2000" fill="hold"/>
                                        <p:tgtEl>
                                          <p:spTgt spid="3">
                                            <p:txEl>
                                              <p:pRg st="2" end="2"/>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2.jpg"/>
          <p:cNvPicPr>
            <a:picLocks noChangeAspect="1"/>
          </p:cNvPicPr>
          <p:nvPr/>
        </p:nvPicPr>
        <p:blipFill>
          <a:blip r:embed="rId2" cstate="print"/>
          <a:stretch>
            <a:fillRect/>
          </a:stretch>
        </p:blipFill>
        <p:spPr>
          <a:xfrm>
            <a:off x="762000" y="381000"/>
            <a:ext cx="7696200" cy="4699847"/>
          </a:xfrm>
          <a:prstGeom prst="rect">
            <a:avLst/>
          </a:prstGeom>
        </p:spPr>
      </p:pic>
      <p:sp>
        <p:nvSpPr>
          <p:cNvPr id="4" name="Oval 3"/>
          <p:cNvSpPr/>
          <p:nvPr/>
        </p:nvSpPr>
        <p:spPr>
          <a:xfrm>
            <a:off x="1524000" y="533400"/>
            <a:ext cx="4876800" cy="1143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latin typeface="NikoshBAN" pitchFamily="2" charset="0"/>
                <a:cs typeface="NikoshBAN" pitchFamily="2" charset="0"/>
              </a:rPr>
              <a:t>বাড়ির -কাজ</a:t>
            </a:r>
            <a:endParaRPr lang="en-US" sz="4400" dirty="0">
              <a:latin typeface="NikoshBAN" pitchFamily="2" charset="0"/>
              <a:cs typeface="NikoshBAN" pitchFamily="2" charset="0"/>
            </a:endParaRPr>
          </a:p>
        </p:txBody>
      </p:sp>
      <p:sp>
        <p:nvSpPr>
          <p:cNvPr id="5" name="Rectangle 4"/>
          <p:cNvSpPr/>
          <p:nvPr/>
        </p:nvSpPr>
        <p:spPr>
          <a:xfrm>
            <a:off x="533400" y="5257800"/>
            <a:ext cx="8153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latin typeface="NikoshBAN" pitchFamily="2" charset="0"/>
                <a:cs typeface="NikoshBAN" pitchFamily="2" charset="0"/>
              </a:rPr>
              <a:t>ক। বিশ্ব </a:t>
            </a:r>
            <a:r>
              <a:rPr lang="en-US" sz="2800" dirty="0" err="1" smtClean="0">
                <a:latin typeface="NikoshBAN" pitchFamily="2" charset="0"/>
                <a:cs typeface="NikoshBAN" pitchFamily="2" charset="0"/>
              </a:rPr>
              <a:t>শি</a:t>
            </a:r>
            <a:r>
              <a:rPr lang="bn-BD" sz="2800" dirty="0" smtClean="0">
                <a:latin typeface="NikoshBAN" pitchFamily="2" charset="0"/>
                <a:cs typeface="NikoshBAN" pitchFamily="2" charset="0"/>
              </a:rPr>
              <a:t>শ</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অধিকার</a:t>
            </a:r>
            <a:r>
              <a:rPr lang="bn-BD" sz="2800" dirty="0" smtClean="0">
                <a:latin typeface="NikoshBAN" pitchFamily="2" charset="0"/>
                <a:cs typeface="NikoshBAN" pitchFamily="2" charset="0"/>
              </a:rPr>
              <a:t> প্রতিষ্ঠায় </a:t>
            </a:r>
            <a:r>
              <a:rPr lang="en-US" sz="2800" dirty="0" err="1" smtClean="0">
                <a:latin typeface="NikoshBAN" pitchFamily="2" charset="0"/>
                <a:cs typeface="NikoshBAN" pitchFamily="2" charset="0"/>
              </a:rPr>
              <a:t>ইউনিসেফ</a:t>
            </a:r>
            <a:r>
              <a:rPr lang="bn-BD" sz="2800" dirty="0" smtClean="0">
                <a:latin typeface="NikoshBAN" pitchFamily="2" charset="0"/>
                <a:cs typeface="NikoshBAN" pitchFamily="2" charset="0"/>
              </a:rPr>
              <a:t> </a:t>
            </a:r>
            <a:r>
              <a:rPr lang="en-US" sz="2800" dirty="0" smtClean="0">
                <a:latin typeface="NikoshBAN" pitchFamily="2" charset="0"/>
                <a:cs typeface="NikoshBAN" pitchFamily="2" charset="0"/>
              </a:rPr>
              <a:t>(UNICEF ) </a:t>
            </a:r>
            <a:r>
              <a:rPr lang="en-US" sz="2800" dirty="0" err="1" smtClean="0">
                <a:latin typeface="NikoshBAN" pitchFamily="2" charset="0"/>
                <a:cs typeface="NikoshBAN" pitchFamily="2" charset="0"/>
              </a:rPr>
              <a:t>এর</a:t>
            </a:r>
            <a:r>
              <a:rPr lang="bn-BD" sz="2800" dirty="0" smtClean="0">
                <a:latin typeface="NikoshBAN" pitchFamily="2" charset="0"/>
                <a:cs typeface="NikoshBAN" pitchFamily="2" charset="0"/>
              </a:rPr>
              <a:t> ভূমিকা ব্যাখ্যা কর।</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0" nodeType="clickEffect">
                                  <p:stCondLst>
                                    <p:cond delay="0"/>
                                  </p:stCondLst>
                                  <p:childTnLst>
                                    <p:animRot by="21600000">
                                      <p:cBhvr>
                                        <p:cTn id="18" dur="2000" fill="hold"/>
                                        <p:tgtEl>
                                          <p:spTgt spid="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grpId="0" nodeType="clickEffect">
                                  <p:stCondLst>
                                    <p:cond delay="0"/>
                                  </p:stCondLst>
                                  <p:childTnLst>
                                    <p:animRot by="21600000">
                                      <p:cBhvr>
                                        <p:cTn id="22"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s_002.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4420" y="2472266"/>
            <a:ext cx="4732020" cy="3623733"/>
          </a:xfrm>
          <a:prstGeom prst="rect">
            <a:avLst/>
          </a:prstGeom>
          <a:solidFill>
            <a:srgbClr val="92D050"/>
          </a:solidFill>
          <a:ln>
            <a:noFill/>
          </a:ln>
          <a:extLst>
            <a:ext uri="{91240B29-F687-4F45-9708-019B960494DF}">
              <a14:hiddenLine xmlns=""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715000" y="1524000"/>
            <a:ext cx="2573798" cy="4572000"/>
          </a:xfrm>
          <a:prstGeom prst="rect">
            <a:avLst/>
          </a:prstGeom>
        </p:spPr>
      </p:pic>
      <p:sp>
        <p:nvSpPr>
          <p:cNvPr id="4" name="Rectangle 3"/>
          <p:cNvSpPr/>
          <p:nvPr/>
        </p:nvSpPr>
        <p:spPr>
          <a:xfrm>
            <a:off x="1066800" y="914400"/>
            <a:ext cx="4648200" cy="1524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8800" dirty="0" smtClean="0">
                <a:latin typeface="NikoshBAN" pitchFamily="2" charset="0"/>
                <a:cs typeface="NikoshBAN" pitchFamily="2" charset="0"/>
              </a:rPr>
              <a:t>ধন্যবাদ</a:t>
            </a:r>
            <a:endParaRPr lang="en-US" sz="7200" dirty="0">
              <a:latin typeface="NikoshBAN" pitchFamily="2" charset="0"/>
              <a:cs typeface="NikoshBAN" pitchFamily="2" charset="0"/>
            </a:endParaRPr>
          </a:p>
        </p:txBody>
      </p:sp>
    </p:spTree>
    <p:extLst>
      <p:ext uri="{BB962C8B-B14F-4D97-AF65-F5344CB8AC3E}">
        <p14:creationId xmlns="" xmlns:p14="http://schemas.microsoft.com/office/powerpoint/2010/main" val="364393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0" nodeType="clickEffect">
                                  <p:stCondLst>
                                    <p:cond delay="0"/>
                                  </p:stCondLst>
                                  <p:childTnLst>
                                    <p:animRot by="21600000">
                                      <p:cBhvr>
                                        <p:cTn id="18"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381000"/>
            <a:ext cx="8305800" cy="1411518"/>
          </a:xfrm>
          <a:prstGeom prst="ellipseRibbon">
            <a:avLst/>
          </a:prstGeom>
          <a:ln w="57150">
            <a:solidFill>
              <a:srgbClr val="002060"/>
            </a:solidFill>
          </a:ln>
        </p:spPr>
        <p:style>
          <a:lnRef idx="3">
            <a:schemeClr val="lt1"/>
          </a:lnRef>
          <a:fillRef idx="1">
            <a:schemeClr val="accent2"/>
          </a:fillRef>
          <a:effectRef idx="1">
            <a:schemeClr val="accent2"/>
          </a:effectRef>
          <a:fontRef idx="minor">
            <a:schemeClr val="lt1"/>
          </a:fontRef>
        </p:style>
        <p:txBody>
          <a:bodyPr rtlCol="0" anchor="ctr">
            <a:normAutofit fontScale="90000"/>
          </a:bodyPr>
          <a:lstStyle/>
          <a:p>
            <a:pPr algn="ctr"/>
            <a:r>
              <a:rPr lang="en-US" sz="2900" dirty="0">
                <a:latin typeface="NikoshBAN" pitchFamily="2" charset="0"/>
                <a:cs typeface="NikoshBAN" pitchFamily="2" charset="0"/>
              </a:rPr>
              <a:t>  </a:t>
            </a:r>
            <a:r>
              <a:rPr lang="en-US" sz="5900" dirty="0">
                <a:latin typeface="NikoshBAN" pitchFamily="2" charset="0"/>
                <a:cs typeface="NikoshBAN" pitchFamily="2" charset="0"/>
              </a:rPr>
              <a:t/>
            </a:r>
            <a:br>
              <a:rPr lang="en-US" sz="5900" dirty="0">
                <a:latin typeface="NikoshBAN" pitchFamily="2" charset="0"/>
                <a:cs typeface="NikoshBAN" pitchFamily="2" charset="0"/>
              </a:rPr>
            </a:br>
            <a:r>
              <a:rPr lang="en-US" sz="5900" dirty="0">
                <a:latin typeface="NikoshBAN" pitchFamily="2" charset="0"/>
                <a:cs typeface="NikoshBAN" pitchFamily="2" charset="0"/>
              </a:rPr>
              <a:t>    </a:t>
            </a:r>
            <a:r>
              <a:rPr lang="en-US" sz="5800" dirty="0" err="1">
                <a:latin typeface="NikoshBAN" pitchFamily="2" charset="0"/>
                <a:cs typeface="NikoshBAN" pitchFamily="2" charset="0"/>
              </a:rPr>
              <a:t>পরিচিতি</a:t>
            </a:r>
            <a:endParaRPr lang="en-US" sz="5800" dirty="0">
              <a:latin typeface="NikoshBAN" pitchFamily="2" charset="0"/>
              <a:cs typeface="NikoshBAN" pitchFamily="2" charset="0"/>
            </a:endParaRPr>
          </a:p>
        </p:txBody>
      </p:sp>
      <p:sp>
        <p:nvSpPr>
          <p:cNvPr id="5" name="Content Placeholder 4"/>
          <p:cNvSpPr txBox="1">
            <a:spLocks noGrp="1"/>
          </p:cNvSpPr>
          <p:nvPr>
            <p:ph idx="1"/>
          </p:nvPr>
        </p:nvSpPr>
        <p:spPr>
          <a:xfrm>
            <a:off x="457200" y="2057403"/>
            <a:ext cx="7696200" cy="4564326"/>
          </a:xfrm>
          <a:prstGeom prst="rect">
            <a:avLst/>
          </a:prstGeom>
          <a:noFill/>
          <a:ln w="76200">
            <a:solidFill>
              <a:srgbClr val="FF0000"/>
            </a:solidFill>
          </a:ln>
        </p:spPr>
        <p:txBody>
          <a:bodyPr wrap="square" rtlCol="0">
            <a:spAutoFit/>
          </a:bodyPr>
          <a:lstStyle/>
          <a:p>
            <a:pPr algn="ctr">
              <a:buNone/>
            </a:pPr>
            <a:r>
              <a:rPr lang="en-US" sz="6500" b="1" dirty="0" err="1">
                <a:solidFill>
                  <a:srgbClr val="FF0000"/>
                </a:solidFill>
                <a:latin typeface="SutonnyMJ" pitchFamily="2" charset="0"/>
                <a:cs typeface="SutonnyMJ" pitchFamily="2" charset="0"/>
              </a:rPr>
              <a:t>cxh~l</a:t>
            </a:r>
            <a:r>
              <a:rPr lang="en-US" sz="6500" b="1" dirty="0">
                <a:solidFill>
                  <a:srgbClr val="FF0000"/>
                </a:solidFill>
                <a:latin typeface="SutonnyMJ" pitchFamily="2" charset="0"/>
                <a:cs typeface="SutonnyMJ" pitchFamily="2" charset="0"/>
              </a:rPr>
              <a:t> </a:t>
            </a:r>
            <a:r>
              <a:rPr lang="en-US" sz="6500" b="1" dirty="0" err="1">
                <a:solidFill>
                  <a:srgbClr val="FF0000"/>
                </a:solidFill>
                <a:latin typeface="SutonnyMJ" pitchFamily="2" charset="0"/>
                <a:cs typeface="SutonnyMJ" pitchFamily="2" charset="0"/>
              </a:rPr>
              <a:t>KvwšÍ</a:t>
            </a:r>
            <a:r>
              <a:rPr lang="en-US" sz="6500" b="1" dirty="0">
                <a:solidFill>
                  <a:srgbClr val="FF0000"/>
                </a:solidFill>
                <a:latin typeface="SutonnyMJ" pitchFamily="2" charset="0"/>
                <a:cs typeface="SutonnyMJ" pitchFamily="2" charset="0"/>
              </a:rPr>
              <a:t> </a:t>
            </a:r>
            <a:r>
              <a:rPr lang="en-US" sz="6500" b="1" dirty="0" err="1">
                <a:solidFill>
                  <a:srgbClr val="FF0000"/>
                </a:solidFill>
                <a:latin typeface="SutonnyMJ" pitchFamily="2" charset="0"/>
                <a:cs typeface="SutonnyMJ" pitchFamily="2" charset="0"/>
              </a:rPr>
              <a:t>kxj</a:t>
            </a:r>
            <a:endParaRPr lang="en-US" sz="6500" b="1" dirty="0">
              <a:solidFill>
                <a:srgbClr val="FF0000"/>
              </a:solidFill>
              <a:latin typeface="SutonnyMJ" pitchFamily="2" charset="0"/>
              <a:cs typeface="SutonnyMJ" pitchFamily="2" charset="0"/>
            </a:endParaRPr>
          </a:p>
          <a:p>
            <a:pPr algn="ctr">
              <a:buNone/>
            </a:pPr>
            <a:r>
              <a:rPr lang="en-US" sz="4800" dirty="0" err="1">
                <a:latin typeface="SutonnyMJ" pitchFamily="2" charset="0"/>
                <a:cs typeface="SutonnyMJ" pitchFamily="2" charset="0"/>
              </a:rPr>
              <a:t>mnKvwi</a:t>
            </a:r>
            <a:r>
              <a:rPr lang="en-US" sz="4800" dirty="0">
                <a:latin typeface="SutonnyMJ" pitchFamily="2" charset="0"/>
                <a:cs typeface="SutonnyMJ" pitchFamily="2" charset="0"/>
              </a:rPr>
              <a:t> </a:t>
            </a:r>
            <a:r>
              <a:rPr lang="en-US" sz="4800" dirty="0" err="1">
                <a:latin typeface="SutonnyMJ" pitchFamily="2" charset="0"/>
                <a:cs typeface="SutonnyMJ" pitchFamily="2" charset="0"/>
              </a:rPr>
              <a:t>Aa¨vcK</a:t>
            </a:r>
            <a:endParaRPr lang="en-US" sz="4800" dirty="0">
              <a:latin typeface="SutonnyMJ" pitchFamily="2" charset="0"/>
              <a:cs typeface="SutonnyMJ" pitchFamily="2" charset="0"/>
            </a:endParaRPr>
          </a:p>
          <a:p>
            <a:pPr algn="ctr">
              <a:buNone/>
            </a:pPr>
            <a:r>
              <a:rPr lang="en-US" sz="4400" dirty="0" err="1">
                <a:latin typeface="SutonnyMJ" pitchFamily="2" charset="0"/>
                <a:cs typeface="SutonnyMJ" pitchFamily="2" charset="0"/>
              </a:rPr>
              <a:t>NvUvBj</a:t>
            </a:r>
            <a:r>
              <a:rPr lang="en-US" sz="4400" dirty="0">
                <a:latin typeface="SutonnyMJ" pitchFamily="2" charset="0"/>
                <a:cs typeface="SutonnyMJ" pitchFamily="2" charset="0"/>
              </a:rPr>
              <a:t> </a:t>
            </a:r>
            <a:r>
              <a:rPr lang="en-US" sz="4400" dirty="0" err="1">
                <a:latin typeface="SutonnyMJ" pitchFamily="2" charset="0"/>
                <a:cs typeface="SutonnyMJ" pitchFamily="2" charset="0"/>
              </a:rPr>
              <a:t>K¨v›Ub‡g›U</a:t>
            </a:r>
            <a:r>
              <a:rPr lang="en-US" sz="4400" dirty="0">
                <a:latin typeface="SutonnyMJ" pitchFamily="2" charset="0"/>
                <a:cs typeface="SutonnyMJ" pitchFamily="2" charset="0"/>
              </a:rPr>
              <a:t> </a:t>
            </a:r>
            <a:r>
              <a:rPr lang="en-US" sz="4400" dirty="0" err="1">
                <a:latin typeface="SutonnyMJ" pitchFamily="2" charset="0"/>
                <a:cs typeface="SutonnyMJ" pitchFamily="2" charset="0"/>
              </a:rPr>
              <a:t>cvewjK</a:t>
            </a:r>
            <a:r>
              <a:rPr lang="en-US" sz="4400" dirty="0">
                <a:latin typeface="SutonnyMJ" pitchFamily="2" charset="0"/>
                <a:cs typeface="SutonnyMJ" pitchFamily="2" charset="0"/>
              </a:rPr>
              <a:t> ¯‹</a:t>
            </a:r>
            <a:r>
              <a:rPr lang="en-US" sz="4400" dirty="0" err="1">
                <a:latin typeface="SutonnyMJ" pitchFamily="2" charset="0"/>
                <a:cs typeface="SutonnyMJ" pitchFamily="2" charset="0"/>
              </a:rPr>
              <a:t>zj</a:t>
            </a:r>
            <a:r>
              <a:rPr lang="en-US" sz="4400" dirty="0">
                <a:latin typeface="SutonnyMJ" pitchFamily="2" charset="0"/>
                <a:cs typeface="SutonnyMJ" pitchFamily="2" charset="0"/>
              </a:rPr>
              <a:t> I </a:t>
            </a:r>
            <a:r>
              <a:rPr lang="en-US" sz="4400" dirty="0" err="1">
                <a:latin typeface="SutonnyMJ" pitchFamily="2" charset="0"/>
                <a:cs typeface="SutonnyMJ" pitchFamily="2" charset="0"/>
              </a:rPr>
              <a:t>K‡jR</a:t>
            </a:r>
            <a:endParaRPr lang="en-US" sz="4400" dirty="0">
              <a:latin typeface="SutonnyMJ" pitchFamily="2" charset="0"/>
              <a:cs typeface="SutonnyMJ" pitchFamily="2" charset="0"/>
            </a:endParaRPr>
          </a:p>
          <a:p>
            <a:pPr algn="ctr">
              <a:buNone/>
            </a:pPr>
            <a:r>
              <a:rPr lang="en-US" sz="4800" dirty="0" err="1">
                <a:latin typeface="SutonnyMJ" pitchFamily="2" charset="0"/>
                <a:cs typeface="SutonnyMJ" pitchFamily="2" charset="0"/>
              </a:rPr>
              <a:t>mgvRKg</a:t>
            </a:r>
            <a:r>
              <a:rPr lang="en-US" sz="4800" dirty="0">
                <a:latin typeface="SutonnyMJ" pitchFamily="2" charset="0"/>
                <a:cs typeface="SutonnyMJ" pitchFamily="2" charset="0"/>
              </a:rPr>
              <a:t>© </a:t>
            </a:r>
            <a:r>
              <a:rPr lang="en-US" sz="4800" dirty="0" err="1">
                <a:latin typeface="SutonnyMJ" pitchFamily="2" charset="0"/>
                <a:cs typeface="SutonnyMJ" pitchFamily="2" charset="0"/>
              </a:rPr>
              <a:t>wefvM</a:t>
            </a:r>
            <a:endParaRPr lang="en-US" sz="4800" dirty="0">
              <a:latin typeface="SutonnyMJ" pitchFamily="2" charset="0"/>
              <a:cs typeface="SutonnyMJ" pitchFamily="2" charset="0"/>
            </a:endParaRPr>
          </a:p>
          <a:p>
            <a:pPr algn="ctr">
              <a:buNone/>
            </a:pPr>
            <a:r>
              <a:rPr lang="en-US" sz="4800" dirty="0">
                <a:latin typeface="SutonnyMJ" pitchFamily="2" charset="0"/>
                <a:cs typeface="SutonnyMJ" pitchFamily="2" charset="0"/>
              </a:rPr>
              <a:t>‡</a:t>
            </a:r>
            <a:r>
              <a:rPr lang="en-US" sz="4800" dirty="0" err="1">
                <a:latin typeface="SutonnyMJ" pitchFamily="2" charset="0"/>
                <a:cs typeface="SutonnyMJ" pitchFamily="2" charset="0"/>
              </a:rPr>
              <a:t>gvevBj</a:t>
            </a:r>
            <a:r>
              <a:rPr lang="en-US" sz="4800" dirty="0">
                <a:latin typeface="SutonnyMJ" pitchFamily="2" charset="0"/>
                <a:cs typeface="SutonnyMJ" pitchFamily="2" charset="0"/>
              </a:rPr>
              <a:t> </a:t>
            </a:r>
            <a:r>
              <a:rPr lang="en-US" sz="4800" dirty="0" err="1">
                <a:latin typeface="SutonnyMJ" pitchFamily="2" charset="0"/>
                <a:cs typeface="SutonnyMJ" pitchFamily="2" charset="0"/>
              </a:rPr>
              <a:t>bs</a:t>
            </a:r>
            <a:r>
              <a:rPr lang="en-US" sz="4800" dirty="0">
                <a:latin typeface="SutonnyMJ" pitchFamily="2" charset="0"/>
                <a:cs typeface="SutonnyMJ" pitchFamily="2" charset="0"/>
              </a:rPr>
              <a:t>- 01713-581083</a:t>
            </a:r>
            <a:endParaRPr lang="bn-BD" sz="4800" dirty="0">
              <a:latin typeface="NikoshBAN" pitchFamily="2" charset="0"/>
              <a:cs typeface="NikoshBAN" pitchFamily="2" charset="0"/>
            </a:endParaRPr>
          </a:p>
        </p:txBody>
      </p:sp>
    </p:spTree>
    <p:extLst>
      <p:ext uri="{BB962C8B-B14F-4D97-AF65-F5344CB8AC3E}">
        <p14:creationId xmlns="" xmlns:p14="http://schemas.microsoft.com/office/powerpoint/2010/main" val="1726070390"/>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 calcmode="lin" valueType="num">
                                      <p:cBhvr additive="base">
                                        <p:cTn id="13"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additive="base">
                                        <p:cTn id="3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 calcmode="lin" valueType="num">
                                      <p:cBhvr additive="base">
                                        <p:cTn id="3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 calcmode="lin" valueType="num">
                                      <p:cBhvr additive="base">
                                        <p:cTn id="4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normAutofit/>
          </a:bodyPr>
          <a:lstStyle/>
          <a:p>
            <a:pPr algn="ctr"/>
            <a:r>
              <a:rPr lang="bn-BD" sz="5400" dirty="0" smtClean="0">
                <a:latin typeface="NikoshBAN" pitchFamily="2" charset="0"/>
                <a:cs typeface="NikoshBAN" pitchFamily="2" charset="0"/>
              </a:rPr>
              <a:t>পাঠ ঘোষনা</a:t>
            </a:r>
            <a:endParaRPr lang="en-US" sz="5400" dirty="0">
              <a:latin typeface="NikoshBAN" pitchFamily="2" charset="0"/>
              <a:cs typeface="NikoshBAN" pitchFamily="2" charset="0"/>
            </a:endParaRPr>
          </a:p>
        </p:txBody>
      </p:sp>
      <p:sp>
        <p:nvSpPr>
          <p:cNvPr id="3" name="Rectangle 2"/>
          <p:cNvSpPr/>
          <p:nvPr/>
        </p:nvSpPr>
        <p:spPr>
          <a:xfrm>
            <a:off x="609600" y="2362200"/>
            <a:ext cx="8001000" cy="388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latin typeface="NikoshBAN" pitchFamily="2" charset="0"/>
                <a:cs typeface="NikoshBAN" pitchFamily="2" charset="0"/>
              </a:rPr>
              <a:t> </a:t>
            </a:r>
            <a:r>
              <a:rPr lang="bn-BD" sz="4400" dirty="0" smtClean="0">
                <a:latin typeface="NikoshBAN" pitchFamily="2" charset="0"/>
                <a:cs typeface="NikoshBAN" pitchFamily="2" charset="0"/>
              </a:rPr>
              <a:t>আজ আমাদের আলোচনার বিষয় </a:t>
            </a:r>
            <a:r>
              <a:rPr lang="en-US" sz="4400" dirty="0" err="1" smtClean="0">
                <a:solidFill>
                  <a:srgbClr val="FFFF00"/>
                </a:solidFill>
                <a:latin typeface="NikoshBAN" pitchFamily="2" charset="0"/>
                <a:cs typeface="NikoshBAN" pitchFamily="2" charset="0"/>
              </a:rPr>
              <a:t>ইউনিসেফ</a:t>
            </a:r>
            <a:r>
              <a:rPr lang="en-US" sz="4400" dirty="0" smtClean="0">
                <a:solidFill>
                  <a:srgbClr val="FFFF00"/>
                </a:solidFill>
                <a:latin typeface="NikoshBAN" pitchFamily="2" charset="0"/>
                <a:cs typeface="NikoshBAN" pitchFamily="2" charset="0"/>
              </a:rPr>
              <a:t>(UNICEF)</a:t>
            </a:r>
            <a:endParaRPr lang="en-US" sz="4400" dirty="0">
              <a:solidFill>
                <a:srgbClr val="FFFF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style>
          <a:lnRef idx="0">
            <a:schemeClr val="accent1"/>
          </a:lnRef>
          <a:fillRef idx="3">
            <a:schemeClr val="accent1"/>
          </a:fillRef>
          <a:effectRef idx="3">
            <a:schemeClr val="accent1"/>
          </a:effectRef>
          <a:fontRef idx="minor">
            <a:schemeClr val="lt1"/>
          </a:fontRef>
        </p:style>
        <p:txBody>
          <a:bodyPr>
            <a:normAutofit/>
          </a:bodyPr>
          <a:lstStyle/>
          <a:p>
            <a:pPr algn="ctr"/>
            <a:r>
              <a:rPr lang="bn-BD" sz="7200" dirty="0" smtClean="0">
                <a:latin typeface="NikoshBAN" pitchFamily="2" charset="0"/>
                <a:cs typeface="NikoshBAN" pitchFamily="2" charset="0"/>
              </a:rPr>
              <a:t>শিখনফল</a:t>
            </a:r>
            <a:endParaRPr lang="en-US" sz="7200" dirty="0">
              <a:latin typeface="NikoshBAN" pitchFamily="2" charset="0"/>
              <a:cs typeface="NikoshBAN" pitchFamily="2" charset="0"/>
            </a:endParaRPr>
          </a:p>
        </p:txBody>
      </p:sp>
      <p:sp>
        <p:nvSpPr>
          <p:cNvPr id="3" name="Content Placeholder 2"/>
          <p:cNvSpPr>
            <a:spLocks noGrp="1"/>
          </p:cNvSpPr>
          <p:nvPr>
            <p:ph idx="1"/>
          </p:nvPr>
        </p:nvSpPr>
        <p:spPr>
          <a:xfrm>
            <a:off x="304800" y="1752600"/>
            <a:ext cx="8686800" cy="4389120"/>
          </a:xfrm>
        </p:spPr>
        <p:style>
          <a:lnRef idx="1">
            <a:schemeClr val="accent3"/>
          </a:lnRef>
          <a:fillRef idx="2">
            <a:schemeClr val="accent3"/>
          </a:fillRef>
          <a:effectRef idx="1">
            <a:schemeClr val="accent3"/>
          </a:effectRef>
          <a:fontRef idx="minor">
            <a:schemeClr val="dk1"/>
          </a:fontRef>
        </p:style>
        <p:txBody>
          <a:bodyPr>
            <a:normAutofit/>
          </a:bodyPr>
          <a:lstStyle/>
          <a:p>
            <a:pPr>
              <a:buNone/>
            </a:pPr>
            <a:r>
              <a:rPr lang="bn-BD" sz="4000" dirty="0" smtClean="0">
                <a:solidFill>
                  <a:srgbClr val="FF0000"/>
                </a:solidFill>
                <a:latin typeface="NikoshBAN" pitchFamily="2" charset="0"/>
                <a:cs typeface="NikoshBAN" pitchFamily="2" charset="0"/>
              </a:rPr>
              <a:t>এই পাঠ শেষে শিক্ষার্থীরা.........</a:t>
            </a:r>
          </a:p>
          <a:p>
            <a:pPr>
              <a:buNone/>
            </a:pPr>
            <a:r>
              <a:rPr lang="bn-BD" sz="3200" dirty="0" smtClean="0">
                <a:solidFill>
                  <a:srgbClr val="002060"/>
                </a:solidFill>
                <a:latin typeface="NikoshBAN" pitchFamily="2" charset="0"/>
                <a:cs typeface="NikoshBAN" pitchFamily="2" charset="0"/>
              </a:rPr>
              <a:t>জাতিসংঘ</a:t>
            </a:r>
            <a:r>
              <a:rPr lang="en-US" sz="3200" dirty="0" smtClean="0">
                <a:solidFill>
                  <a:srgbClr val="002060"/>
                </a:solidFill>
                <a:latin typeface="NikoshBAN" pitchFamily="2" charset="0"/>
                <a:cs typeface="NikoshBAN" pitchFamily="2" charset="0"/>
              </a:rPr>
              <a:t> ও </a:t>
            </a:r>
            <a:r>
              <a:rPr lang="en-US" sz="3200" dirty="0" err="1" smtClean="0">
                <a:solidFill>
                  <a:srgbClr val="002060"/>
                </a:solidFill>
                <a:latin typeface="NikoshBAN" pitchFamily="2" charset="0"/>
                <a:cs typeface="NikoshBAN" pitchFamily="2" charset="0"/>
              </a:rPr>
              <a:t>ইউনিসেফ</a:t>
            </a:r>
            <a:r>
              <a:rPr lang="en-US" sz="3200" dirty="0" smtClean="0">
                <a:solidFill>
                  <a:srgbClr val="002060"/>
                </a:solidFill>
                <a:latin typeface="NikoshBAN" pitchFamily="2" charset="0"/>
                <a:cs typeface="NikoshBAN" pitchFamily="2" charset="0"/>
              </a:rPr>
              <a:t>(UNICEF) </a:t>
            </a:r>
            <a:r>
              <a:rPr lang="bn-BD" sz="3200" dirty="0" smtClean="0">
                <a:solidFill>
                  <a:srgbClr val="002060"/>
                </a:solidFill>
                <a:latin typeface="NikoshBAN" pitchFamily="2" charset="0"/>
                <a:cs typeface="NikoshBAN" pitchFamily="2" charset="0"/>
              </a:rPr>
              <a:t>প্রতিষ্ঠার</a:t>
            </a:r>
            <a:r>
              <a:rPr lang="en-US" sz="3200" dirty="0" smtClean="0">
                <a:solidFill>
                  <a:srgbClr val="002060"/>
                </a:solidFill>
                <a:latin typeface="NikoshBAN" pitchFamily="2" charset="0"/>
                <a:cs typeface="NikoshBAN" pitchFamily="2" charset="0"/>
              </a:rPr>
              <a:t>  </a:t>
            </a:r>
            <a:r>
              <a:rPr lang="bn-BD" sz="3200" dirty="0" smtClean="0">
                <a:solidFill>
                  <a:srgbClr val="002060"/>
                </a:solidFill>
                <a:latin typeface="NikoshBAN" pitchFamily="2" charset="0"/>
                <a:cs typeface="NikoshBAN" pitchFamily="2" charset="0"/>
              </a:rPr>
              <a:t>পটভূমি বর্ণনা করতে পারবে</a:t>
            </a:r>
            <a:r>
              <a:rPr lang="en-US" sz="3200" dirty="0" smtClean="0">
                <a:solidFill>
                  <a:srgbClr val="002060"/>
                </a:solidFill>
                <a:latin typeface="NikoshBAN" pitchFamily="2" charset="0"/>
                <a:cs typeface="NikoshBAN" pitchFamily="2" charset="0"/>
              </a:rPr>
              <a:t>।</a:t>
            </a:r>
            <a:endParaRPr lang="bn-BD" sz="3200" dirty="0" smtClean="0">
              <a:solidFill>
                <a:srgbClr val="002060"/>
              </a:solidFill>
              <a:latin typeface="NikoshBAN" pitchFamily="2" charset="0"/>
              <a:cs typeface="NikoshBAN" pitchFamily="2" charset="0"/>
            </a:endParaRPr>
          </a:p>
          <a:p>
            <a:pPr>
              <a:buNone/>
            </a:pPr>
            <a:r>
              <a:rPr lang="bn-BD" sz="3200" dirty="0" smtClean="0">
                <a:latin typeface="NikoshBAN" pitchFamily="2" charset="0"/>
                <a:cs typeface="NikoshBAN" pitchFamily="2" charset="0"/>
              </a:rPr>
              <a:t>বাংলাদেশে</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ইউনিসেফ</a:t>
            </a:r>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(UNICEF) </a:t>
            </a:r>
            <a:r>
              <a:rPr lang="en-US" sz="3200" dirty="0" err="1" smtClean="0">
                <a:latin typeface="NikoshBAN" pitchFamily="2" charset="0"/>
                <a:cs typeface="NikoshBAN" pitchFamily="2" charset="0"/>
              </a:rPr>
              <a:t>এর</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ভূমিকা ব্যাখ্যা করতে পারবে</a:t>
            </a:r>
            <a:r>
              <a:rPr lang="en-US" sz="3200" dirty="0" smtClean="0">
                <a:latin typeface="NikoshBAN" pitchFamily="2" charset="0"/>
                <a:cs typeface="NikoshBAN" pitchFamily="2" charset="0"/>
              </a:rPr>
              <a:t>।</a:t>
            </a:r>
            <a:endParaRPr lang="bn-BD" sz="3200" dirty="0" smtClean="0">
              <a:latin typeface="NikoshBAN" pitchFamily="2" charset="0"/>
              <a:cs typeface="NikoshBAN" pitchFamily="2" charset="0"/>
            </a:endParaRPr>
          </a:p>
          <a:p>
            <a:pPr>
              <a:buNone/>
            </a:pPr>
            <a:r>
              <a:rPr lang="en-US" sz="3200" dirty="0" err="1" smtClean="0">
                <a:solidFill>
                  <a:srgbClr val="00B050"/>
                </a:solidFill>
                <a:latin typeface="NikoshBAN" pitchFamily="2" charset="0"/>
                <a:cs typeface="NikoshBAN" pitchFamily="2" charset="0"/>
              </a:rPr>
              <a:t>শিশু</a:t>
            </a:r>
            <a:r>
              <a:rPr lang="en-US" sz="3200" dirty="0" smtClean="0">
                <a:solidFill>
                  <a:srgbClr val="00B050"/>
                </a:solidFill>
                <a:latin typeface="NikoshBAN" pitchFamily="2" charset="0"/>
                <a:cs typeface="NikoshBAN" pitchFamily="2" charset="0"/>
              </a:rPr>
              <a:t> </a:t>
            </a:r>
            <a:r>
              <a:rPr lang="en-US" sz="3200" dirty="0" err="1" smtClean="0">
                <a:solidFill>
                  <a:srgbClr val="00B050"/>
                </a:solidFill>
                <a:latin typeface="NikoshBAN" pitchFamily="2" charset="0"/>
                <a:cs typeface="NikoshBAN" pitchFamily="2" charset="0"/>
              </a:rPr>
              <a:t>উন্নয়ন</a:t>
            </a:r>
            <a:r>
              <a:rPr lang="bn-BD" sz="3200" dirty="0" smtClean="0">
                <a:solidFill>
                  <a:srgbClr val="00B050"/>
                </a:solidFill>
                <a:latin typeface="NikoshBAN" pitchFamily="2" charset="0"/>
                <a:cs typeface="NikoshBAN" pitchFamily="2" charset="0"/>
              </a:rPr>
              <a:t> প্রতিষ্ঠায় </a:t>
            </a:r>
            <a:r>
              <a:rPr lang="en-US" sz="3200" dirty="0" err="1" smtClean="0">
                <a:solidFill>
                  <a:srgbClr val="00B050"/>
                </a:solidFill>
                <a:latin typeface="NikoshBAN" pitchFamily="2" charset="0"/>
                <a:cs typeface="NikoshBAN" pitchFamily="2" charset="0"/>
              </a:rPr>
              <a:t>ইউনিসেফ</a:t>
            </a:r>
            <a:r>
              <a:rPr lang="en-US" sz="3200" dirty="0" smtClean="0">
                <a:solidFill>
                  <a:srgbClr val="00B050"/>
                </a:solidFill>
                <a:latin typeface="NikoshBAN" pitchFamily="2" charset="0"/>
                <a:cs typeface="NikoshBAN" pitchFamily="2" charset="0"/>
              </a:rPr>
              <a:t> </a:t>
            </a:r>
            <a:r>
              <a:rPr lang="en-US" sz="3200" dirty="0" err="1" smtClean="0">
                <a:solidFill>
                  <a:srgbClr val="00B050"/>
                </a:solidFill>
                <a:latin typeface="NikoshBAN" pitchFamily="2" charset="0"/>
                <a:cs typeface="NikoshBAN" pitchFamily="2" charset="0"/>
              </a:rPr>
              <a:t>এর</a:t>
            </a:r>
            <a:r>
              <a:rPr lang="en-US" sz="3200" dirty="0" smtClean="0">
                <a:solidFill>
                  <a:srgbClr val="00B050"/>
                </a:solidFill>
                <a:latin typeface="NikoshBAN" pitchFamily="2" charset="0"/>
                <a:cs typeface="NikoshBAN" pitchFamily="2" charset="0"/>
              </a:rPr>
              <a:t> </a:t>
            </a:r>
            <a:r>
              <a:rPr lang="bn-BD" sz="3200" dirty="0" smtClean="0">
                <a:solidFill>
                  <a:srgbClr val="00B050"/>
                </a:solidFill>
                <a:latin typeface="NikoshBAN" pitchFamily="2" charset="0"/>
                <a:cs typeface="NikoshBAN" pitchFamily="2" charset="0"/>
              </a:rPr>
              <a:t>কার্যক্রমের ব্যাখ্যা করতে পারবে</a:t>
            </a:r>
            <a:r>
              <a:rPr lang="en-US" sz="3200" dirty="0" smtClean="0">
                <a:solidFill>
                  <a:srgbClr val="00B050"/>
                </a:solidFill>
                <a:latin typeface="NikoshBAN" pitchFamily="2" charset="0"/>
                <a:cs typeface="NikoshBAN" pitchFamily="2" charset="0"/>
              </a:rPr>
              <a:t>।</a:t>
            </a:r>
            <a:endParaRPr lang="en-US" sz="3200" dirty="0">
              <a:solidFill>
                <a:srgbClr val="00B05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diamond(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amond(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diamond(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diamond(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diamond(in)">
                                      <p:cBhvr>
                                        <p:cTn id="3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G OF NATION.jpg"/>
          <p:cNvPicPr>
            <a:picLocks noChangeAspect="1"/>
          </p:cNvPicPr>
          <p:nvPr/>
        </p:nvPicPr>
        <p:blipFill>
          <a:blip r:embed="rId2" cstate="print"/>
          <a:stretch>
            <a:fillRect/>
          </a:stretch>
        </p:blipFill>
        <p:spPr>
          <a:xfrm>
            <a:off x="457200" y="457200"/>
            <a:ext cx="8077200" cy="4876800"/>
          </a:xfrm>
          <a:prstGeom prst="rect">
            <a:avLst/>
          </a:prstGeom>
        </p:spPr>
      </p:pic>
      <p:sp>
        <p:nvSpPr>
          <p:cNvPr id="3" name="Rectangle 2"/>
          <p:cNvSpPr/>
          <p:nvPr/>
        </p:nvSpPr>
        <p:spPr>
          <a:xfrm>
            <a:off x="990600" y="5562600"/>
            <a:ext cx="7391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solidFill>
                  <a:srgbClr val="FFFF00"/>
                </a:solidFill>
              </a:rPr>
              <a:t>‘</a:t>
            </a:r>
            <a:r>
              <a:rPr lang="bn-BD" sz="4800" dirty="0" smtClean="0">
                <a:solidFill>
                  <a:srgbClr val="FFFF00"/>
                </a:solidFill>
                <a:latin typeface="NikoshBAN" pitchFamily="2" charset="0"/>
                <a:cs typeface="NikoshBAN" pitchFamily="2" charset="0"/>
              </a:rPr>
              <a:t>লীগ অব নেশনস</a:t>
            </a:r>
            <a:r>
              <a:rPr lang="bn-BD" dirty="0" smtClean="0">
                <a:latin typeface="NikoshBAN" pitchFamily="2" charset="0"/>
                <a:cs typeface="NikoshBAN" pitchFamily="2" charset="0"/>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1534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atin typeface="NikoshBAN" pitchFamily="2" charset="0"/>
                <a:cs typeface="NikoshBAN" pitchFamily="2" charset="0"/>
              </a:rPr>
              <a:t>লীগ অব নেশনস বিশ্ব শান্তি প্রতিষ্ঠায় ব্যর্থ হলে ১৯৩৯ সালে শুরু হয় দ্বিতীয় বিশ্ব যুদ্ধ। প্রথম বিশ্ব যুদ্ধের চেয়ে দ্বিতীয় বিশ্ব যুদ্ধ ছিল আরও ভয়াবহ।</a:t>
            </a:r>
            <a:endParaRPr lang="en-US" sz="3200" dirty="0">
              <a:latin typeface="NikoshBAN" pitchFamily="2" charset="0"/>
              <a:cs typeface="NikoshBAN" pitchFamily="2" charset="0"/>
            </a:endParaRPr>
          </a:p>
        </p:txBody>
      </p:sp>
      <p:pic>
        <p:nvPicPr>
          <p:cNvPr id="3" name="Picture 2" descr="WAR 2.jpg"/>
          <p:cNvPicPr>
            <a:picLocks noChangeAspect="1"/>
          </p:cNvPicPr>
          <p:nvPr/>
        </p:nvPicPr>
        <p:blipFill>
          <a:blip r:embed="rId2" cstate="print"/>
          <a:stretch>
            <a:fillRect/>
          </a:stretch>
        </p:blipFill>
        <p:spPr>
          <a:xfrm>
            <a:off x="457200" y="2895601"/>
            <a:ext cx="8153400" cy="3733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066800"/>
            <a:ext cx="3657600" cy="2514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latin typeface="NikoshBAN" pitchFamily="2" charset="0"/>
                <a:cs typeface="NikoshBAN" pitchFamily="2" charset="0"/>
              </a:rPr>
              <a:t>এসো আমরা দুইটি ছবি দেখি।</a:t>
            </a:r>
            <a:endParaRPr lang="en-US" sz="4000" dirty="0">
              <a:latin typeface="NikoshBAN" pitchFamily="2" charset="0"/>
              <a:cs typeface="NikoshBAN" pitchFamily="2" charset="0"/>
            </a:endParaRPr>
          </a:p>
        </p:txBody>
      </p:sp>
      <p:pic>
        <p:nvPicPr>
          <p:cNvPr id="5" name="Picture 4" descr="LUGU.png"/>
          <p:cNvPicPr>
            <a:picLocks noChangeAspect="1"/>
          </p:cNvPicPr>
          <p:nvPr/>
        </p:nvPicPr>
        <p:blipFill>
          <a:blip r:embed="rId2" cstate="print"/>
          <a:stretch>
            <a:fillRect/>
          </a:stretch>
        </p:blipFill>
        <p:spPr>
          <a:xfrm>
            <a:off x="4648200" y="381000"/>
            <a:ext cx="3733800" cy="2895600"/>
          </a:xfrm>
          <a:prstGeom prst="rect">
            <a:avLst/>
          </a:prstGeom>
        </p:spPr>
      </p:pic>
      <p:sp>
        <p:nvSpPr>
          <p:cNvPr id="7" name="Rectangle 6"/>
          <p:cNvSpPr/>
          <p:nvPr/>
        </p:nvSpPr>
        <p:spPr>
          <a:xfrm>
            <a:off x="304800" y="3886200"/>
            <a:ext cx="3733800" cy="24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atin typeface="NikoshBAN" pitchFamily="2" charset="0"/>
                <a:cs typeface="NikoshBAN" pitchFamily="2" charset="0"/>
              </a:rPr>
              <a:t>এই ছবি সম্পর্কে তোমাদের ধারনা কী?</a:t>
            </a:r>
            <a:endParaRPr lang="en-US" sz="3200" dirty="0">
              <a:latin typeface="NikoshBAN" pitchFamily="2" charset="0"/>
              <a:cs typeface="NikoshBAN" pitchFamily="2" charset="0"/>
            </a:endParaRPr>
          </a:p>
        </p:txBody>
      </p:sp>
      <p:pic>
        <p:nvPicPr>
          <p:cNvPr id="10" name="Picture 9" descr="1111.jpg"/>
          <p:cNvPicPr>
            <a:picLocks noChangeAspect="1"/>
          </p:cNvPicPr>
          <p:nvPr/>
        </p:nvPicPr>
        <p:blipFill>
          <a:blip r:embed="rId3" cstate="print"/>
          <a:stretch>
            <a:fillRect/>
          </a:stretch>
        </p:blipFill>
        <p:spPr>
          <a:xfrm>
            <a:off x="4495800" y="3429000"/>
            <a:ext cx="4343400" cy="3028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52400"/>
            <a:ext cx="7924800" cy="24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atin typeface="NikoshBAN" pitchFamily="2" charset="0"/>
                <a:cs typeface="NikoshBAN" pitchFamily="2" charset="0"/>
              </a:rPr>
              <a:t>তোমরা ঠিক বলেছো । এটা বিশ্ব শান্তি প্রতিষ্ঠার লক্ষ্যে ১৯৪৫ সলের ২৪ অক্টোবর প্রতিষ্ঠিত আন্তর্জাতিক প্রতিষ্ঠান জাতিসংঘের লগু এবং এর প্রধান কার্যালয়ের ছবি।</a:t>
            </a:r>
            <a:endParaRPr lang="en-US" sz="3200" dirty="0">
              <a:latin typeface="NikoshBAN" pitchFamily="2" charset="0"/>
              <a:cs typeface="NikoshBAN" pitchFamily="2" charset="0"/>
            </a:endParaRPr>
          </a:p>
        </p:txBody>
      </p:sp>
      <p:sp>
        <p:nvSpPr>
          <p:cNvPr id="3" name="Rectangle 2"/>
          <p:cNvSpPr/>
          <p:nvPr/>
        </p:nvSpPr>
        <p:spPr>
          <a:xfrm>
            <a:off x="685800" y="2590800"/>
            <a:ext cx="7924800" cy="426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atin typeface="NikoshBAN" pitchFamily="2" charset="0"/>
                <a:cs typeface="NikoshBAN" pitchFamily="2" charset="0"/>
              </a:rPr>
              <a:t>মানবাধিকার ছাড়া কোন মানুষ পূর্ণাঙ্গভাবে বিকশিত হতে পারেনা। কিন্তু পৃথিবীতে অনেক বড় বড় যুদ্ধ সংঘটিত হয়েছে এবং মানবাধিকার লঙ্ঘিত হয়েছে। আমাদের পৃথিবীতে দু’টি বড় যুদ্ধ হয়ছে। এর একটি প্রথম বিশ্ব যুদ্ধ এভং দ্বিতীয় বিশ্ব যুদ্ধ।</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767</TotalTime>
  <Words>600</Words>
  <Application>Microsoft Office PowerPoint</Application>
  <PresentationFormat>On-screen Show (4:3)</PresentationFormat>
  <Paragraphs>90</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Flow</vt:lpstr>
      <vt:lpstr>Slide 1</vt:lpstr>
      <vt:lpstr>Slide 2</vt:lpstr>
      <vt:lpstr>       পরিচিতি</vt:lpstr>
      <vt:lpstr>পাঠ ঘোষনা</vt:lpstr>
      <vt:lpstr>শিখনফল</vt:lpstr>
      <vt:lpstr>Slide 6</vt:lpstr>
      <vt:lpstr>Slide 7</vt:lpstr>
      <vt:lpstr>Slide 8</vt:lpstr>
      <vt:lpstr>Slide 9</vt:lpstr>
      <vt:lpstr>Slide 10</vt:lpstr>
      <vt:lpstr>Slide 11</vt:lpstr>
      <vt:lpstr> আমেরিকার নিউইয়র্ক শহরে ইউনিসেফ (UNICEF) এর সদর দপ্তর অবস্থিত। সদস্য বর্তমানে ১৯১টি দেশ। </vt:lpstr>
      <vt:lpstr>ইউনিসেফ (UNICEF ) এর ইতিহাস</vt:lpstr>
      <vt:lpstr>Slide 14</vt:lpstr>
      <vt:lpstr>ইউনিসেফ (UNICEF ) এর উদ্দেশ্য </vt:lpstr>
      <vt:lpstr>Slide 16</vt:lpstr>
      <vt:lpstr>Slide 17</vt:lpstr>
      <vt:lpstr>Slide 18</vt:lpstr>
      <vt:lpstr>                                                                               ইউনিসেফ এর কাজ                                         শিক্ষামূলক    </vt:lpstr>
      <vt:lpstr>স্বাস্থ্য সুরক্ষা     নারী উন্নয়ন  </vt:lpstr>
      <vt:lpstr>Slide 21</vt:lpstr>
      <vt:lpstr>Slide 22</vt:lpstr>
      <vt:lpstr>Slide 23</vt:lpstr>
      <vt:lpstr>দলীয় কাজ</vt:lpstr>
      <vt:lpstr>মূল্যায়ন</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Path finder</dc:creator>
  <cp:lastModifiedBy>Path finder</cp:lastModifiedBy>
  <cp:revision>99</cp:revision>
  <dcterms:created xsi:type="dcterms:W3CDTF">2006-08-16T00:00:00Z</dcterms:created>
  <dcterms:modified xsi:type="dcterms:W3CDTF">2021-06-21T09:49:31Z</dcterms:modified>
</cp:coreProperties>
</file>