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93" r:id="rId2"/>
    <p:sldId id="279" r:id="rId3"/>
    <p:sldId id="349" r:id="rId4"/>
    <p:sldId id="350" r:id="rId5"/>
    <p:sldId id="273" r:id="rId6"/>
    <p:sldId id="256" r:id="rId7"/>
    <p:sldId id="260" r:id="rId8"/>
    <p:sldId id="261" r:id="rId9"/>
    <p:sldId id="262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kib Likhon" initials="RL" lastIdx="1" clrIdx="0">
    <p:extLst>
      <p:ext uri="{19B8F6BF-5375-455C-9EA6-DF929625EA0E}">
        <p15:presenceInfo xmlns:p15="http://schemas.microsoft.com/office/powerpoint/2012/main" userId="3890fdd908df82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66FF33"/>
    <a:srgbClr val="006600"/>
    <a:srgbClr val="FF3300"/>
    <a:srgbClr val="FF0066"/>
    <a:srgbClr val="FFFFFF"/>
    <a:srgbClr val="617C86"/>
    <a:srgbClr val="477899"/>
    <a:srgbClr val="00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1" autoAdjust="0"/>
    <p:restoredTop sz="94660"/>
  </p:normalViewPr>
  <p:slideViewPr>
    <p:cSldViewPr snapToGrid="0">
      <p:cViewPr varScale="1">
        <p:scale>
          <a:sx n="61" d="100"/>
          <a:sy n="61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0083D-E08D-4E99-B340-C2CA03A32B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5D789-2260-4F99-A768-80044A08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9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5D789-2260-4F99-A768-80044A0880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2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6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7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4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2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3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7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1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1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6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26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100000">
              <a:srgbClr val="99FF3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3C435-2F3C-42DC-AD6D-6F6FDB05491A}"/>
              </a:ext>
            </a:extLst>
          </p:cNvPr>
          <p:cNvSpPr txBox="1"/>
          <p:nvPr/>
        </p:nvSpPr>
        <p:spPr>
          <a:xfrm>
            <a:off x="603210" y="2010694"/>
            <a:ext cx="5133913" cy="10464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2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আমার</a:t>
            </a:r>
            <a:r>
              <a:rPr lang="en-US" sz="62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2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সোনার</a:t>
            </a:r>
            <a:r>
              <a:rPr lang="en-US" sz="62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2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বাংলা</a:t>
            </a:r>
            <a:r>
              <a:rPr lang="en-US" sz="62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B424BA-9F29-4F42-A063-2C0DD268D7DC}"/>
              </a:ext>
            </a:extLst>
          </p:cNvPr>
          <p:cNvSpPr txBox="1"/>
          <p:nvPr/>
        </p:nvSpPr>
        <p:spPr>
          <a:xfrm>
            <a:off x="6197762" y="3293803"/>
            <a:ext cx="5917572" cy="10464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200" b="1" dirty="0" err="1"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আমি</a:t>
            </a:r>
            <a:r>
              <a:rPr lang="en-US" sz="6200" b="1" dirty="0"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200" b="1" dirty="0" err="1"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তোমায়</a:t>
            </a:r>
            <a:r>
              <a:rPr lang="en-US" sz="6200" b="1" dirty="0"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200" b="1" dirty="0" err="1"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ভালোবাসি</a:t>
            </a:r>
            <a:endParaRPr lang="en-US" sz="6200" b="1" dirty="0"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0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100000">
              <a:srgbClr val="99FF3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851312-B783-4026-80FF-EE405820C2E7}"/>
              </a:ext>
            </a:extLst>
          </p:cNvPr>
          <p:cNvSpPr txBox="1"/>
          <p:nvPr/>
        </p:nvSpPr>
        <p:spPr>
          <a:xfrm rot="19923206" flipH="1">
            <a:off x="168441" y="2710768"/>
            <a:ext cx="10628637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perspectiveLef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সমাসের</a:t>
            </a:r>
            <a:r>
              <a:rPr lang="en-US" sz="8000" b="1" dirty="0">
                <a:ln/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শ্রেণিবিভাগ</a:t>
            </a:r>
            <a:endParaRPr lang="en-US" sz="8000" b="1" dirty="0">
              <a:ln/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07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100000">
              <a:srgbClr val="99FF3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722E2F-6317-4097-8C33-55AC6390596B}"/>
              </a:ext>
            </a:extLst>
          </p:cNvPr>
          <p:cNvSpPr txBox="1"/>
          <p:nvPr/>
        </p:nvSpPr>
        <p:spPr>
          <a:xfrm>
            <a:off x="609598" y="662644"/>
            <a:ext cx="87637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FF0066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</a:t>
            </a:r>
            <a:r>
              <a:rPr lang="en-US" sz="18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r>
              <a:rPr lang="en-US" sz="60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সমাস</a:t>
            </a:r>
            <a:r>
              <a:rPr lang="en-US" sz="60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প্রধানত</a:t>
            </a:r>
            <a:r>
              <a:rPr lang="en-US" sz="60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ছয়</a:t>
            </a:r>
            <a:r>
              <a:rPr lang="en-US" sz="60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প্রকার</a:t>
            </a:r>
            <a:r>
              <a:rPr lang="en-US" sz="60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6000" b="1" dirty="0" err="1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যেমন</a:t>
            </a:r>
            <a:r>
              <a:rPr lang="en-US" sz="6000" b="1" dirty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32C1AC-DC76-4F2A-8891-8D68F4346B39}"/>
              </a:ext>
            </a:extLst>
          </p:cNvPr>
          <p:cNvSpPr txBox="1"/>
          <p:nvPr/>
        </p:nvSpPr>
        <p:spPr>
          <a:xfrm>
            <a:off x="4720004" y="1673297"/>
            <a:ext cx="247720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সমাস</a:t>
            </a:r>
            <a:endParaRPr lang="en-US" sz="72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C261567-12C5-4E90-A811-21B3EAE7B4FB}"/>
              </a:ext>
            </a:extLst>
          </p:cNvPr>
          <p:cNvSpPr/>
          <p:nvPr/>
        </p:nvSpPr>
        <p:spPr>
          <a:xfrm>
            <a:off x="5691454" y="2713713"/>
            <a:ext cx="484632" cy="870605"/>
          </a:xfrm>
          <a:prstGeom prst="down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66CAF4A-3FBA-4A33-8E49-E0DCD4837505}"/>
              </a:ext>
            </a:extLst>
          </p:cNvPr>
          <p:cNvSpPr/>
          <p:nvPr/>
        </p:nvSpPr>
        <p:spPr>
          <a:xfrm>
            <a:off x="1181427" y="3593340"/>
            <a:ext cx="306355" cy="1111385"/>
          </a:xfrm>
          <a:prstGeom prst="down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27733A-1A53-4CB9-8D71-501015AFE241}"/>
              </a:ext>
            </a:extLst>
          </p:cNvPr>
          <p:cNvSpPr txBox="1"/>
          <p:nvPr/>
        </p:nvSpPr>
        <p:spPr>
          <a:xfrm>
            <a:off x="770345" y="4615184"/>
            <a:ext cx="96453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দ্বন্দ্ব</a:t>
            </a:r>
            <a:endParaRPr lang="en-US" sz="5400" b="1" dirty="0">
              <a:ln/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CABED8F-CB48-436D-9A00-FB4D72DE1404}"/>
              </a:ext>
            </a:extLst>
          </p:cNvPr>
          <p:cNvSpPr/>
          <p:nvPr/>
        </p:nvSpPr>
        <p:spPr>
          <a:xfrm>
            <a:off x="4793226" y="3593340"/>
            <a:ext cx="306355" cy="1111385"/>
          </a:xfrm>
          <a:prstGeom prst="down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A404DF1F-C752-4789-8392-6FF228943E6F}"/>
              </a:ext>
            </a:extLst>
          </p:cNvPr>
          <p:cNvSpPr/>
          <p:nvPr/>
        </p:nvSpPr>
        <p:spPr>
          <a:xfrm>
            <a:off x="10258332" y="3603370"/>
            <a:ext cx="306355" cy="1111385"/>
          </a:xfrm>
          <a:prstGeom prst="down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1027639B-4D8F-4B97-8BC5-FD0F1D21BAE7}"/>
              </a:ext>
            </a:extLst>
          </p:cNvPr>
          <p:cNvSpPr/>
          <p:nvPr/>
        </p:nvSpPr>
        <p:spPr>
          <a:xfrm>
            <a:off x="6910784" y="3584319"/>
            <a:ext cx="306355" cy="1111385"/>
          </a:xfrm>
          <a:prstGeom prst="down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65B09B-9AC4-4F8F-89F5-6329EB242F67}"/>
              </a:ext>
            </a:extLst>
          </p:cNvPr>
          <p:cNvSpPr txBox="1"/>
          <p:nvPr/>
        </p:nvSpPr>
        <p:spPr>
          <a:xfrm>
            <a:off x="1907201" y="4639248"/>
            <a:ext cx="218172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তৎপুরুষ</a:t>
            </a:r>
            <a:endParaRPr lang="en-US" sz="5400" b="1" dirty="0">
              <a:ln/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749C45-D803-422B-A9DF-6292AA9537E1}"/>
              </a:ext>
            </a:extLst>
          </p:cNvPr>
          <p:cNvSpPr txBox="1"/>
          <p:nvPr/>
        </p:nvSpPr>
        <p:spPr>
          <a:xfrm>
            <a:off x="4032776" y="4631228"/>
            <a:ext cx="183513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বহুব্রীহি</a:t>
            </a:r>
            <a:endParaRPr lang="en-US" sz="5400" b="1" dirty="0">
              <a:ln/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73ED23B6-F717-41AB-B248-A16DBBA61552}"/>
              </a:ext>
            </a:extLst>
          </p:cNvPr>
          <p:cNvSpPr/>
          <p:nvPr/>
        </p:nvSpPr>
        <p:spPr>
          <a:xfrm>
            <a:off x="2855299" y="3618656"/>
            <a:ext cx="306355" cy="1111385"/>
          </a:xfrm>
          <a:prstGeom prst="down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C38F1CDA-DC37-43E9-98C1-96A2DC5C6F99}"/>
              </a:ext>
            </a:extLst>
          </p:cNvPr>
          <p:cNvSpPr/>
          <p:nvPr/>
        </p:nvSpPr>
        <p:spPr>
          <a:xfrm>
            <a:off x="8555100" y="3592341"/>
            <a:ext cx="306355" cy="1111385"/>
          </a:xfrm>
          <a:prstGeom prst="down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5C215-D6A6-4F06-9110-25896908DA8B}"/>
              </a:ext>
            </a:extLst>
          </p:cNvPr>
          <p:cNvSpPr txBox="1"/>
          <p:nvPr/>
        </p:nvSpPr>
        <p:spPr>
          <a:xfrm>
            <a:off x="6007511" y="4636148"/>
            <a:ext cx="206282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কর্মধারয়</a:t>
            </a:r>
            <a:endParaRPr lang="en-US" sz="5400" b="1" dirty="0">
              <a:ln/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447EDB-BB58-4D5A-A4AF-CABEA72290CC}"/>
              </a:ext>
            </a:extLst>
          </p:cNvPr>
          <p:cNvSpPr txBox="1"/>
          <p:nvPr/>
        </p:nvSpPr>
        <p:spPr>
          <a:xfrm>
            <a:off x="8208446" y="4620103"/>
            <a:ext cx="116486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দ্বিগু</a:t>
            </a:r>
            <a:endParaRPr lang="en-US" sz="5400" b="1" dirty="0">
              <a:ln/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4F747-E6C3-4D35-B3A2-BC0A520F7A25}"/>
              </a:ext>
            </a:extLst>
          </p:cNvPr>
          <p:cNvSpPr txBox="1"/>
          <p:nvPr/>
        </p:nvSpPr>
        <p:spPr>
          <a:xfrm>
            <a:off x="9286579" y="4641067"/>
            <a:ext cx="236465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অব্যয়ীভাব</a:t>
            </a:r>
            <a:endParaRPr lang="en-US" sz="5400" b="1" dirty="0">
              <a:ln/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DF176147-A303-4F9B-9D7B-517FC080D482}"/>
              </a:ext>
            </a:extLst>
          </p:cNvPr>
          <p:cNvSpPr/>
          <p:nvPr/>
        </p:nvSpPr>
        <p:spPr>
          <a:xfrm>
            <a:off x="-418903" y="3402131"/>
            <a:ext cx="12577010" cy="470238"/>
          </a:xfrm>
          <a:prstGeom prst="mathMinus">
            <a:avLst>
              <a:gd name="adj1" fmla="val 23520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5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13" grpId="0" animBg="1"/>
      <p:bldP spid="16" grpId="0"/>
      <p:bldP spid="18" grpId="0" animBg="1"/>
      <p:bldP spid="20" grpId="0" animBg="1"/>
      <p:bldP spid="22" grpId="0" animBg="1"/>
      <p:bldP spid="28" grpId="0"/>
      <p:bldP spid="30" grpId="0"/>
      <p:bldP spid="32" grpId="0" animBg="1"/>
      <p:bldP spid="34" grpId="0" animBg="1"/>
      <p:bldP spid="3" grpId="0"/>
      <p:bldP spid="4" grpId="0"/>
      <p:bldP spid="5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100000">
              <a:srgbClr val="99FF3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জাতীয় পতাকা">
            <a:hlinkClick r:id="" action="ppaction://media"/>
            <a:extLst>
              <a:ext uri="{FF2B5EF4-FFF2-40B4-BE49-F238E27FC236}">
                <a16:creationId xmlns:a16="http://schemas.microsoft.com/office/drawing/2014/main" id="{2B2EFB18-09AF-479F-A460-92ACD6AD13B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96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100000">
              <a:srgbClr val="99FF3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E593EC1-AC75-4D82-AA8B-08A77CD51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66FF33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2A1EEF-8DF9-412F-800E-20DC9D7E2AB9}"/>
              </a:ext>
            </a:extLst>
          </p:cNvPr>
          <p:cNvSpPr txBox="1"/>
          <p:nvPr/>
        </p:nvSpPr>
        <p:spPr>
          <a:xfrm rot="19923206" flipH="1">
            <a:off x="482963" y="1385635"/>
            <a:ext cx="9550124" cy="3046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perspectiveLef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আজকের</a:t>
            </a:r>
            <a:r>
              <a:rPr lang="en-US" sz="9600" b="1" dirty="0">
                <a:ln/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9600" b="1" dirty="0" err="1">
                <a:ln/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পাঠে</a:t>
            </a:r>
            <a:r>
              <a:rPr lang="en-US" sz="9600" b="1" dirty="0">
                <a:ln/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US" sz="9600" b="1" dirty="0" err="1">
                <a:ln/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সবাইকে</a:t>
            </a:r>
            <a:r>
              <a:rPr lang="en-US" sz="9600" b="1" dirty="0">
                <a:ln/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9600" b="1" dirty="0" err="1">
                <a:ln/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স্বাগতম</a:t>
            </a:r>
            <a:endParaRPr lang="en-US" sz="9600" b="1" dirty="0">
              <a:ln/>
              <a:solidFill>
                <a:srgbClr val="00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4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100000">
              <a:srgbClr val="99FF3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69BC8A-7266-4476-A175-49303A6AA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35" y="689859"/>
            <a:ext cx="3202255" cy="3256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D:\নওয়াব হাবিবুল্লাহ্ মডেল কলেজ\কলেজের লগু\10689734_1460527997505249_4414933426383284321_n.jpg">
            <a:extLst>
              <a:ext uri="{FF2B5EF4-FFF2-40B4-BE49-F238E27FC236}">
                <a16:creationId xmlns:a16="http://schemas.microsoft.com/office/drawing/2014/main" id="{F8CC02C9-945C-4EBB-83F9-03EE3E82B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944" y="731234"/>
            <a:ext cx="3202255" cy="3173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Left-Right Arrow 16">
            <a:extLst>
              <a:ext uri="{FF2B5EF4-FFF2-40B4-BE49-F238E27FC236}">
                <a16:creationId xmlns:a16="http://schemas.microsoft.com/office/drawing/2014/main" id="{B63168D1-4E7A-4FDE-9336-7B4132B29289}"/>
              </a:ext>
            </a:extLst>
          </p:cNvPr>
          <p:cNvSpPr/>
          <p:nvPr/>
        </p:nvSpPr>
        <p:spPr>
          <a:xfrm>
            <a:off x="3563008" y="76200"/>
            <a:ext cx="4997668" cy="1752600"/>
          </a:xfrm>
          <a:prstGeom prst="left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6000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9BDBB-81AD-48D7-B0BD-A98B011D38D8}"/>
              </a:ext>
            </a:extLst>
          </p:cNvPr>
          <p:cNvSpPr txBox="1"/>
          <p:nvPr/>
        </p:nvSpPr>
        <p:spPr>
          <a:xfrm>
            <a:off x="4067503" y="2214015"/>
            <a:ext cx="38152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রকিব</a:t>
            </a:r>
            <a:r>
              <a:rPr lang="en-US" sz="7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লিখন</a:t>
            </a:r>
            <a:endParaRPr lang="en-US" sz="7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1BF1F-ADFC-447A-9FAF-08E30202BE57}"/>
              </a:ext>
            </a:extLst>
          </p:cNvPr>
          <p:cNvSpPr txBox="1"/>
          <p:nvPr/>
        </p:nvSpPr>
        <p:spPr>
          <a:xfrm>
            <a:off x="5290788" y="3299925"/>
            <a:ext cx="353173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49F02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প্রভাষক</a:t>
            </a:r>
            <a:r>
              <a:rPr lang="en-US" sz="3600" b="1" dirty="0">
                <a:ln w="11430"/>
                <a:solidFill>
                  <a:srgbClr val="49F02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, (</a:t>
            </a:r>
            <a:r>
              <a:rPr lang="en-US" sz="3600" b="1" dirty="0" err="1">
                <a:ln w="11430"/>
                <a:solidFill>
                  <a:srgbClr val="49F02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বাংলা</a:t>
            </a:r>
            <a:r>
              <a:rPr lang="en-US" sz="3600" b="1" dirty="0">
                <a:ln w="11430"/>
                <a:solidFill>
                  <a:srgbClr val="49F02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49F02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বিভাগ</a:t>
            </a:r>
            <a:r>
              <a:rPr lang="en-US" sz="3600" b="1" dirty="0">
                <a:ln w="11430"/>
                <a:solidFill>
                  <a:srgbClr val="49F02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EA85D-770E-4038-9291-E344D9D07F61}"/>
              </a:ext>
            </a:extLst>
          </p:cNvPr>
          <p:cNvSpPr txBox="1"/>
          <p:nvPr/>
        </p:nvSpPr>
        <p:spPr>
          <a:xfrm>
            <a:off x="1224153" y="3975548"/>
            <a:ext cx="966803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নওয়াব</a:t>
            </a:r>
            <a:r>
              <a:rPr lang="en-US" sz="6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হাবিবুল্লাহ্</a:t>
            </a:r>
            <a:r>
              <a:rPr lang="en-US" sz="6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মডেল</a:t>
            </a:r>
            <a:r>
              <a:rPr lang="en-US" sz="6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স্কুল</a:t>
            </a:r>
            <a:r>
              <a:rPr lang="en-US" sz="6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এন্ড</a:t>
            </a:r>
            <a:r>
              <a:rPr lang="en-US" sz="6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কলেজ</a:t>
            </a:r>
            <a:endParaRPr lang="en-US" sz="60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752078-1C2A-48AA-9A53-265B503266D9}"/>
              </a:ext>
            </a:extLst>
          </p:cNvPr>
          <p:cNvSpPr txBox="1"/>
          <p:nvPr/>
        </p:nvSpPr>
        <p:spPr>
          <a:xfrm>
            <a:off x="2822036" y="4918848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উত্তরা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মডেল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টাউন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ঢাকা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-১২৩০।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950128-91BF-4121-97C8-87192BA096EA}"/>
              </a:ext>
            </a:extLst>
          </p:cNvPr>
          <p:cNvSpPr txBox="1"/>
          <p:nvPr/>
        </p:nvSpPr>
        <p:spPr>
          <a:xfrm>
            <a:off x="2179884" y="5909441"/>
            <a:ext cx="762901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>
                  <a:solidFill>
                    <a:srgbClr val="92D050"/>
                  </a:solidFill>
                </a:ln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মোবাইল</a:t>
            </a: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 </a:t>
            </a: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01716 319 369, 01677 05 66 41.</a:t>
            </a:r>
          </a:p>
        </p:txBody>
      </p:sp>
    </p:spTree>
    <p:extLst>
      <p:ext uri="{BB962C8B-B14F-4D97-AF65-F5344CB8AC3E}">
        <p14:creationId xmlns:p14="http://schemas.microsoft.com/office/powerpoint/2010/main" val="26907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100000">
              <a:srgbClr val="99FF3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AEE10CE-AA80-4637-87FC-863BE8623B21}"/>
              </a:ext>
            </a:extLst>
          </p:cNvPr>
          <p:cNvGrpSpPr/>
          <p:nvPr/>
        </p:nvGrpSpPr>
        <p:grpSpPr>
          <a:xfrm>
            <a:off x="994348" y="0"/>
            <a:ext cx="3817495" cy="3263481"/>
            <a:chOff x="4468764" y="-29497"/>
            <a:chExt cx="2462978" cy="26399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12C2C6C-5470-4627-82C8-4877F9A8E1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7" t="5302" r="24699" b="10442"/>
            <a:stretch/>
          </p:blipFill>
          <p:spPr>
            <a:xfrm>
              <a:off x="4468764" y="-29497"/>
              <a:ext cx="2462978" cy="26399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/>
              <a:contourClr>
                <a:srgbClr val="969696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90425B-322F-42F9-8D2E-D893CF9072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43" r="11146"/>
            <a:stretch/>
          </p:blipFill>
          <p:spPr>
            <a:xfrm flipH="1">
              <a:off x="5427404" y="634181"/>
              <a:ext cx="958648" cy="7226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/>
              <a:contourClr>
                <a:srgbClr val="969696"/>
              </a:contourClr>
            </a:sp3d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6A0E356-2E8B-433C-A137-B9F85B5AAEEB}"/>
              </a:ext>
            </a:extLst>
          </p:cNvPr>
          <p:cNvSpPr txBox="1"/>
          <p:nvPr/>
        </p:nvSpPr>
        <p:spPr>
          <a:xfrm>
            <a:off x="537958" y="3263945"/>
            <a:ext cx="340509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সিংহ</a:t>
            </a:r>
            <a:r>
              <a:rPr kumimoji="0" lang="en-US" sz="4400" b="1" i="0" u="none" strike="noStrike" kern="1200" cap="none" spc="0" normalizeH="0" baseline="0" noProof="0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চিহ্নিত</a:t>
            </a:r>
            <a:r>
              <a:rPr kumimoji="0" lang="en-US" sz="4400" b="1" i="0" u="none" strike="noStrike" kern="1200" cap="none" spc="0" normalizeH="0" baseline="0" noProof="0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আসন</a:t>
            </a:r>
            <a:endParaRPr kumimoji="0" lang="en-US" sz="4400" b="1" i="0" u="none" strike="noStrike" kern="1200" cap="none" spc="0" normalizeH="0" baseline="0" noProof="0" dirty="0">
              <a:ln/>
              <a:gradFill>
                <a:gsLst>
                  <a:gs pos="0">
                    <a:srgbClr val="006600"/>
                  </a:gs>
                  <a:gs pos="100000">
                    <a:srgbClr val="FF0000"/>
                  </a:gs>
                </a:gsLst>
                <a:lin ang="5400000" scaled="1"/>
              </a:gradFill>
              <a:effectLst/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4A806C-FD2B-41CA-95E9-B345A4C63F96}"/>
              </a:ext>
            </a:extLst>
          </p:cNvPr>
          <p:cNvSpPr txBox="1"/>
          <p:nvPr/>
        </p:nvSpPr>
        <p:spPr>
          <a:xfrm>
            <a:off x="3922789" y="3263944"/>
            <a:ext cx="48128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E639D9-F726-4ED1-BDED-943979608B1F}"/>
              </a:ext>
            </a:extLst>
          </p:cNvPr>
          <p:cNvSpPr txBox="1"/>
          <p:nvPr/>
        </p:nvSpPr>
        <p:spPr>
          <a:xfrm>
            <a:off x="4389220" y="3263944"/>
            <a:ext cx="167545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সিংহাসন</a:t>
            </a:r>
            <a:endParaRPr kumimoji="0" lang="en-US" sz="4400" b="1" i="0" u="none" strike="noStrike" kern="1200" cap="none" spc="0" normalizeH="0" baseline="0" noProof="0" dirty="0">
              <a:ln/>
              <a:gradFill>
                <a:gsLst>
                  <a:gs pos="0">
                    <a:srgbClr val="006600"/>
                  </a:gs>
                  <a:gs pos="100000">
                    <a:srgbClr val="FF0000"/>
                  </a:gs>
                </a:gsLst>
                <a:lin ang="5400000" scaled="1"/>
              </a:gradFill>
              <a:effectLst/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pic>
        <p:nvPicPr>
          <p:cNvPr id="15" name="Picture 2" descr="F:\leptop1\Presentation All\TTC All PPT presentetion\বাংলা ব্যকরণ\সমাস\index.jpg">
            <a:extLst>
              <a:ext uri="{FF2B5EF4-FFF2-40B4-BE49-F238E27FC236}">
                <a16:creationId xmlns:a16="http://schemas.microsoft.com/office/drawing/2014/main" id="{039CD542-3187-4967-8F38-C9740641F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0376" y="0"/>
            <a:ext cx="4017276" cy="3238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50C51C-C139-4DDF-B6A3-FA6C72EC7B69}"/>
              </a:ext>
            </a:extLst>
          </p:cNvPr>
          <p:cNvSpPr txBox="1"/>
          <p:nvPr/>
        </p:nvSpPr>
        <p:spPr>
          <a:xfrm>
            <a:off x="7180376" y="3251455"/>
            <a:ext cx="234551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চায়ের</a:t>
            </a:r>
            <a:r>
              <a:rPr kumimoji="0" lang="en-US" sz="44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বাগান</a:t>
            </a:r>
            <a:endParaRPr kumimoji="0" lang="en-US" sz="4400" b="1" i="0" u="none" strike="noStrike" kern="1200" cap="none" spc="0" normalizeH="0" baseline="0" noProof="0" dirty="0">
              <a:ln/>
              <a:gradFill>
                <a:gsLst>
                  <a:gs pos="0">
                    <a:srgbClr val="FF0000"/>
                  </a:gs>
                  <a:gs pos="100000">
                    <a:srgbClr val="006600"/>
                  </a:gs>
                </a:gsLst>
                <a:lin ang="5400000" scaled="1"/>
              </a:gradFill>
              <a:effectLst/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5E6B8E-7C3E-4F7B-8034-B1271DE6E06C}"/>
              </a:ext>
            </a:extLst>
          </p:cNvPr>
          <p:cNvSpPr txBox="1"/>
          <p:nvPr/>
        </p:nvSpPr>
        <p:spPr>
          <a:xfrm>
            <a:off x="9474069" y="3251454"/>
            <a:ext cx="48128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8FFF68-903D-40FA-95EC-C045C37C8B95}"/>
              </a:ext>
            </a:extLst>
          </p:cNvPr>
          <p:cNvSpPr txBox="1"/>
          <p:nvPr/>
        </p:nvSpPr>
        <p:spPr>
          <a:xfrm>
            <a:off x="9940500" y="3251454"/>
            <a:ext cx="153599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চাবাগান</a:t>
            </a:r>
            <a:endParaRPr kumimoji="0" lang="en-US" sz="4400" b="1" i="0" u="none" strike="noStrike" kern="1200" cap="none" spc="0" normalizeH="0" baseline="0" noProof="0" dirty="0">
              <a:ln/>
              <a:gradFill>
                <a:gsLst>
                  <a:gs pos="0">
                    <a:srgbClr val="FF0000"/>
                  </a:gs>
                  <a:gs pos="100000">
                    <a:srgbClr val="006600"/>
                  </a:gs>
                </a:gsLst>
                <a:lin ang="5400000" scaled="1"/>
              </a:gradFill>
              <a:effectLst/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225205-AD14-42C8-A02E-843A44387B75}"/>
              </a:ext>
            </a:extLst>
          </p:cNvPr>
          <p:cNvSpPr txBox="1"/>
          <p:nvPr/>
        </p:nvSpPr>
        <p:spPr>
          <a:xfrm>
            <a:off x="610492" y="4033848"/>
            <a:ext cx="10878501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এখানে একাধিক </a:t>
            </a: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পদ</a:t>
            </a:r>
            <a:r>
              <a:rPr kumimoji="0" lang="as-IN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কে এক</a:t>
            </a: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পদে</a:t>
            </a:r>
            <a:r>
              <a:rPr kumimoji="0" lang="as-IN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পরিণত করেছে।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as-IN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যেমন-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“</a:t>
            </a: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সিংহ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চিহ্নিত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আসন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/ </a:t>
            </a: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চায়ের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বাগান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” </a:t>
            </a:r>
            <a:r>
              <a:rPr kumimoji="0" lang="as-IN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এই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as-IN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শব্দ</a:t>
            </a: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গুলোকে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যথাক্রমে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“</a:t>
            </a: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সিংহাসন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/ </a:t>
            </a: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চাবাগান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” </a:t>
            </a:r>
            <a:r>
              <a:rPr kumimoji="0" lang="as-IN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এক</a:t>
            </a: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পদে</a:t>
            </a:r>
            <a:r>
              <a:rPr kumimoji="0" lang="as-IN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পরিণত করা হয়েছে।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950AE7-7C14-433C-A325-C224EE2480AF}"/>
              </a:ext>
            </a:extLst>
          </p:cNvPr>
          <p:cNvSpPr txBox="1"/>
          <p:nvPr/>
        </p:nvSpPr>
        <p:spPr>
          <a:xfrm>
            <a:off x="1973176" y="5935582"/>
            <a:ext cx="9849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তাহলে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একাধিক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পদকে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একপদে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পরিণত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হলে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তাকে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বলা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হয়</a:t>
            </a:r>
            <a:r>
              <a:rPr kumimoji="0" lang="en-US" sz="4000" b="1" i="0" u="none" strike="noStrike" kern="1200" cap="none" spc="0" normalizeH="0" baseline="0" noProof="0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...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6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6" grpId="0"/>
      <p:bldP spid="17" grpId="0"/>
      <p:bldP spid="18" grpId="0"/>
      <p:bldP spid="2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100000">
              <a:srgbClr val="99FF3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1B5812-C708-4977-AD16-4E852BC3BF3B}"/>
              </a:ext>
            </a:extLst>
          </p:cNvPr>
          <p:cNvSpPr txBox="1"/>
          <p:nvPr/>
        </p:nvSpPr>
        <p:spPr>
          <a:xfrm rot="19923206" flipH="1">
            <a:off x="1007900" y="1610457"/>
            <a:ext cx="9550124" cy="3477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perspectiveLef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2000" b="1" dirty="0" err="1">
                <a:ln/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সমাস</a:t>
            </a:r>
            <a:endParaRPr lang="en-US" sz="22000" b="1" dirty="0">
              <a:ln/>
              <a:solidFill>
                <a:srgbClr val="00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2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100000">
              <a:srgbClr val="99FF3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69A1DE-8444-46C7-8D8C-6957CB5D1E0A}"/>
              </a:ext>
            </a:extLst>
          </p:cNvPr>
          <p:cNvSpPr/>
          <p:nvPr/>
        </p:nvSpPr>
        <p:spPr>
          <a:xfrm>
            <a:off x="191732" y="766608"/>
            <a:ext cx="438026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gradFill flip="none" rotWithShape="1">
                  <a:gsLst>
                    <a:gs pos="0">
                      <a:srgbClr val="000099"/>
                    </a:gs>
                    <a:gs pos="100000">
                      <a:srgbClr val="C00000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 </a:t>
            </a:r>
            <a:r>
              <a:rPr lang="as-IN" sz="5400" b="1" dirty="0">
                <a:ln/>
                <a:gradFill flip="none" rotWithShape="1">
                  <a:gsLst>
                    <a:gs pos="0">
                      <a:srgbClr val="000099"/>
                    </a:gs>
                    <a:gs pos="100000">
                      <a:srgbClr val="C00000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পাঠের উদ্দেশ্য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4810D-F59B-4D44-8CEC-E1D8731F980F}"/>
              </a:ext>
            </a:extLst>
          </p:cNvPr>
          <p:cNvSpPr/>
          <p:nvPr/>
        </p:nvSpPr>
        <p:spPr>
          <a:xfrm>
            <a:off x="899661" y="1754754"/>
            <a:ext cx="1030911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rgbClr val="0000CC"/>
                    </a:gs>
                  </a:gsLst>
                  <a:lin ang="16200000" scaled="1"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 </a:t>
            </a:r>
            <a:r>
              <a:rPr lang="as-IN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rgbClr val="0000CC"/>
                    </a:gs>
                  </a:gsLst>
                  <a:lin ang="162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সমাসের সংজ্ঞা ও প্রকারভেদ চিহ্নিত করতে পারবে।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C941D2-6A1D-49AF-BEBB-F0C44C93F155}"/>
              </a:ext>
            </a:extLst>
          </p:cNvPr>
          <p:cNvSpPr/>
          <p:nvPr/>
        </p:nvSpPr>
        <p:spPr>
          <a:xfrm>
            <a:off x="904579" y="2777308"/>
            <a:ext cx="963962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gradFill flip="none" rotWithShape="1">
                  <a:gsLst>
                    <a:gs pos="0">
                      <a:srgbClr val="FF0066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 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FF0066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সমাসের প্র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FF0066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য়ো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FF0066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জনী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FF0066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FF0066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তা ব্যাখ্যা করতে পারবে।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5BFCD2-15D5-473C-BBFE-36A9FE477CEE}"/>
              </a:ext>
            </a:extLst>
          </p:cNvPr>
          <p:cNvSpPr/>
          <p:nvPr/>
        </p:nvSpPr>
        <p:spPr>
          <a:xfrm>
            <a:off x="894748" y="3770358"/>
            <a:ext cx="964945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rgbClr val="0000CC"/>
                    </a:gs>
                  </a:gsLst>
                  <a:lin ang="16200000" scaled="1"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 </a:t>
            </a:r>
            <a:r>
              <a:rPr lang="as-IN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rgbClr val="0000CC"/>
                    </a:gs>
                  </a:gsLst>
                  <a:lin ang="162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সমস্তপদ ও ব্যাসবাক্য তৈরি করতে পারবে।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DA9D0B-C7ED-493F-A5B1-B3FE9036E774}"/>
              </a:ext>
            </a:extLst>
          </p:cNvPr>
          <p:cNvSpPr/>
          <p:nvPr/>
        </p:nvSpPr>
        <p:spPr>
          <a:xfrm>
            <a:off x="884918" y="4807664"/>
            <a:ext cx="1119401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gradFill flip="none" rotWithShape="1">
                  <a:gsLst>
                    <a:gs pos="0">
                      <a:srgbClr val="FF0066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 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FF0066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সমাসবদ্ধ পদ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FF0066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যো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FF0066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গে সমৃদ্ধ বাক্য বলতে ও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6083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100000">
              <a:srgbClr val="99FF3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CB943C-16DA-4197-BC75-31A9874494C7}"/>
              </a:ext>
            </a:extLst>
          </p:cNvPr>
          <p:cNvSpPr/>
          <p:nvPr/>
        </p:nvSpPr>
        <p:spPr>
          <a:xfrm>
            <a:off x="1543663" y="1650924"/>
            <a:ext cx="984455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tabLst>
                <a:tab pos="914400" algn="l"/>
              </a:tabLst>
            </a:pPr>
            <a:r>
              <a:rPr lang="en-US" sz="4800" b="1" dirty="0">
                <a:ln/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  <a:sym typeface="Wingdings 3" panose="05040102010807070707" pitchFamily="18" charset="2"/>
              </a:rPr>
              <a:t> 	</a:t>
            </a:r>
            <a:r>
              <a:rPr lang="as-IN" sz="4800" b="1" dirty="0">
                <a:ln/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সমাস শব্দের অর্থ </a:t>
            </a:r>
            <a:r>
              <a:rPr lang="en-US" sz="4800" b="1" dirty="0" err="1">
                <a:ln/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সংক্ষেপণ</a:t>
            </a:r>
            <a:r>
              <a:rPr lang="en-US" sz="4800" b="1" dirty="0">
                <a:ln/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/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মিলন, একাধিক </a:t>
            </a:r>
            <a:r>
              <a:rPr lang="en-US" sz="4800" b="1" dirty="0">
                <a:ln/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	</a:t>
            </a:r>
            <a:r>
              <a:rPr lang="as-IN" sz="4800" b="1" dirty="0">
                <a:ln/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পদের একপদীকরণ। </a:t>
            </a:r>
            <a:endParaRPr lang="en-US" sz="4800" b="1" dirty="0">
              <a:ln/>
              <a:solidFill>
                <a:srgbClr val="0000CC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CDB385-DECB-447C-9058-1DD1C62B7F2C}"/>
              </a:ext>
            </a:extLst>
          </p:cNvPr>
          <p:cNvSpPr/>
          <p:nvPr/>
        </p:nvSpPr>
        <p:spPr>
          <a:xfrm>
            <a:off x="705466" y="589625"/>
            <a:ext cx="521355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>
                <a:ln/>
                <a:solidFill>
                  <a:schemeClr val="tx2">
                    <a:lumMod val="50000"/>
                    <a:lumOff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  <a:sym typeface="Wingdings" panose="05000000000000000000" pitchFamily="2" charset="2"/>
              </a:rPr>
              <a:t> </a:t>
            </a:r>
            <a:r>
              <a:rPr lang="en-US" b="1" dirty="0">
                <a:ln/>
                <a:solidFill>
                  <a:schemeClr val="tx2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as-IN" sz="4800" b="1" dirty="0">
                <a:ln/>
                <a:solidFill>
                  <a:schemeClr val="tx2">
                    <a:lumMod val="50000"/>
                    <a:lumOff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সমাস শব্দের অর্থ </a:t>
            </a:r>
            <a:r>
              <a:rPr lang="en-US" sz="4800" b="1" dirty="0" err="1">
                <a:ln/>
                <a:solidFill>
                  <a:schemeClr val="tx2">
                    <a:lumMod val="50000"/>
                    <a:lumOff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কী</a:t>
            </a:r>
            <a:r>
              <a:rPr lang="en-US" sz="4800" b="1" dirty="0">
                <a:ln/>
                <a:solidFill>
                  <a:schemeClr val="tx2">
                    <a:lumMod val="50000"/>
                    <a:lumOff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EE3A6C-D818-47F1-8DF6-81FCFB8FC32A}"/>
              </a:ext>
            </a:extLst>
          </p:cNvPr>
          <p:cNvSpPr/>
          <p:nvPr/>
        </p:nvSpPr>
        <p:spPr>
          <a:xfrm>
            <a:off x="1548581" y="4413793"/>
            <a:ext cx="995360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tabLst>
                <a:tab pos="914400" algn="l"/>
              </a:tabLst>
            </a:pPr>
            <a:r>
              <a:rPr lang="en-US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  <a:sym typeface="Wingdings 3" panose="05040102010807070707" pitchFamily="18" charset="2"/>
              </a:rPr>
              <a:t> 	</a:t>
            </a:r>
            <a:r>
              <a:rPr lang="en-US" sz="48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অর্থ</a:t>
            </a:r>
            <a:r>
              <a:rPr lang="en-US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সম্বন্ধ</a:t>
            </a:r>
            <a:r>
              <a:rPr lang="en-US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আছে</a:t>
            </a:r>
            <a:r>
              <a:rPr lang="en-US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এমন</a:t>
            </a:r>
            <a:r>
              <a:rPr lang="en-US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একাধিক</a:t>
            </a:r>
            <a:r>
              <a:rPr lang="en-US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পদ</a:t>
            </a:r>
            <a:r>
              <a:rPr lang="en-US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একসঙ্গে</a:t>
            </a:r>
            <a:r>
              <a:rPr lang="en-US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	</a:t>
            </a:r>
            <a:r>
              <a:rPr lang="en-US" sz="48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যুক্ত</a:t>
            </a:r>
            <a:r>
              <a:rPr lang="en-US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হয়ে</a:t>
            </a:r>
            <a:r>
              <a:rPr lang="en-US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একপদে</a:t>
            </a:r>
            <a:r>
              <a:rPr lang="en-US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পরিণত</a:t>
            </a:r>
            <a:r>
              <a:rPr lang="en-US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হওয়াকে</a:t>
            </a:r>
            <a:r>
              <a:rPr lang="en-US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সমাস</a:t>
            </a:r>
            <a:r>
              <a:rPr lang="en-US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	</a:t>
            </a:r>
            <a:r>
              <a:rPr lang="en-US" sz="48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8A7654-579E-4B09-BC70-63858C78C90A}"/>
              </a:ext>
            </a:extLst>
          </p:cNvPr>
          <p:cNvSpPr/>
          <p:nvPr/>
        </p:nvSpPr>
        <p:spPr>
          <a:xfrm>
            <a:off x="710385" y="3352494"/>
            <a:ext cx="479076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>
                <a:ln/>
                <a:solidFill>
                  <a:srgbClr val="FF0066"/>
                </a:solidFill>
                <a:latin typeface="SutonnyOMJ" panose="01010600010101010101" pitchFamily="2" charset="0"/>
                <a:cs typeface="SutonnyOMJ" panose="01010600010101010101" pitchFamily="2" charset="0"/>
                <a:sym typeface="Wingdings" panose="05000000000000000000" pitchFamily="2" charset="2"/>
              </a:rPr>
              <a:t> </a:t>
            </a:r>
            <a:r>
              <a:rPr lang="en-US" b="1" dirty="0">
                <a:ln/>
                <a:solidFill>
                  <a:srgbClr val="FF0066"/>
                </a:solidFill>
                <a:sym typeface="Wingdings" panose="05000000000000000000" pitchFamily="2" charset="2"/>
              </a:rPr>
              <a:t> </a:t>
            </a:r>
            <a:r>
              <a:rPr lang="as-IN" sz="4800" b="1" dirty="0">
                <a:ln/>
                <a:solidFill>
                  <a:srgbClr val="FF00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সমাস</a:t>
            </a:r>
            <a:r>
              <a:rPr lang="en-US" sz="4800" b="1" dirty="0">
                <a:ln/>
                <a:solidFill>
                  <a:srgbClr val="FF00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FF00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কাকে</a:t>
            </a:r>
            <a:r>
              <a:rPr lang="en-US" sz="4800" b="1" dirty="0">
                <a:ln/>
                <a:solidFill>
                  <a:srgbClr val="FF00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FF00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4800" b="1" dirty="0">
                <a:ln/>
                <a:solidFill>
                  <a:srgbClr val="FF00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03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100000">
              <a:srgbClr val="99FF3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35E35D-79FC-4B76-A50C-128D8DDFF034}"/>
              </a:ext>
            </a:extLst>
          </p:cNvPr>
          <p:cNvSpPr/>
          <p:nvPr/>
        </p:nvSpPr>
        <p:spPr>
          <a:xfrm>
            <a:off x="410501" y="442142"/>
            <a:ext cx="576907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>
                <a:ln/>
                <a:solidFill>
                  <a:schemeClr val="tx2">
                    <a:lumMod val="50000"/>
                    <a:lumOff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  <a:sym typeface="Wingdings" panose="05000000000000000000" pitchFamily="2" charset="2"/>
              </a:rPr>
              <a:t> </a:t>
            </a:r>
            <a:r>
              <a:rPr lang="en-US" b="1" dirty="0">
                <a:ln/>
                <a:solidFill>
                  <a:schemeClr val="tx2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as-IN" sz="4800" b="1" dirty="0">
                <a:ln/>
                <a:solidFill>
                  <a:schemeClr val="tx2">
                    <a:lumMod val="50000"/>
                    <a:lumOff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সমাস</a:t>
            </a:r>
            <a:r>
              <a:rPr lang="en-US" sz="4800" b="1" dirty="0">
                <a:ln/>
                <a:solidFill>
                  <a:schemeClr val="tx2">
                    <a:lumMod val="50000"/>
                    <a:lumOff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en-US" sz="4800" b="1" dirty="0" err="1">
                <a:ln/>
                <a:solidFill>
                  <a:schemeClr val="tx2">
                    <a:lumMod val="50000"/>
                    <a:lumOff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সংক্রান্ত</a:t>
            </a:r>
            <a:r>
              <a:rPr lang="en-US" sz="4800" b="1" dirty="0">
                <a:ln/>
                <a:solidFill>
                  <a:schemeClr val="tx2">
                    <a:lumMod val="50000"/>
                    <a:lumOff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chemeClr val="tx2">
                    <a:lumMod val="50000"/>
                    <a:lumOff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পরিভাষা</a:t>
            </a:r>
            <a:r>
              <a:rPr lang="en-US" sz="4800" b="1" dirty="0">
                <a:ln/>
                <a:solidFill>
                  <a:schemeClr val="tx2">
                    <a:lumMod val="50000"/>
                    <a:lumOff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B9CCCE-DC0B-4A09-995E-0F6BEF0B3D95}"/>
              </a:ext>
            </a:extLst>
          </p:cNvPr>
          <p:cNvSpPr txBox="1"/>
          <p:nvPr/>
        </p:nvSpPr>
        <p:spPr>
          <a:xfrm>
            <a:off x="1287632" y="3381931"/>
            <a:ext cx="340509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সিংহ</a:t>
            </a:r>
            <a:r>
              <a:rPr lang="en-US" sz="4400" b="1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চিহ্নিত</a:t>
            </a:r>
            <a:r>
              <a:rPr lang="en-US" sz="4400" b="1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আসন</a:t>
            </a:r>
            <a:endParaRPr lang="en-US" sz="4400" b="1" dirty="0">
              <a:ln/>
              <a:gradFill>
                <a:gsLst>
                  <a:gs pos="0">
                    <a:srgbClr val="0066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98B9F-DA73-4633-89D6-468362B8A87A}"/>
              </a:ext>
            </a:extLst>
          </p:cNvPr>
          <p:cNvSpPr txBox="1"/>
          <p:nvPr/>
        </p:nvSpPr>
        <p:spPr>
          <a:xfrm>
            <a:off x="4641461" y="3412927"/>
            <a:ext cx="48128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22916-A847-4EF6-907F-AC6AAE98EC38}"/>
              </a:ext>
            </a:extLst>
          </p:cNvPr>
          <p:cNvSpPr txBox="1"/>
          <p:nvPr/>
        </p:nvSpPr>
        <p:spPr>
          <a:xfrm>
            <a:off x="5107892" y="3412927"/>
            <a:ext cx="167545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সিংহাসন</a:t>
            </a:r>
            <a:endParaRPr lang="en-US" sz="4400" b="1" dirty="0">
              <a:ln/>
              <a:gradFill>
                <a:gsLst>
                  <a:gs pos="0">
                    <a:srgbClr val="0066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A602A-3FA8-4BCB-AC0D-5D46EA051E85}"/>
              </a:ext>
            </a:extLst>
          </p:cNvPr>
          <p:cNvSpPr txBox="1"/>
          <p:nvPr/>
        </p:nvSpPr>
        <p:spPr>
          <a:xfrm>
            <a:off x="1295830" y="3381553"/>
            <a:ext cx="340509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সিংহ</a:t>
            </a:r>
            <a:r>
              <a:rPr lang="en-US" sz="4400" b="1" dirty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চিহ্নিত</a:t>
            </a:r>
            <a:r>
              <a:rPr lang="en-US" sz="4400" b="1" dirty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আসন</a:t>
            </a:r>
            <a:endParaRPr lang="en-US" sz="4400" b="1" dirty="0">
              <a:ln/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5E7EF71-C610-46DE-9C6D-15B164F76796}"/>
              </a:ext>
            </a:extLst>
          </p:cNvPr>
          <p:cNvSpPr/>
          <p:nvPr/>
        </p:nvSpPr>
        <p:spPr>
          <a:xfrm>
            <a:off x="2654466" y="2735697"/>
            <a:ext cx="383458" cy="562961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C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FF2341-4747-4FEE-96EA-AE5A0F14C6D0}"/>
              </a:ext>
            </a:extLst>
          </p:cNvPr>
          <p:cNvSpPr txBox="1"/>
          <p:nvPr/>
        </p:nvSpPr>
        <p:spPr>
          <a:xfrm>
            <a:off x="1914728" y="2049078"/>
            <a:ext cx="188936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chemeClr val="tx2">
                    <a:lumMod val="50000"/>
                    <a:lumOff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ব্যাসবাক্য</a:t>
            </a:r>
            <a:endParaRPr lang="en-US" sz="4400" b="1" dirty="0">
              <a:ln/>
              <a:solidFill>
                <a:schemeClr val="tx2">
                  <a:lumMod val="50000"/>
                  <a:lumOff val="5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1F48D6-89DB-4ABE-85EB-69EA4FDC2215}"/>
              </a:ext>
            </a:extLst>
          </p:cNvPr>
          <p:cNvSpPr txBox="1"/>
          <p:nvPr/>
        </p:nvSpPr>
        <p:spPr>
          <a:xfrm>
            <a:off x="4338419" y="1333576"/>
            <a:ext cx="6292175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সমস্তপদকে</a:t>
            </a:r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বিশ্লেষণ</a:t>
            </a:r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করলে</a:t>
            </a:r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বাক্য</a:t>
            </a:r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বাক্যাংশ</a:t>
            </a:r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পাওয়া</a:t>
            </a:r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যায়</a:t>
            </a:r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তাকে</a:t>
            </a:r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ব্যাসবাক্য</a:t>
            </a:r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D04915E-1952-41DE-9FB4-77027A2CB412}"/>
              </a:ext>
            </a:extLst>
          </p:cNvPr>
          <p:cNvSpPr/>
          <p:nvPr/>
        </p:nvSpPr>
        <p:spPr>
          <a:xfrm>
            <a:off x="3773094" y="2144988"/>
            <a:ext cx="534329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77EA8-1F93-4CC5-9CDE-A137185B0506}"/>
              </a:ext>
            </a:extLst>
          </p:cNvPr>
          <p:cNvSpPr txBox="1"/>
          <p:nvPr/>
        </p:nvSpPr>
        <p:spPr>
          <a:xfrm>
            <a:off x="2274444" y="3363796"/>
            <a:ext cx="127791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rgbClr val="000099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চিহ্নিত</a:t>
            </a:r>
            <a:endParaRPr lang="en-US" sz="4400" b="1" dirty="0">
              <a:ln/>
              <a:solidFill>
                <a:srgbClr val="000099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B44229-FC6E-4D08-88C6-FC195F6DAAAA}"/>
              </a:ext>
            </a:extLst>
          </p:cNvPr>
          <p:cNvSpPr txBox="1"/>
          <p:nvPr/>
        </p:nvSpPr>
        <p:spPr>
          <a:xfrm>
            <a:off x="3502788" y="3369189"/>
            <a:ext cx="117532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আসন</a:t>
            </a:r>
            <a:endParaRPr lang="en-US" sz="44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CD422-CB88-43EC-BA62-D08C64AF3F39}"/>
              </a:ext>
            </a:extLst>
          </p:cNvPr>
          <p:cNvSpPr txBox="1"/>
          <p:nvPr/>
        </p:nvSpPr>
        <p:spPr>
          <a:xfrm>
            <a:off x="1289295" y="3379292"/>
            <a:ext cx="10166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সিংহ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394C1F7D-7A35-4FF6-8B60-3926E22CF3E9}"/>
              </a:ext>
            </a:extLst>
          </p:cNvPr>
          <p:cNvSpPr/>
          <p:nvPr/>
        </p:nvSpPr>
        <p:spPr>
          <a:xfrm>
            <a:off x="1613099" y="3954045"/>
            <a:ext cx="214060" cy="562961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CC"/>
              </a:solidFill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2E9C1619-D399-4A43-8632-27DECF5992F7}"/>
              </a:ext>
            </a:extLst>
          </p:cNvPr>
          <p:cNvSpPr/>
          <p:nvPr/>
        </p:nvSpPr>
        <p:spPr>
          <a:xfrm>
            <a:off x="2739165" y="3940383"/>
            <a:ext cx="214060" cy="562961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CC"/>
              </a:solidFill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B45E0B27-AFEC-47C4-AB66-A15DA4503248}"/>
              </a:ext>
            </a:extLst>
          </p:cNvPr>
          <p:cNvSpPr/>
          <p:nvPr/>
        </p:nvSpPr>
        <p:spPr>
          <a:xfrm>
            <a:off x="4075281" y="3958368"/>
            <a:ext cx="214060" cy="562961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CC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6621E-BBFA-48E5-BB2E-CC4ACF594519}"/>
              </a:ext>
            </a:extLst>
          </p:cNvPr>
          <p:cNvSpPr txBox="1"/>
          <p:nvPr/>
        </p:nvSpPr>
        <p:spPr>
          <a:xfrm>
            <a:off x="1474843" y="4537352"/>
            <a:ext cx="2863575" cy="769441"/>
          </a:xfrm>
          <a:prstGeom prst="rect">
            <a:avLst/>
          </a:prstGeom>
          <a:solidFill>
            <a:srgbClr val="66FF33"/>
          </a:solidFill>
          <a:ln w="19050">
            <a:solidFill>
              <a:srgbClr val="FF0000"/>
            </a:solidFill>
          </a:ln>
          <a:scene3d>
            <a:camera prst="orthographicFront"/>
            <a:lightRig rig="harsh" dir="t"/>
          </a:scene3d>
          <a:sp3d>
            <a:bevelT/>
          </a:sp3d>
        </p:spPr>
        <p:txBody>
          <a:bodyPr wrap="square" rtlCol="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সমস্যমানপদ</a:t>
            </a:r>
            <a:endParaRPr lang="en-US" sz="4400" b="1" dirty="0">
              <a:ln/>
              <a:gradFill>
                <a:gsLst>
                  <a:gs pos="0">
                    <a:srgbClr val="0066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B083C8-15AE-48F5-9E78-0536B9FD0121}"/>
              </a:ext>
            </a:extLst>
          </p:cNvPr>
          <p:cNvSpPr txBox="1"/>
          <p:nvPr/>
        </p:nvSpPr>
        <p:spPr>
          <a:xfrm>
            <a:off x="4866776" y="4834355"/>
            <a:ext cx="629217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যেসব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পদ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মিলে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সমাস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তার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প্রত্যেকটিকে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সমস্যমান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পদ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7839EEB6-0666-416D-BEB0-8CDBF0ABF65E}"/>
              </a:ext>
            </a:extLst>
          </p:cNvPr>
          <p:cNvSpPr/>
          <p:nvPr/>
        </p:nvSpPr>
        <p:spPr>
          <a:xfrm>
            <a:off x="4412187" y="4934594"/>
            <a:ext cx="534329" cy="484632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A5BF714-C23D-42FF-B2F8-ED4FB7FE3F1E}"/>
              </a:ext>
            </a:extLst>
          </p:cNvPr>
          <p:cNvSpPr/>
          <p:nvPr/>
        </p:nvSpPr>
        <p:spPr>
          <a:xfrm>
            <a:off x="1260649" y="3376970"/>
            <a:ext cx="3417462" cy="774023"/>
          </a:xfrm>
          <a:prstGeom prst="frame">
            <a:avLst>
              <a:gd name="adj1" fmla="val 7494"/>
            </a:avLst>
          </a:prstGeom>
          <a:solidFill>
            <a:srgbClr val="FF00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638FCA67-979F-49A9-8408-2AE336E292B7}"/>
              </a:ext>
            </a:extLst>
          </p:cNvPr>
          <p:cNvSpPr/>
          <p:nvPr/>
        </p:nvSpPr>
        <p:spPr>
          <a:xfrm>
            <a:off x="5169898" y="2032459"/>
            <a:ext cx="336279" cy="13959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7C44EF53-06AA-4ABF-9FB1-412E45031758}"/>
              </a:ext>
            </a:extLst>
          </p:cNvPr>
          <p:cNvSpPr/>
          <p:nvPr/>
        </p:nvSpPr>
        <p:spPr>
          <a:xfrm>
            <a:off x="6397116" y="2056523"/>
            <a:ext cx="336279" cy="13959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841955-788C-47A1-8780-E6EFD619DEFC}"/>
              </a:ext>
            </a:extLst>
          </p:cNvPr>
          <p:cNvSpPr txBox="1"/>
          <p:nvPr/>
        </p:nvSpPr>
        <p:spPr>
          <a:xfrm>
            <a:off x="4538398" y="1479850"/>
            <a:ext cx="129394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পূর্বপদ</a:t>
            </a:r>
            <a:endParaRPr lang="en-US" sz="4400" b="1" dirty="0">
              <a:ln/>
              <a:gradFill>
                <a:gsLst>
                  <a:gs pos="0">
                    <a:srgbClr val="0066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C1130C-C5F5-4DD2-ADA6-0DE3A8F74776}"/>
              </a:ext>
            </a:extLst>
          </p:cNvPr>
          <p:cNvSpPr txBox="1"/>
          <p:nvPr/>
        </p:nvSpPr>
        <p:spPr>
          <a:xfrm>
            <a:off x="5942083" y="1519956"/>
            <a:ext cx="281679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পরপদ</a:t>
            </a:r>
            <a:r>
              <a:rPr lang="en-US" sz="4400" b="1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/</a:t>
            </a:r>
            <a:r>
              <a:rPr lang="en-US" sz="4400" b="1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উত্তরপদ</a:t>
            </a:r>
            <a:endParaRPr lang="en-US" sz="4400" b="1" dirty="0">
              <a:ln/>
              <a:gradFill>
                <a:gsLst>
                  <a:gs pos="0">
                    <a:srgbClr val="0066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8DF6CB-CCE2-414D-A0EC-F6986680FB82}"/>
              </a:ext>
            </a:extLst>
          </p:cNvPr>
          <p:cNvSpPr txBox="1"/>
          <p:nvPr/>
        </p:nvSpPr>
        <p:spPr>
          <a:xfrm>
            <a:off x="6505650" y="1046095"/>
            <a:ext cx="460211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সমস্তপদের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প্রথম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পদটিকে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পূর্বপদ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95CC0C80-017B-46DD-BB97-415521CC23B5}"/>
              </a:ext>
            </a:extLst>
          </p:cNvPr>
          <p:cNvSpPr/>
          <p:nvPr/>
        </p:nvSpPr>
        <p:spPr>
          <a:xfrm>
            <a:off x="5896082" y="1518299"/>
            <a:ext cx="461712" cy="484632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15A0EB-E1BF-4A1A-98BA-7AF50869EDE7}"/>
              </a:ext>
            </a:extLst>
          </p:cNvPr>
          <p:cNvSpPr txBox="1"/>
          <p:nvPr/>
        </p:nvSpPr>
        <p:spPr>
          <a:xfrm>
            <a:off x="6609924" y="2626248"/>
            <a:ext cx="478421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সমস্তপদের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দ্বিতীয়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পদটিকে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পরপদ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উত্তরপদ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772AC36E-672A-47FC-B85B-DA2B9B920ED5}"/>
              </a:ext>
            </a:extLst>
          </p:cNvPr>
          <p:cNvSpPr/>
          <p:nvPr/>
        </p:nvSpPr>
        <p:spPr>
          <a:xfrm rot="5400000">
            <a:off x="7790553" y="2137809"/>
            <a:ext cx="534329" cy="484632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770B369-A575-4C69-881F-121088D69759}"/>
              </a:ext>
            </a:extLst>
          </p:cNvPr>
          <p:cNvSpPr/>
          <p:nvPr/>
        </p:nvSpPr>
        <p:spPr>
          <a:xfrm>
            <a:off x="5832342" y="4054033"/>
            <a:ext cx="484632" cy="446844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1D3A11-CD98-4B04-B0C1-B59CFC5C57D4}"/>
              </a:ext>
            </a:extLst>
          </p:cNvPr>
          <p:cNvSpPr txBox="1"/>
          <p:nvPr/>
        </p:nvSpPr>
        <p:spPr>
          <a:xfrm>
            <a:off x="5169003" y="4353688"/>
            <a:ext cx="188936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chemeClr val="tx2">
                    <a:lumMod val="50000"/>
                    <a:lumOff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সমস্তপদ</a:t>
            </a:r>
            <a:endParaRPr lang="en-US" sz="4400" b="1" dirty="0">
              <a:ln/>
              <a:solidFill>
                <a:schemeClr val="tx2">
                  <a:lumMod val="50000"/>
                  <a:lumOff val="5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086034-283F-47C6-B80B-CEA47491F2EC}"/>
              </a:ext>
            </a:extLst>
          </p:cNvPr>
          <p:cNvSpPr txBox="1"/>
          <p:nvPr/>
        </p:nvSpPr>
        <p:spPr>
          <a:xfrm>
            <a:off x="2404671" y="5521847"/>
            <a:ext cx="912210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সমাসের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প্রক্রিয়ায়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সমাসবদ্ধ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পদটিকে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সমস্তপদ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4400" b="1" dirty="0">
                <a:ln/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6B6CEDF6-1D03-4AA2-8792-CBE416C70F29}"/>
              </a:ext>
            </a:extLst>
          </p:cNvPr>
          <p:cNvSpPr/>
          <p:nvPr/>
        </p:nvSpPr>
        <p:spPr>
          <a:xfrm rot="5400000">
            <a:off x="5743067" y="4920858"/>
            <a:ext cx="534329" cy="613483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0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0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2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2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2" grpId="0" animBg="1"/>
      <p:bldP spid="13" grpId="0"/>
      <p:bldP spid="15" grpId="0"/>
      <p:bldP spid="15" grpId="1"/>
      <p:bldP spid="16" grpId="0" animBg="1"/>
      <p:bldP spid="16" grpId="1" animBg="1"/>
      <p:bldP spid="6" grpId="0"/>
      <p:bldP spid="8" grpId="0"/>
      <p:bldP spid="9" grpId="0"/>
      <p:bldP spid="20" grpId="0" animBg="1"/>
      <p:bldP spid="21" grpId="0" animBg="1"/>
      <p:bldP spid="22" grpId="0" animBg="1"/>
      <p:bldP spid="24" grpId="0" animBg="1"/>
      <p:bldP spid="26" grpId="0"/>
      <p:bldP spid="26" grpId="1"/>
      <p:bldP spid="27" grpId="0" animBg="1"/>
      <p:bldP spid="27" grpId="1" animBg="1"/>
      <p:bldP spid="7" grpId="0" animBg="1"/>
      <p:bldP spid="7" grpId="1" animBg="1"/>
      <p:bldP spid="11" grpId="0" animBg="1"/>
      <p:bldP spid="14" grpId="0" animBg="1"/>
      <p:bldP spid="28" grpId="0"/>
      <p:bldP spid="17" grpId="0"/>
      <p:bldP spid="34" grpId="0"/>
      <p:bldP spid="34" grpId="1"/>
      <p:bldP spid="35" grpId="0" animBg="1"/>
      <p:bldP spid="35" grpId="1" animBg="1"/>
      <p:bldP spid="38" grpId="0"/>
      <p:bldP spid="38" grpId="1"/>
      <p:bldP spid="39" grpId="0" animBg="1"/>
      <p:bldP spid="39" grpId="1" animBg="1"/>
      <p:bldP spid="18" grpId="0" animBg="1"/>
      <p:bldP spid="40" grpId="0"/>
      <p:bldP spid="41" grpId="0"/>
      <p:bldP spid="41" grpId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3258</TotalTime>
  <Words>271</Words>
  <Application>Microsoft Office PowerPoint</Application>
  <PresentationFormat>Widescreen</PresentationFormat>
  <Paragraphs>56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SutonnyOMJ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Rokib Likhon</dc:creator>
  <cp:lastModifiedBy>Rokib Likhon</cp:lastModifiedBy>
  <cp:revision>298</cp:revision>
  <dcterms:created xsi:type="dcterms:W3CDTF">2020-07-21T06:17:12Z</dcterms:created>
  <dcterms:modified xsi:type="dcterms:W3CDTF">2021-06-22T14:59:11Z</dcterms:modified>
</cp:coreProperties>
</file>