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04" r:id="rId1"/>
  </p:sldMasterIdLst>
  <p:sldIdLst>
    <p:sldId id="256" r:id="rId2"/>
    <p:sldId id="274" r:id="rId3"/>
    <p:sldId id="275" r:id="rId4"/>
    <p:sldId id="257" r:id="rId5"/>
    <p:sldId id="276" r:id="rId6"/>
    <p:sldId id="277" r:id="rId7"/>
    <p:sldId id="278" r:id="rId8"/>
    <p:sldId id="279" r:id="rId9"/>
    <p:sldId id="281" r:id="rId10"/>
    <p:sldId id="258" r:id="rId11"/>
    <p:sldId id="259" r:id="rId12"/>
    <p:sldId id="260" r:id="rId13"/>
    <p:sldId id="261" r:id="rId14"/>
    <p:sldId id="262" r:id="rId15"/>
    <p:sldId id="263" r:id="rId16"/>
    <p:sldId id="264" r:id="rId17"/>
    <p:sldId id="265" r:id="rId18"/>
    <p:sldId id="269" r:id="rId19"/>
    <p:sldId id="270" r:id="rId20"/>
    <p:sldId id="266" r:id="rId21"/>
    <p:sldId id="267" r:id="rId22"/>
    <p:sldId id="268" r:id="rId23"/>
    <p:sldId id="271" r:id="rId24"/>
    <p:sldId id="272" r:id="rId25"/>
    <p:sldId id="273" r:id="rId2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2" name="Subtitle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AF7100B-98ED-4603-98FE-DED07115BE63}" type="datetimeFigureOut">
              <a:rPr lang="en-US" smtClean="0"/>
              <a:pPr/>
              <a:t>19-Jun-21</a:t>
            </a:fld>
            <a:endParaRPr lang="en-US"/>
          </a:p>
        </p:txBody>
      </p:sp>
      <p:sp>
        <p:nvSpPr>
          <p:cNvPr id="20" name="Footer Placeholder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7316B03-B48E-4D4C-AFD2-10BE7FE6FAD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Oval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AF7100B-98ED-4603-98FE-DED07115BE63}" type="datetimeFigureOut">
              <a:rPr lang="en-US" smtClean="0"/>
              <a:pPr/>
              <a:t>19-Jun-21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7316B03-B48E-4D4C-AFD2-10BE7FE6FAD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AF7100B-98ED-4603-98FE-DED07115BE63}" type="datetimeFigureOut">
              <a:rPr lang="en-US" smtClean="0"/>
              <a:pPr/>
              <a:t>19-Jun-21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7316B03-B48E-4D4C-AFD2-10BE7FE6FAD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AF7100B-98ED-4603-98FE-DED07115BE63}" type="datetimeFigureOut">
              <a:rPr lang="en-US" smtClean="0"/>
              <a:pPr/>
              <a:t>19-Jun-21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7316B03-B48E-4D4C-AFD2-10BE7FE6FAD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AF7100B-98ED-4603-98FE-DED07115BE63}" type="datetimeFigureOut">
              <a:rPr lang="en-US" smtClean="0"/>
              <a:pPr/>
              <a:t>19-Jun-21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7316B03-B48E-4D4C-AFD2-10BE7FE6FAD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Rectangle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Oval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Oval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AF7100B-98ED-4603-98FE-DED07115BE63}" type="datetimeFigureOut">
              <a:rPr lang="en-US" smtClean="0"/>
              <a:pPr/>
              <a:t>19-Jun-21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7316B03-B48E-4D4C-AFD2-10BE7FE6FAD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AF7100B-98ED-4603-98FE-DED07115BE63}" type="datetimeFigureOut">
              <a:rPr lang="en-US" smtClean="0"/>
              <a:pPr/>
              <a:t>19-Jun-21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7316B03-B48E-4D4C-AFD2-10BE7FE6FAD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AF7100B-98ED-4603-98FE-DED07115BE63}" type="datetimeFigureOut">
              <a:rPr lang="en-US" smtClean="0"/>
              <a:pPr/>
              <a:t>19-Jun-21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7316B03-B48E-4D4C-AFD2-10BE7FE6FAD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AF7100B-98ED-4603-98FE-DED07115BE63}" type="datetimeFigureOut">
              <a:rPr lang="en-US" smtClean="0"/>
              <a:pPr/>
              <a:t>19-Jun-21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7316B03-B48E-4D4C-AFD2-10BE7FE6FAD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Rectangle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AF7100B-98ED-4603-98FE-DED07115BE63}" type="datetimeFigureOut">
              <a:rPr lang="en-US" smtClean="0"/>
              <a:pPr/>
              <a:t>19-Jun-21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7316B03-B48E-4D4C-AFD2-10BE7FE6FAD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AF7100B-98ED-4603-98FE-DED07115BE63}" type="datetimeFigureOut">
              <a:rPr lang="en-US" smtClean="0"/>
              <a:pPr/>
              <a:t>19-Jun-21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7316B03-B48E-4D4C-AFD2-10BE7FE6FAD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9" name="Flowchart: Process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Flowchart: Process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e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Oval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Donut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Title Placeholder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Text Placeholder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24" name="Date Placeholder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FAF7100B-98ED-4603-98FE-DED07115BE63}" type="datetimeFigureOut">
              <a:rPr lang="en-US" smtClean="0"/>
              <a:pPr/>
              <a:t>19-Jun-21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en-US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A7316B03-B48E-4D4C-AFD2-10BE7FE6FAD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5" name="Rectangle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05" r:id="rId1"/>
    <p:sldLayoutId id="2147483806" r:id="rId2"/>
    <p:sldLayoutId id="2147483807" r:id="rId3"/>
    <p:sldLayoutId id="2147483808" r:id="rId4"/>
    <p:sldLayoutId id="2147483809" r:id="rId5"/>
    <p:sldLayoutId id="2147483810" r:id="rId6"/>
    <p:sldLayoutId id="2147483811" r:id="rId7"/>
    <p:sldLayoutId id="2147483812" r:id="rId8"/>
    <p:sldLayoutId id="2147483813" r:id="rId9"/>
    <p:sldLayoutId id="2147483814" r:id="rId10"/>
    <p:sldLayoutId id="2147483815" r:id="rId11"/>
  </p:sldLayoutIdLst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0.jpeg"/><Relationship Id="rId4" Type="http://schemas.openxmlformats.org/officeDocument/2006/relationships/image" Target="../media/image29.jpe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slide" Target="slide17.xml"/><Relationship Id="rId3" Type="http://schemas.openxmlformats.org/officeDocument/2006/relationships/slide" Target="slide11.xml"/><Relationship Id="rId7" Type="http://schemas.openxmlformats.org/officeDocument/2006/relationships/slide" Target="slide4.xml"/><Relationship Id="rId2" Type="http://schemas.openxmlformats.org/officeDocument/2006/relationships/slide" Target="slide23.xml"/><Relationship Id="rId1" Type="http://schemas.openxmlformats.org/officeDocument/2006/relationships/slideLayout" Target="../slideLayouts/slideLayout2.xml"/><Relationship Id="rId6" Type="http://schemas.openxmlformats.org/officeDocument/2006/relationships/slide" Target="slide14.xml"/><Relationship Id="rId5" Type="http://schemas.openxmlformats.org/officeDocument/2006/relationships/slide" Target="slide20.xml"/><Relationship Id="rId4" Type="http://schemas.openxmlformats.org/officeDocument/2006/relationships/slide" Target="slide18.xml"/><Relationship Id="rId9" Type="http://schemas.openxmlformats.org/officeDocument/2006/relationships/slide" Target="slide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9888" y="2410482"/>
            <a:ext cx="4644312" cy="42189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Horizontal Scroll 4"/>
          <p:cNvSpPr/>
          <p:nvPr/>
        </p:nvSpPr>
        <p:spPr>
          <a:xfrm>
            <a:off x="2743200" y="152400"/>
            <a:ext cx="5029200" cy="533400"/>
          </a:xfrm>
          <a:prstGeom prst="horizontalScroll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bn-BD" sz="24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“বিসমিল্লাহির রাহমানির রাহিম”</a:t>
            </a:r>
          </a:p>
        </p:txBody>
      </p:sp>
      <p:sp>
        <p:nvSpPr>
          <p:cNvPr id="6" name="Horizontal Scroll 5"/>
          <p:cNvSpPr/>
          <p:nvPr/>
        </p:nvSpPr>
        <p:spPr>
          <a:xfrm>
            <a:off x="914400" y="609600"/>
            <a:ext cx="7848600" cy="1752600"/>
          </a:xfrm>
          <a:prstGeom prst="horizontalScroll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bn-BD" sz="40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সকলকে</a:t>
            </a:r>
            <a:r>
              <a:rPr lang="bn-BD" sz="40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40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লাল</a:t>
            </a:r>
            <a:r>
              <a:rPr lang="en-US" sz="40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40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গোলাপ </a:t>
            </a:r>
            <a:r>
              <a:rPr lang="bn-BD" sz="40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শুভেচ্ছা</a:t>
            </a:r>
            <a:endParaRPr lang="en-US" sz="36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048000" y="598605"/>
            <a:ext cx="3505200" cy="1015663"/>
          </a:xfrm>
          <a:prstGeom prst="rect">
            <a:avLst/>
          </a:prstGeom>
          <a:solidFill>
            <a:srgbClr val="92D050"/>
          </a:solidFill>
          <a:ln w="28575"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6000" dirty="0" err="1">
                <a:latin typeface="NikoshBAN" pitchFamily="2" charset="0"/>
                <a:cs typeface="NikoshBAN" pitchFamily="2" charset="0"/>
              </a:rPr>
              <a:t>শিখনফল</a:t>
            </a:r>
            <a:endParaRPr lang="en-US" sz="6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533400" y="2249269"/>
            <a:ext cx="5867400" cy="53340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এই</a:t>
            </a:r>
            <a:r>
              <a:rPr lang="en-US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পাঠশেষে</a:t>
            </a:r>
            <a:r>
              <a:rPr lang="en-US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শিক্ষার্থীরা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যা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জানবে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:-</a:t>
            </a:r>
            <a:endParaRPr lang="en-US" sz="28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33400" y="3163669"/>
            <a:ext cx="8229600" cy="46166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57150">
            <a:noFill/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2400" dirty="0" err="1">
                <a:latin typeface="NikoshBAN" pitchFamily="2" charset="0"/>
                <a:cs typeface="NikoshBAN" pitchFamily="2" charset="0"/>
              </a:rPr>
              <a:t>সুস্থজীবনের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latin typeface="NikoshBAN" pitchFamily="2" charset="0"/>
                <a:cs typeface="NikoshBAN" pitchFamily="2" charset="0"/>
              </a:rPr>
              <a:t>জন্য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latin typeface="NikoshBAN" pitchFamily="2" charset="0"/>
                <a:cs typeface="NikoshBAN" pitchFamily="2" charset="0"/>
              </a:rPr>
              <a:t>প্রাথমিক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latin typeface="NikoshBAN" pitchFamily="2" charset="0"/>
                <a:cs typeface="NikoshBAN" pitchFamily="2" charset="0"/>
              </a:rPr>
              <a:t>স্বাস্থ্যবিধি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latin typeface="NikoshBAN" pitchFamily="2" charset="0"/>
                <a:cs typeface="NikoshBAN" pitchFamily="2" charset="0"/>
              </a:rPr>
              <a:t>বর্ণনা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।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33400" y="4038601"/>
            <a:ext cx="8305800" cy="46166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8575">
            <a:solidFill>
              <a:srgbClr val="92D05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2400" dirty="0" err="1">
                <a:latin typeface="NikoshBAN" pitchFamily="2" charset="0"/>
                <a:cs typeface="NikoshBAN" pitchFamily="2" charset="0"/>
              </a:rPr>
              <a:t>শরীর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latin typeface="NikoshBAN" pitchFamily="2" charset="0"/>
                <a:cs typeface="NikoshBAN" pitchFamily="2" charset="0"/>
              </a:rPr>
              <a:t>গঠনের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latin typeface="NikoshBAN" pitchFamily="2" charset="0"/>
                <a:cs typeface="NikoshBAN" pitchFamily="2" charset="0"/>
              </a:rPr>
              <a:t>জন্য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latin typeface="NikoshBAN" pitchFamily="2" charset="0"/>
                <a:cs typeface="NikoshBAN" pitchFamily="2" charset="0"/>
              </a:rPr>
              <a:t>ব্যায়ামের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latin typeface="NikoshBAN" pitchFamily="2" charset="0"/>
                <a:cs typeface="NikoshBAN" pitchFamily="2" charset="0"/>
              </a:rPr>
              <a:t>প্রভাব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latin typeface="NikoshBAN" pitchFamily="2" charset="0"/>
                <a:cs typeface="NikoshBAN" pitchFamily="2" charset="0"/>
              </a:rPr>
              <a:t>বিশ্লেষণ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।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561109" y="5068669"/>
            <a:ext cx="7696200" cy="52322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28575">
            <a:solidFill>
              <a:srgbClr val="7030A0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txBody>
          <a:bodyPr wrap="square" rtlCol="0">
            <a:spAutoFit/>
          </a:bodyPr>
          <a:lstStyle/>
          <a:p>
            <a:r>
              <a:rPr lang="en-US" sz="2800" dirty="0" err="1">
                <a:latin typeface="NikoshBAN" pitchFamily="2" charset="0"/>
                <a:cs typeface="NikoshBAN" pitchFamily="2" charset="0"/>
              </a:rPr>
              <a:t>অতিরিক্ত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ব্যায়ামের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কুফল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ব্যাখ্যা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।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 tmFilter="0,0; .5, 1; 1, 1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 tmFilter="0,0; .5, 1; 1, 1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 tmFilter="0,0; .5, 1; 1, 1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492324" y="347004"/>
            <a:ext cx="5127676" cy="646331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28575">
            <a:solidFill>
              <a:srgbClr val="7030A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>
                <a:latin typeface="NikoshBAN" pitchFamily="2" charset="0"/>
                <a:cs typeface="NikoshBAN" pitchFamily="2" charset="0"/>
              </a:rPr>
              <a:t>প্রাথমিক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স্বাস্থ্যবিধির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ধারনা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0200" y="1123072"/>
            <a:ext cx="3784600" cy="2362200"/>
          </a:xfrm>
          <a:prstGeom prst="rect">
            <a:avLst/>
          </a:prstGeom>
          <a:ln>
            <a:solidFill>
              <a:srgbClr val="C00000"/>
            </a:solidFill>
          </a:ln>
          <a:scene3d>
            <a:camera prst="orthographicFront"/>
            <a:lightRig rig="threePt" dir="t"/>
          </a:scene3d>
          <a:sp3d>
            <a:bevelT/>
          </a:sp3d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0200" y="3989018"/>
            <a:ext cx="3784600" cy="2126765"/>
          </a:xfrm>
          <a:prstGeom prst="rect">
            <a:avLst/>
          </a:prstGeom>
          <a:noFill/>
          <a:ln>
            <a:solidFill>
              <a:srgbClr val="0070C0"/>
            </a:solidFill>
          </a:ln>
          <a:scene3d>
            <a:camera prst="orthographicFront"/>
            <a:lightRig rig="threePt" dir="t"/>
          </a:scene3d>
          <a:sp3d>
            <a:bevelT/>
          </a:sp3d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2272" y="3989018"/>
            <a:ext cx="3588327" cy="2254294"/>
          </a:xfrm>
          <a:prstGeom prst="rect">
            <a:avLst/>
          </a:prstGeom>
          <a:ln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2272" y="1111524"/>
            <a:ext cx="3588326" cy="2362200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14300" prst="artDeco"/>
          </a:sp3d>
        </p:spPr>
      </p:pic>
      <p:sp>
        <p:nvSpPr>
          <p:cNvPr id="19" name="TextBox 18"/>
          <p:cNvSpPr txBox="1"/>
          <p:nvPr/>
        </p:nvSpPr>
        <p:spPr>
          <a:xfrm>
            <a:off x="381000" y="3558131"/>
            <a:ext cx="3505200" cy="369332"/>
          </a:xfrm>
          <a:prstGeom prst="rect">
            <a:avLst/>
          </a:prstGeom>
          <a:noFill/>
          <a:ln w="57150">
            <a:noFill/>
          </a:ln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2400" dirty="0" err="1">
                <a:latin typeface="NikoshBAN" pitchFamily="2" charset="0"/>
                <a:cs typeface="NikoshBAN" pitchFamily="2" charset="0"/>
              </a:rPr>
              <a:t>নিয়মিত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latin typeface="NikoshBAN" pitchFamily="2" charset="0"/>
                <a:cs typeface="NikoshBAN" pitchFamily="2" charset="0"/>
              </a:rPr>
              <a:t>গোসল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latin typeface="NikoshBAN" pitchFamily="2" charset="0"/>
                <a:cs typeface="NikoshBAN" pitchFamily="2" charset="0"/>
              </a:rPr>
              <a:t>করা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5181600" y="3525954"/>
            <a:ext cx="3200400" cy="430887"/>
          </a:xfrm>
          <a:prstGeom prst="rect">
            <a:avLst/>
          </a:prstGeom>
          <a:noFill/>
          <a:ln w="57150">
            <a:noFill/>
          </a:ln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2800" dirty="0" err="1">
                <a:latin typeface="NikoshBAN" pitchFamily="2" charset="0"/>
                <a:cs typeface="NikoshBAN" pitchFamily="2" charset="0"/>
              </a:rPr>
              <a:t>পোশাক-পরিচ্ছদ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533400" y="6213157"/>
            <a:ext cx="3429000" cy="492443"/>
          </a:xfrm>
          <a:prstGeom prst="rect">
            <a:avLst/>
          </a:prstGeom>
          <a:noFill/>
          <a:ln w="57150">
            <a:noFill/>
          </a:ln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3200" dirty="0" err="1">
                <a:latin typeface="NikoshBAN" pitchFamily="2" charset="0"/>
                <a:cs typeface="NikoshBAN" pitchFamily="2" charset="0"/>
              </a:rPr>
              <a:t>দাঁত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মুখ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পরিস্কার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5486400" y="6227802"/>
            <a:ext cx="2819400" cy="492443"/>
          </a:xfrm>
          <a:prstGeom prst="rect">
            <a:avLst/>
          </a:prstGeom>
          <a:noFill/>
          <a:ln w="57150">
            <a:noFill/>
          </a:ln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3200" dirty="0" err="1">
                <a:latin typeface="NikoshBAN" pitchFamily="2" charset="0"/>
                <a:cs typeface="NikoshBAN" pitchFamily="2" charset="0"/>
              </a:rPr>
              <a:t>চুলের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যত্ন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9" grpId="0"/>
      <p:bldP spid="22" grpId="0"/>
      <p:bldP spid="23" grpId="0"/>
      <p:bldP spid="2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905000" y="228600"/>
            <a:ext cx="5867400" cy="553998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12700">
            <a:solidFill>
              <a:srgbClr val="00B050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3600" dirty="0" err="1">
                <a:latin typeface="NikoshBAN" pitchFamily="2" charset="0"/>
                <a:cs typeface="NikoshBAN" pitchFamily="2" charset="0"/>
              </a:rPr>
              <a:t>এসো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আরও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কিছু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ছবি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দেখি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1" y="914400"/>
            <a:ext cx="3733799" cy="2366432"/>
          </a:xfrm>
          <a:prstGeom prst="rect">
            <a:avLst/>
          </a:prstGeom>
          <a:ln>
            <a:solidFill>
              <a:srgbClr val="002060"/>
            </a:solidFill>
          </a:ln>
          <a:scene3d>
            <a:camera prst="orthographicFront"/>
            <a:lightRig rig="threePt" dir="t"/>
          </a:scene3d>
          <a:sp3d>
            <a:bevelT/>
          </a:sp3d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20146" y="929650"/>
            <a:ext cx="3415146" cy="2351182"/>
          </a:xfrm>
          <a:prstGeom prst="rect">
            <a:avLst/>
          </a:prstGeom>
          <a:ln>
            <a:solidFill>
              <a:srgbClr val="7030A0"/>
            </a:solidFill>
          </a:ln>
          <a:scene3d>
            <a:camera prst="orthographicFront"/>
            <a:lightRig rig="threePt" dir="t"/>
          </a:scene3d>
          <a:sp3d>
            <a:bevelT/>
          </a:sp3d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1" y="3855797"/>
            <a:ext cx="3733799" cy="2133600"/>
          </a:xfrm>
          <a:prstGeom prst="rect">
            <a:avLst/>
          </a:prstGeom>
          <a:ln>
            <a:solidFill>
              <a:srgbClr val="7030A0"/>
            </a:solidFill>
          </a:ln>
          <a:scene3d>
            <a:camera prst="orthographicFront"/>
            <a:lightRig rig="threePt" dir="t"/>
          </a:scene3d>
          <a:sp3d>
            <a:bevelT/>
          </a:sp3d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20146" y="3826690"/>
            <a:ext cx="3415143" cy="2133600"/>
          </a:xfrm>
          <a:prstGeom prst="rect">
            <a:avLst/>
          </a:prstGeom>
          <a:ln>
            <a:solidFill>
              <a:srgbClr val="7030A0"/>
            </a:solidFill>
          </a:ln>
          <a:scene3d>
            <a:camera prst="orthographicFront"/>
            <a:lightRig rig="threePt" dir="t"/>
          </a:scene3d>
          <a:sp3d>
            <a:bevelT/>
          </a:sp3d>
        </p:spPr>
      </p:pic>
      <p:sp>
        <p:nvSpPr>
          <p:cNvPr id="9" name="TextBox 8"/>
          <p:cNvSpPr txBox="1"/>
          <p:nvPr/>
        </p:nvSpPr>
        <p:spPr>
          <a:xfrm>
            <a:off x="838200" y="3368049"/>
            <a:ext cx="2895600" cy="430887"/>
          </a:xfrm>
          <a:prstGeom prst="rect">
            <a:avLst/>
          </a:prstGeom>
          <a:solidFill>
            <a:schemeClr val="bg2"/>
          </a:solidFill>
          <a:ln w="57150">
            <a:noFill/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txBody>
          <a:bodyPr wrap="square" lIns="0" tIns="0" rIns="0" bIns="0" rtlCol="0" anchor="ctr" anchorCtr="0">
            <a:spAutoFit/>
          </a:bodyPr>
          <a:lstStyle/>
          <a:p>
            <a:pPr algn="ctr"/>
            <a:r>
              <a:rPr lang="en-US" sz="2800" dirty="0" err="1">
                <a:latin typeface="NikoshBAN" pitchFamily="2" charset="0"/>
                <a:cs typeface="NikoshBAN" pitchFamily="2" charset="0"/>
              </a:rPr>
              <a:t>নিয়মিত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নখ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কাটা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715000" y="3338945"/>
            <a:ext cx="2667000" cy="430887"/>
          </a:xfrm>
          <a:prstGeom prst="rect">
            <a:avLst/>
          </a:prstGeom>
          <a:solidFill>
            <a:schemeClr val="bg2"/>
          </a:solidFill>
          <a:ln w="57150">
            <a:noFill/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txBody>
          <a:bodyPr wrap="square" lIns="0" tIns="0" rIns="0" bIns="0" rtlCol="0" anchor="ctr" anchorCtr="0">
            <a:spAutoFit/>
          </a:bodyPr>
          <a:lstStyle/>
          <a:p>
            <a:pPr algn="ctr"/>
            <a:r>
              <a:rPr lang="en-US" sz="2800" dirty="0" err="1">
                <a:latin typeface="NikoshBAN" pitchFamily="2" charset="0"/>
                <a:cs typeface="NikoshBAN" pitchFamily="2" charset="0"/>
              </a:rPr>
              <a:t>হাত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পরিস্কার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করা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85800" y="6107668"/>
            <a:ext cx="3352800" cy="369332"/>
          </a:xfrm>
          <a:prstGeom prst="rect">
            <a:avLst/>
          </a:prstGeom>
          <a:solidFill>
            <a:schemeClr val="bg2"/>
          </a:solidFill>
          <a:ln w="57150">
            <a:noFill/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txBody>
          <a:bodyPr wrap="square" lIns="0" tIns="0" rIns="0" bIns="0" rtlCol="0" anchor="ctr" anchorCtr="0">
            <a:spAutoFit/>
          </a:bodyPr>
          <a:lstStyle/>
          <a:p>
            <a:pPr algn="ctr"/>
            <a:r>
              <a:rPr lang="en-US" sz="2400" dirty="0" err="1">
                <a:latin typeface="NikoshBAN" pitchFamily="2" charset="0"/>
                <a:cs typeface="NikoshBAN" pitchFamily="2" charset="0"/>
              </a:rPr>
              <a:t>অযথা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latin typeface="NikoshBAN" pitchFamily="2" charset="0"/>
                <a:cs typeface="NikoshBAN" pitchFamily="2" charset="0"/>
              </a:rPr>
              <a:t>আড্ডা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latin typeface="NikoshBAN" pitchFamily="2" charset="0"/>
                <a:cs typeface="NikoshBAN" pitchFamily="2" charset="0"/>
              </a:rPr>
              <a:t>না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latin typeface="NikoshBAN" pitchFamily="2" charset="0"/>
                <a:cs typeface="NikoshBAN" pitchFamily="2" charset="0"/>
              </a:rPr>
              <a:t>দেওয়া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334000" y="6096000"/>
            <a:ext cx="3429000" cy="369332"/>
          </a:xfrm>
          <a:prstGeom prst="rect">
            <a:avLst/>
          </a:prstGeom>
          <a:solidFill>
            <a:schemeClr val="bg2"/>
          </a:solidFill>
          <a:ln w="57150">
            <a:noFill/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txBody>
          <a:bodyPr wrap="square" lIns="0" tIns="0" rIns="0" bIns="0" rtlCol="0" anchor="ctr" anchorCtr="0">
            <a:spAutoFit/>
          </a:bodyPr>
          <a:lstStyle/>
          <a:p>
            <a:pPr algn="ctr"/>
            <a:r>
              <a:rPr lang="en-US" sz="2400" dirty="0" err="1">
                <a:latin typeface="NikoshBAN" pitchFamily="2" charset="0"/>
                <a:cs typeface="NikoshBAN" pitchFamily="2" charset="0"/>
              </a:rPr>
              <a:t>অধিক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latin typeface="NikoshBAN" pitchFamily="2" charset="0"/>
                <a:cs typeface="NikoshBAN" pitchFamily="2" charset="0"/>
              </a:rPr>
              <a:t>রাত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latin typeface="NikoshBAN" pitchFamily="2" charset="0"/>
                <a:cs typeface="NikoshBAN" pitchFamily="2" charset="0"/>
              </a:rPr>
              <a:t>জেগে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latin typeface="NikoshBAN" pitchFamily="2" charset="0"/>
                <a:cs typeface="NikoshBAN" pitchFamily="2" charset="0"/>
              </a:rPr>
              <a:t>না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latin typeface="NikoshBAN" pitchFamily="2" charset="0"/>
                <a:cs typeface="NikoshBAN" pitchFamily="2" charset="0"/>
              </a:rPr>
              <a:t>থাকা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3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3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9" grpId="0" animBg="1"/>
      <p:bldP spid="10" grpId="0" animBg="1"/>
      <p:bldP spid="11" grpId="0" animBg="1"/>
      <p:bldP spid="12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743200" y="1254204"/>
            <a:ext cx="4800600" cy="1107996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57150">
            <a:solidFill>
              <a:srgbClr val="92D05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6600" dirty="0" err="1">
                <a:latin typeface="NikoshBAN" pitchFamily="2" charset="0"/>
                <a:cs typeface="NikoshBAN" pitchFamily="2" charset="0"/>
              </a:rPr>
              <a:t>একক</a:t>
            </a:r>
            <a:r>
              <a:rPr lang="en-US" sz="6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6600" dirty="0" err="1">
                <a:latin typeface="NikoshBAN" pitchFamily="2" charset="0"/>
                <a:cs typeface="NikoshBAN" pitchFamily="2" charset="0"/>
              </a:rPr>
              <a:t>কাজ</a:t>
            </a:r>
            <a:endParaRPr lang="en-US" sz="6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295400" y="3201650"/>
            <a:ext cx="7086600" cy="144655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57150">
            <a:solidFill>
              <a:srgbClr val="7030A0"/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8800" dirty="0" err="1">
                <a:latin typeface="NikoshBAN" pitchFamily="2" charset="0"/>
                <a:cs typeface="NikoshBAN" pitchFamily="2" charset="0"/>
              </a:rPr>
              <a:t>স্বাস্থ্যবিধি</a:t>
            </a:r>
            <a:r>
              <a:rPr lang="en-US" sz="8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8800" dirty="0" err="1">
                <a:latin typeface="NikoshBAN" pitchFamily="2" charset="0"/>
                <a:cs typeface="NikoshBAN" pitchFamily="2" charset="0"/>
              </a:rPr>
              <a:t>কি</a:t>
            </a:r>
            <a:r>
              <a:rPr lang="en-US" sz="8800" dirty="0">
                <a:latin typeface="NikoshBAN" pitchFamily="2" charset="0"/>
                <a:cs typeface="NikoshBAN" pitchFamily="2" charset="0"/>
              </a:rPr>
              <a:t> 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9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762000" y="381000"/>
            <a:ext cx="7391399" cy="707886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rgbClr val="0070C0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txBody>
          <a:bodyPr wrap="square">
            <a:spAutoFit/>
          </a:bodyPr>
          <a:lstStyle/>
          <a:p>
            <a:pPr algn="ctr"/>
            <a:r>
              <a:rPr lang="en-US" sz="4000" dirty="0" err="1">
                <a:latin typeface="NikoshBAN" pitchFamily="2" charset="0"/>
                <a:cs typeface="NikoshBAN" pitchFamily="2" charset="0"/>
              </a:rPr>
              <a:t>শরীরিক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সুস্থ্যতায়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ব্যায়ামের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প্রভাব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33400" y="1676400"/>
            <a:ext cx="3657600" cy="138499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57150">
            <a:solidFill>
              <a:srgbClr val="7030A0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>
                <a:latin typeface="NikoshBAN" pitchFamily="2" charset="0"/>
                <a:cs typeface="NikoshBAN" pitchFamily="2" charset="0"/>
              </a:rPr>
              <a:t>শক্তি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সামর্থ্য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অনুযায়ী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ব্যায়ামের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বিষয়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নির্বাচন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হবে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295400"/>
            <a:ext cx="3971925" cy="2137536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14300" prst="artDeco"/>
          </a:sp3d>
        </p:spPr>
      </p:pic>
      <p:sp>
        <p:nvSpPr>
          <p:cNvPr id="11" name="TextBox 10"/>
          <p:cNvSpPr txBox="1"/>
          <p:nvPr/>
        </p:nvSpPr>
        <p:spPr>
          <a:xfrm>
            <a:off x="5257800" y="1676400"/>
            <a:ext cx="3429000" cy="1754326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57150">
            <a:solidFill>
              <a:srgbClr val="7030A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>
                <a:latin typeface="NikoshBAN" pitchFamily="2" charset="0"/>
                <a:cs typeface="NikoshBAN" pitchFamily="2" charset="0"/>
              </a:rPr>
              <a:t>ব্যায়ামের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মধ্যে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কিছুক্ষণ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বিরতি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প্রয়োজন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9200" y="1219200"/>
            <a:ext cx="3733800" cy="2442336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14300" prst="artDeco"/>
          </a:sp3d>
        </p:spPr>
      </p:pic>
      <p:sp>
        <p:nvSpPr>
          <p:cNvPr id="13" name="TextBox 12"/>
          <p:cNvSpPr txBox="1"/>
          <p:nvPr/>
        </p:nvSpPr>
        <p:spPr>
          <a:xfrm>
            <a:off x="381000" y="4114800"/>
            <a:ext cx="3810000" cy="1754326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57150">
            <a:solidFill>
              <a:srgbClr val="7030A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>
                <a:latin typeface="NikoshBAN" pitchFamily="2" charset="0"/>
                <a:cs typeface="NikoshBAN" pitchFamily="2" charset="0"/>
              </a:rPr>
              <a:t>বয়স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উচ্চতা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অনুযায়ী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ব্যায়াম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হবে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  <a:p>
            <a:pPr algn="ctr"/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3341" y="3962400"/>
            <a:ext cx="3895723" cy="2022764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14300" prst="artDeco"/>
          </a:sp3d>
        </p:spPr>
      </p:pic>
      <p:sp>
        <p:nvSpPr>
          <p:cNvPr id="15" name="TextBox 14"/>
          <p:cNvSpPr txBox="1"/>
          <p:nvPr/>
        </p:nvSpPr>
        <p:spPr>
          <a:xfrm>
            <a:off x="5257800" y="4114800"/>
            <a:ext cx="3415145" cy="156966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57150">
            <a:solidFill>
              <a:srgbClr val="7030A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>
                <a:latin typeface="NikoshBAN" pitchFamily="2" charset="0"/>
                <a:cs typeface="NikoshBAN" pitchFamily="2" charset="0"/>
              </a:rPr>
              <a:t>ছাত্রছাত্রীদের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জন্য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ব্যায়াম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খেলাধুলা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বেশি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প্রয়োজন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1600" y="3886200"/>
            <a:ext cx="3581400" cy="2209800"/>
          </a:xfrm>
          <a:prstGeom prst="rect">
            <a:avLst/>
          </a:prstGeom>
          <a:ln w="28575">
            <a:solidFill>
              <a:srgbClr val="002060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0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2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410200" y="955964"/>
            <a:ext cx="3262745" cy="2244436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57150">
            <a:solidFill>
              <a:srgbClr val="7030A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pPr algn="ctr"/>
            <a:endParaRPr lang="en-US" sz="2000" dirty="0"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4000" dirty="0" err="1">
                <a:latin typeface="NikoshBAN" pitchFamily="2" charset="0"/>
                <a:cs typeface="NikoshBAN" pitchFamily="2" charset="0"/>
              </a:rPr>
              <a:t>ব্যায়ামের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ফলে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হৃৎপিন্ড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দৃঢ়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হয়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  <a:p>
            <a:pPr algn="ctr"/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0200" y="795713"/>
            <a:ext cx="3276600" cy="2404687"/>
          </a:xfrm>
          <a:prstGeom prst="rect">
            <a:avLst/>
          </a:prstGeom>
          <a:ln w="28575">
            <a:solidFill>
              <a:srgbClr val="002060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</p:pic>
      <p:sp>
        <p:nvSpPr>
          <p:cNvPr id="10" name="TextBox 9"/>
          <p:cNvSpPr txBox="1"/>
          <p:nvPr/>
        </p:nvSpPr>
        <p:spPr>
          <a:xfrm>
            <a:off x="381000" y="990600"/>
            <a:ext cx="3810000" cy="1877437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57150">
            <a:solidFill>
              <a:srgbClr val="7030A0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>
                <a:latin typeface="NikoshBAN" pitchFamily="2" charset="0"/>
                <a:cs typeface="NikoshBAN" pitchFamily="2" charset="0"/>
              </a:rPr>
              <a:t>ব্যায়ামের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ফলে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শক্তি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সহিষ্ণুতা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বাড়ে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  <a:p>
            <a:pPr algn="ctr"/>
            <a:endParaRPr lang="en-US" sz="44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914400"/>
            <a:ext cx="4038600" cy="2244436"/>
          </a:xfrm>
          <a:prstGeom prst="rect">
            <a:avLst/>
          </a:prstGeom>
          <a:ln w="28575">
            <a:solidFill>
              <a:srgbClr val="002060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</p:pic>
      <p:sp>
        <p:nvSpPr>
          <p:cNvPr id="12" name="TextBox 11"/>
          <p:cNvSpPr txBox="1"/>
          <p:nvPr/>
        </p:nvSpPr>
        <p:spPr>
          <a:xfrm>
            <a:off x="381000" y="4038600"/>
            <a:ext cx="3810000" cy="1877437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57150">
            <a:solidFill>
              <a:srgbClr val="002060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>
                <a:latin typeface="NikoshBAN" pitchFamily="2" charset="0"/>
                <a:cs typeface="NikoshBAN" pitchFamily="2" charset="0"/>
              </a:rPr>
              <a:t>ব্যায়ামের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ফলে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রোগ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প্রতিরোধ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ক্ষমতা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বৃদ্ধি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পায়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  <a:p>
            <a:pPr algn="ctr"/>
            <a:endParaRPr lang="en-US" sz="44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3810000"/>
            <a:ext cx="4038600" cy="2386414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14300" prst="artDeco"/>
          </a:sp3d>
        </p:spPr>
      </p:pic>
      <p:sp>
        <p:nvSpPr>
          <p:cNvPr id="14" name="TextBox 13"/>
          <p:cNvSpPr txBox="1"/>
          <p:nvPr/>
        </p:nvSpPr>
        <p:spPr>
          <a:xfrm>
            <a:off x="5396345" y="4038600"/>
            <a:ext cx="3276600" cy="2000548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57150">
            <a:solidFill>
              <a:srgbClr val="7030A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pPr algn="ctr"/>
            <a:endParaRPr lang="en-US" sz="3200" dirty="0"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3600" dirty="0" err="1">
                <a:latin typeface="NikoshBAN" pitchFamily="2" charset="0"/>
                <a:cs typeface="NikoshBAN" pitchFamily="2" charset="0"/>
              </a:rPr>
              <a:t>শারীরিক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গঠন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দ্রুত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বৃদ্ধি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পায়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  <a:p>
            <a:pPr algn="ctr"/>
            <a:endParaRPr lang="en-US" sz="20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7800" y="3886200"/>
            <a:ext cx="3445080" cy="2386414"/>
          </a:xfrm>
          <a:prstGeom prst="rect">
            <a:avLst/>
          </a:prstGeom>
          <a:ln w="28575">
            <a:solidFill>
              <a:srgbClr val="002060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743200" y="914400"/>
            <a:ext cx="4114800" cy="707886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57150">
            <a:solidFill>
              <a:srgbClr val="7030A0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4000" dirty="0" err="1">
                <a:latin typeface="NikoshBAN" pitchFamily="2" charset="0"/>
                <a:cs typeface="NikoshBAN" pitchFamily="2" charset="0"/>
              </a:rPr>
              <a:t>জোড়ায়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কাজ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676400" y="3352800"/>
            <a:ext cx="6858000" cy="1200329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57150">
            <a:solidFill>
              <a:srgbClr val="7030A0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>
                <a:latin typeface="NikoshBAN" pitchFamily="2" charset="0"/>
                <a:cs typeface="NikoshBAN" pitchFamily="2" charset="0"/>
              </a:rPr>
              <a:t>ব্যায়ামের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ফলে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আমাদের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দেহের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</a:p>
          <a:p>
            <a:pPr algn="ctr"/>
            <a:r>
              <a:rPr lang="en-US" sz="3600" dirty="0" err="1">
                <a:latin typeface="NikoshBAN" pitchFamily="2" charset="0"/>
                <a:cs typeface="NikoshBAN" pitchFamily="2" charset="0"/>
              </a:rPr>
              <a:t>কি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কি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উন্নতি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ঘটে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তা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লিখ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048000" y="2173069"/>
            <a:ext cx="3429000" cy="646331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57150">
            <a:solidFill>
              <a:srgbClr val="7030A0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latin typeface="NikoshBAN" pitchFamily="2" charset="0"/>
                <a:cs typeface="NikoshBAN" pitchFamily="2" charset="0"/>
              </a:rPr>
              <a:t>সময়:১০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মিনিট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 tmFilter="0,0; .5, 1; 1, 1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133600" y="206750"/>
            <a:ext cx="5410200" cy="646331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28575">
            <a:solidFill>
              <a:srgbClr val="002060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>
                <a:latin typeface="NikoshBAN" pitchFamily="2" charset="0"/>
                <a:cs typeface="NikoshBAN" pitchFamily="2" charset="0"/>
              </a:rPr>
              <a:t>অতিরিক্ত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ব্যায়ামের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কুফল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98764" y="3393757"/>
            <a:ext cx="3235036" cy="492443"/>
          </a:xfrm>
          <a:prstGeom prst="rect">
            <a:avLst/>
          </a:prstGeom>
          <a:noFill/>
          <a:ln w="57150">
            <a:noFill/>
          </a:ln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3200" dirty="0" err="1">
                <a:latin typeface="NikoshBAN" pitchFamily="2" charset="0"/>
                <a:cs typeface="NikoshBAN" pitchFamily="2" charset="0"/>
              </a:rPr>
              <a:t>শরীর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ক্লান্ত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হয়ে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পড়বে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946073" y="6122313"/>
            <a:ext cx="3505200" cy="430887"/>
          </a:xfrm>
          <a:prstGeom prst="rect">
            <a:avLst/>
          </a:prstGeom>
          <a:noFill/>
          <a:ln w="57150">
            <a:noFill/>
          </a:ln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2800" dirty="0" err="1">
                <a:latin typeface="NikoshBAN" pitchFamily="2" charset="0"/>
                <a:cs typeface="NikoshBAN" pitchFamily="2" charset="0"/>
              </a:rPr>
              <a:t>পেট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ব্যথা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বমি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হবে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33400" y="6096000"/>
            <a:ext cx="3733800" cy="369332"/>
          </a:xfrm>
          <a:prstGeom prst="rect">
            <a:avLst/>
          </a:prstGeom>
          <a:noFill/>
          <a:ln w="57150">
            <a:noFill/>
          </a:ln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2400" dirty="0" err="1">
                <a:latin typeface="NikoshBAN" pitchFamily="2" charset="0"/>
                <a:cs typeface="NikoshBAN" pitchFamily="2" charset="0"/>
              </a:rPr>
              <a:t>মাংশ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latin typeface="NikoshBAN" pitchFamily="2" charset="0"/>
                <a:cs typeface="NikoshBAN" pitchFamily="2" charset="0"/>
              </a:rPr>
              <a:t>পেশিতে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latin typeface="NikoshBAN" pitchFamily="2" charset="0"/>
                <a:cs typeface="NikoshBAN" pitchFamily="2" charset="0"/>
              </a:rPr>
              <a:t>টান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latin typeface="NikoshBAN" pitchFamily="2" charset="0"/>
                <a:cs typeface="NikoshBAN" pitchFamily="2" charset="0"/>
              </a:rPr>
              <a:t>পড়বে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343400" y="3455313"/>
            <a:ext cx="4572000" cy="430887"/>
          </a:xfrm>
          <a:prstGeom prst="rect">
            <a:avLst/>
          </a:prstGeom>
          <a:noFill/>
          <a:ln w="57150">
            <a:noFill/>
          </a:ln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2800" dirty="0" err="1">
                <a:latin typeface="NikoshBAN" pitchFamily="2" charset="0"/>
                <a:cs typeface="NikoshBAN" pitchFamily="2" charset="0"/>
              </a:rPr>
              <a:t>অভ্যন্তরীন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অঙ্গগুলো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পরিশ্রান্ত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হয়ে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পড়বে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0600" y="1080857"/>
            <a:ext cx="3810000" cy="2271943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074535"/>
            <a:ext cx="3810000" cy="2278265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11" name="Picture 3" descr="C:\Users\ROBIN\Documents\Physical-seven\abdominahjj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44174" y="3997646"/>
            <a:ext cx="3522852" cy="1869754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4003272"/>
            <a:ext cx="3505200" cy="1864128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 tmFilter="0,0; .5, 1; 1, 1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/>
      <p:bldP spid="7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514600" y="4876800"/>
            <a:ext cx="5105400" cy="1107996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57150">
            <a:solidFill>
              <a:srgbClr val="7030A0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3600" dirty="0" err="1">
                <a:latin typeface="NikoshBAN" pitchFamily="2" charset="0"/>
                <a:cs typeface="NikoshBAN" pitchFamily="2" charset="0"/>
              </a:rPr>
              <a:t>একাধারে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ব্যায়াম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করলে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</a:p>
          <a:p>
            <a:pPr algn="ctr"/>
            <a:r>
              <a:rPr lang="en-US" sz="3600" dirty="0" err="1">
                <a:latin typeface="NikoshBAN" pitchFamily="2" charset="0"/>
                <a:cs typeface="NikoshBAN" pitchFamily="2" charset="0"/>
              </a:rPr>
              <a:t>শরীর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অবশ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হয়ে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আসবে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Picture 5" descr="http://cdn2.omidoo.com/sites/default/files/imagecache/full_width/images/bydate/apr_13_2012_-_446pm/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457200"/>
            <a:ext cx="5935027" cy="3918926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w="114300" prst="artDeco"/>
          </a:sp3d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allAtOnce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21531" r="15000" b="10174"/>
          <a:stretch/>
        </p:blipFill>
        <p:spPr>
          <a:xfrm>
            <a:off x="1447800" y="457200"/>
            <a:ext cx="6843932" cy="4330443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14300" prst="artDeco"/>
          </a:sp3d>
        </p:spPr>
      </p:pic>
      <p:sp>
        <p:nvSpPr>
          <p:cNvPr id="7" name="TextBox 6"/>
          <p:cNvSpPr txBox="1"/>
          <p:nvPr/>
        </p:nvSpPr>
        <p:spPr>
          <a:xfrm>
            <a:off x="1600200" y="5140404"/>
            <a:ext cx="6629400" cy="1107996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57150">
            <a:solidFill>
              <a:srgbClr val="7030A0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3600" dirty="0" err="1">
                <a:latin typeface="NikoshBAN" pitchFamily="2" charset="0"/>
                <a:cs typeface="NikoshBAN" pitchFamily="2" charset="0"/>
              </a:rPr>
              <a:t>শিশুদের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৩০/৪০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মিনিটের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বেশি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ব্যায়াম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করলে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অসুস্থ্য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হয়ে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পরবে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allAtOnce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Down Ribbon 11"/>
          <p:cNvSpPr/>
          <p:nvPr/>
        </p:nvSpPr>
        <p:spPr>
          <a:xfrm>
            <a:off x="3352800" y="228600"/>
            <a:ext cx="4304714" cy="1093094"/>
          </a:xfrm>
          <a:prstGeom prst="ribbon">
            <a:avLst/>
          </a:prstGeom>
          <a:solidFill>
            <a:schemeClr val="accent5">
              <a:lumMod val="50000"/>
            </a:schemeClr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000" dirty="0" smtClean="0"/>
              <a:t>পরিচিতি</a:t>
            </a:r>
            <a:endParaRPr lang="en-US" sz="4000" dirty="0"/>
          </a:p>
        </p:txBody>
      </p:sp>
      <p:sp>
        <p:nvSpPr>
          <p:cNvPr id="13" name="Rounded Rectangle 12"/>
          <p:cNvSpPr/>
          <p:nvPr/>
        </p:nvSpPr>
        <p:spPr>
          <a:xfrm>
            <a:off x="5943600" y="1600200"/>
            <a:ext cx="3048000" cy="4724400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IN" sz="2400" b="1" dirty="0" smtClean="0">
                <a:solidFill>
                  <a:schemeClr val="accent5">
                    <a:lumMod val="75000"/>
                  </a:schemeClr>
                </a:solidFill>
              </a:rPr>
              <a:t>বিষয়ঃ</a:t>
            </a:r>
            <a:r>
              <a:rPr lang="en-US" sz="2400" b="1" dirty="0" smtClean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bn-IN" sz="2400" b="1" dirty="0" smtClean="0">
                <a:solidFill>
                  <a:schemeClr val="accent5">
                    <a:lumMod val="75000"/>
                  </a:schemeClr>
                </a:solidFill>
              </a:rPr>
              <a:t>শারীরিক শিক্ষা ও </a:t>
            </a:r>
            <a:r>
              <a:rPr lang="bn-IN" sz="2800" b="1" dirty="0" smtClean="0">
                <a:solidFill>
                  <a:schemeClr val="accent5">
                    <a:lumMod val="75000"/>
                  </a:schemeClr>
                </a:solidFill>
              </a:rPr>
              <a:t>স্বাস্থ্য</a:t>
            </a:r>
            <a:r>
              <a:rPr lang="bn-IN" sz="2800" b="1" dirty="0" smtClean="0">
                <a:solidFill>
                  <a:schemeClr val="accent2"/>
                </a:solidFill>
              </a:rPr>
              <a:t>  </a:t>
            </a:r>
          </a:p>
          <a:p>
            <a:pPr algn="ctr"/>
            <a:endParaRPr lang="en-US" b="1" dirty="0" smtClean="0">
              <a:solidFill>
                <a:schemeClr val="accent2"/>
              </a:solidFill>
            </a:endParaRPr>
          </a:p>
          <a:p>
            <a:pPr algn="ctr"/>
            <a:r>
              <a:rPr lang="bn-IN" sz="2800" b="1" dirty="0" smtClean="0">
                <a:solidFill>
                  <a:schemeClr val="accent2"/>
                </a:solidFill>
              </a:rPr>
              <a:t>শ্রেণিঃ</a:t>
            </a:r>
            <a:r>
              <a:rPr lang="en-US" sz="2800" b="1" dirty="0" smtClean="0">
                <a:solidFill>
                  <a:schemeClr val="accent2"/>
                </a:solidFill>
              </a:rPr>
              <a:t> </a:t>
            </a:r>
            <a:r>
              <a:rPr lang="en-US" sz="2800" b="1" dirty="0" err="1" smtClean="0">
                <a:solidFill>
                  <a:schemeClr val="accent2"/>
                </a:solidFill>
              </a:rPr>
              <a:t>সপ্তম</a:t>
            </a:r>
            <a:r>
              <a:rPr lang="en-US" sz="2800" b="1" dirty="0" smtClean="0">
                <a:solidFill>
                  <a:schemeClr val="accent2"/>
                </a:solidFill>
              </a:rPr>
              <a:t> </a:t>
            </a:r>
            <a:r>
              <a:rPr lang="bn-IN" sz="2800" b="1" dirty="0" smtClean="0">
                <a:solidFill>
                  <a:schemeClr val="accent2"/>
                </a:solidFill>
              </a:rPr>
              <a:t> </a:t>
            </a:r>
            <a:endParaRPr lang="en-US" sz="2800" b="1" dirty="0" smtClean="0">
              <a:solidFill>
                <a:schemeClr val="accent2"/>
              </a:solidFill>
            </a:endParaRPr>
          </a:p>
          <a:p>
            <a:endParaRPr lang="en-US" sz="1200" b="1" dirty="0" smtClean="0">
              <a:solidFill>
                <a:srgbClr val="00B050"/>
              </a:solidFill>
            </a:endParaRPr>
          </a:p>
          <a:p>
            <a:r>
              <a:rPr lang="en-US" sz="2400" b="1" dirty="0" smtClean="0">
                <a:solidFill>
                  <a:srgbClr val="00B050"/>
                </a:solidFill>
              </a:rPr>
              <a:t>   </a:t>
            </a:r>
            <a:r>
              <a:rPr lang="en-US" sz="2400" b="1" dirty="0" err="1" smtClean="0">
                <a:solidFill>
                  <a:srgbClr val="00B050"/>
                </a:solidFill>
              </a:rPr>
              <a:t>অধ্যায়</a:t>
            </a:r>
            <a:r>
              <a:rPr lang="en-US" sz="2400" b="1" dirty="0" smtClean="0">
                <a:solidFill>
                  <a:srgbClr val="00B050"/>
                </a:solidFill>
              </a:rPr>
              <a:t> </a:t>
            </a:r>
            <a:r>
              <a:rPr lang="en-US" sz="2400" b="1" dirty="0" smtClean="0">
                <a:solidFill>
                  <a:srgbClr val="00B050"/>
                </a:solidFill>
              </a:rPr>
              <a:t>: ১ম </a:t>
            </a:r>
            <a:r>
              <a:rPr lang="en-US" b="1" dirty="0" smtClean="0">
                <a:solidFill>
                  <a:srgbClr val="00B050"/>
                </a:solidFill>
              </a:rPr>
              <a:t>(</a:t>
            </a:r>
            <a:r>
              <a:rPr lang="en-US" b="1" dirty="0" err="1" smtClean="0">
                <a:solidFill>
                  <a:srgbClr val="00B050"/>
                </a:solidFill>
              </a:rPr>
              <a:t>শরীরচর্চা</a:t>
            </a:r>
            <a:r>
              <a:rPr lang="en-US" b="1" dirty="0" smtClean="0">
                <a:solidFill>
                  <a:srgbClr val="00B050"/>
                </a:solidFill>
              </a:rPr>
              <a:t> ও </a:t>
            </a:r>
            <a:r>
              <a:rPr lang="en-US" b="1" dirty="0" err="1" smtClean="0">
                <a:solidFill>
                  <a:srgbClr val="00B050"/>
                </a:solidFill>
              </a:rPr>
              <a:t>সুস্থ্যজীবন</a:t>
            </a:r>
            <a:r>
              <a:rPr lang="en-US" b="1" dirty="0" smtClean="0">
                <a:solidFill>
                  <a:srgbClr val="00B050"/>
                </a:solidFill>
              </a:rPr>
              <a:t>)</a:t>
            </a:r>
            <a:endParaRPr lang="bn-IN" sz="2800" b="1" dirty="0" smtClean="0">
              <a:solidFill>
                <a:srgbClr val="00B050"/>
              </a:solidFill>
            </a:endParaRPr>
          </a:p>
          <a:p>
            <a:pPr algn="ctr"/>
            <a:endParaRPr lang="en-US" sz="2400" b="1" dirty="0" smtClean="0">
              <a:solidFill>
                <a:srgbClr val="FF0000"/>
              </a:solidFill>
            </a:endParaRPr>
          </a:p>
          <a:p>
            <a:pPr algn="ctr"/>
            <a:r>
              <a:rPr lang="bn-IN" sz="2400" b="1" dirty="0" smtClean="0">
                <a:solidFill>
                  <a:srgbClr val="FF0000"/>
                </a:solidFill>
              </a:rPr>
              <a:t>সময়ঃ </a:t>
            </a:r>
            <a:r>
              <a:rPr lang="bn-IN" sz="2400" b="1" dirty="0" smtClean="0">
                <a:solidFill>
                  <a:srgbClr val="FF0000"/>
                </a:solidFill>
              </a:rPr>
              <a:t>৪</a:t>
            </a:r>
            <a:r>
              <a:rPr lang="en-US" sz="2400" b="1" dirty="0" smtClean="0">
                <a:solidFill>
                  <a:srgbClr val="FF0000"/>
                </a:solidFill>
              </a:rPr>
              <a:t>০</a:t>
            </a:r>
            <a:r>
              <a:rPr lang="bn-IN" sz="2400" b="1" dirty="0" smtClean="0">
                <a:solidFill>
                  <a:srgbClr val="FF0000"/>
                </a:solidFill>
              </a:rPr>
              <a:t> মিনিট</a:t>
            </a:r>
            <a:endParaRPr lang="en-US" sz="2400" b="1" dirty="0" smtClean="0">
              <a:solidFill>
                <a:srgbClr val="FF0000"/>
              </a:solidFill>
            </a:endParaRPr>
          </a:p>
          <a:p>
            <a:r>
              <a:rPr lang="en-US" b="1" dirty="0" smtClean="0">
                <a:solidFill>
                  <a:schemeClr val="tx1"/>
                </a:solidFill>
              </a:rPr>
              <a:t>তারিখ : ২০-০৬-২০২১</a:t>
            </a:r>
            <a:endParaRPr lang="en-US" b="1" dirty="0">
              <a:solidFill>
                <a:schemeClr val="tx1"/>
              </a:solidFill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105400" y="2701813"/>
            <a:ext cx="990600" cy="3484673"/>
          </a:xfrm>
          <a:prstGeom prst="rect">
            <a:avLst/>
          </a:prstGeom>
        </p:spPr>
      </p:pic>
      <p:pic>
        <p:nvPicPr>
          <p:cNvPr id="15" name="Picture 2" descr="C:\Users\Afif\Desktop\RI (New)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5800" y="562558"/>
            <a:ext cx="2532185" cy="2690448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6" name="Horizontal Scroll 15"/>
          <p:cNvSpPr/>
          <p:nvPr/>
        </p:nvSpPr>
        <p:spPr>
          <a:xfrm>
            <a:off x="152400" y="3193365"/>
            <a:ext cx="4977614" cy="3055035"/>
          </a:xfrm>
          <a:prstGeom prst="horizontalScroll">
            <a:avLst/>
          </a:prstGeom>
          <a:solidFill>
            <a:srgbClr val="00B050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dirty="0" smtClean="0">
                <a:latin typeface="SutonnyMJ" pitchFamily="2" charset="0"/>
                <a:cs typeface="SutonnyMJ" pitchFamily="2" charset="0"/>
              </a:rPr>
              <a:t>    </a:t>
            </a:r>
            <a:r>
              <a:rPr lang="en-US" sz="3600" dirty="0" smtClean="0">
                <a:latin typeface="SutonnyMJ" pitchFamily="2" charset="0"/>
                <a:cs typeface="SutonnyMJ" pitchFamily="2" charset="0"/>
              </a:rPr>
              <a:t>L›`Kvi iv‡k`yj Bmjvg</a:t>
            </a:r>
            <a:endParaRPr lang="bn-IN" sz="1200" dirty="0" smtClean="0">
              <a:latin typeface="SutonnyMJ" pitchFamily="2" charset="0"/>
            </a:endParaRPr>
          </a:p>
          <a:p>
            <a:r>
              <a:rPr lang="en-US" sz="2800" dirty="0" smtClean="0"/>
              <a:t>      </a:t>
            </a:r>
            <a:r>
              <a:rPr lang="bn-IN" sz="2400" dirty="0" smtClean="0"/>
              <a:t>শিক্ষক</a:t>
            </a:r>
            <a:r>
              <a:rPr lang="en-US" sz="2400" dirty="0" smtClean="0"/>
              <a:t> </a:t>
            </a:r>
            <a:r>
              <a:rPr lang="bn-IN" sz="2400" dirty="0" smtClean="0"/>
              <a:t>(শারীরিক শিক্ষা)</a:t>
            </a:r>
            <a:endParaRPr lang="bn-IN" sz="2800" dirty="0" smtClean="0"/>
          </a:p>
          <a:p>
            <a:r>
              <a:rPr lang="en-US" sz="2800" dirty="0" smtClean="0">
                <a:solidFill>
                  <a:srgbClr val="FF0000"/>
                </a:solidFill>
                <a:latin typeface="SutonnyMJ" pitchFamily="2" charset="0"/>
              </a:rPr>
              <a:t>evsjv‡`k M¨vm wdìm&amp; ¯‹zj GÛ K‡jR</a:t>
            </a:r>
          </a:p>
          <a:p>
            <a:r>
              <a:rPr lang="en-US" sz="2400" dirty="0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           weivmvi, eªvþYevwoqv|</a:t>
            </a:r>
            <a:endParaRPr lang="en-US" sz="2800" dirty="0" smtClean="0">
              <a:solidFill>
                <a:srgbClr val="002060"/>
              </a:solidFill>
              <a:latin typeface="SutonnyMJ" pitchFamily="2" charset="0"/>
              <a:cs typeface="SutonnyMJ" pitchFamily="2" charset="0"/>
            </a:endParaRPr>
          </a:p>
          <a:p>
            <a:r>
              <a:rPr lang="en-US" sz="2400" b="1" dirty="0" smtClean="0">
                <a:solidFill>
                  <a:schemeClr val="accent6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  rashedbgfsc1977@gmail.com</a:t>
            </a:r>
            <a:endParaRPr lang="en-US" sz="2400" b="1" dirty="0">
              <a:solidFill>
                <a:schemeClr val="accent6">
                  <a:lumMod val="20000"/>
                  <a:lumOff val="8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6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6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1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1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1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1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build="p" animBg="1"/>
      <p:bldP spid="16" grpId="0" build="allAtOnce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2743200" y="5105400"/>
            <a:ext cx="5105400" cy="1107996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57150">
            <a:solidFill>
              <a:srgbClr val="7030A0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3600" dirty="0" err="1">
                <a:latin typeface="NikoshBAN" pitchFamily="2" charset="0"/>
                <a:cs typeface="NikoshBAN" pitchFamily="2" charset="0"/>
              </a:rPr>
              <a:t>এলোমেলোভাবে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ব্যায়াম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</a:p>
          <a:p>
            <a:pPr algn="ctr"/>
            <a:r>
              <a:rPr lang="en-US" sz="3600" dirty="0" err="1">
                <a:latin typeface="NikoshBAN" pitchFamily="2" charset="0"/>
                <a:cs typeface="NikoshBAN" pitchFamily="2" charset="0"/>
              </a:rPr>
              <a:t>করলে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শরীরের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ক্ষতি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হবে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4429" y="381000"/>
            <a:ext cx="6667571" cy="4381062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/>
            <a:lightRig rig="threePt" dir="t"/>
          </a:scene3d>
          <a:sp3d>
            <a:bevelT w="114300" prst="artDeco"/>
          </a:sp3d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allAtOnce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3048000" y="609600"/>
            <a:ext cx="2971800" cy="707886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57150">
            <a:solidFill>
              <a:srgbClr val="7030A0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4000" dirty="0" err="1">
                <a:latin typeface="NikoshBAN" pitchFamily="2" charset="0"/>
                <a:cs typeface="NikoshBAN" pitchFamily="2" charset="0"/>
              </a:rPr>
              <a:t>দলীয়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কাজ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143000" y="2819400"/>
            <a:ext cx="7391400" cy="1323439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57150">
            <a:solidFill>
              <a:srgbClr val="7030A0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অতিরিক্ত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ব্যায়ামের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কুফল</a:t>
            </a:r>
            <a:endParaRPr lang="en-US" sz="4000" dirty="0" smtClean="0"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গুলো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লিখ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9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276600" y="914400"/>
            <a:ext cx="2438400" cy="707886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57150">
            <a:solidFill>
              <a:srgbClr val="00B050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4000" dirty="0" err="1">
                <a:latin typeface="NikoshBAN" pitchFamily="2" charset="0"/>
                <a:cs typeface="NikoshBAN" pitchFamily="2" charset="0"/>
              </a:rPr>
              <a:t>মুল্যায়ন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745672" y="5221069"/>
            <a:ext cx="6483927" cy="1200329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57150">
            <a:solidFill>
              <a:srgbClr val="92D050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>
                <a:latin typeface="NikoshBAN" pitchFamily="2" charset="0"/>
                <a:cs typeface="NikoshBAN" pitchFamily="2" charset="0"/>
              </a:rPr>
              <a:t>শারীরিক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পরিচ্ছন্নতা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কেন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প্রয়োজন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?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737680" y="2057400"/>
            <a:ext cx="6491920" cy="646331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57150">
            <a:solidFill>
              <a:srgbClr val="92D050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>
                <a:latin typeface="NikoshBAN" pitchFamily="2" charset="0"/>
                <a:cs typeface="NikoshBAN" pitchFamily="2" charset="0"/>
              </a:rPr>
              <a:t>ব্যায়াম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কি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?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752600" y="3124200"/>
            <a:ext cx="6477000" cy="646331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57150">
            <a:solidFill>
              <a:srgbClr val="92D050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>
                <a:latin typeface="NikoshBAN" pitchFamily="2" charset="0"/>
                <a:cs typeface="NikoshBAN" pitchFamily="2" charset="0"/>
              </a:rPr>
              <a:t>কখন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ব্যায়াম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করা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প্রয়োজন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?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752600" y="4191000"/>
            <a:ext cx="6477000" cy="646331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57150">
            <a:solidFill>
              <a:srgbClr val="92D050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>
                <a:latin typeface="NikoshBAN" pitchFamily="2" charset="0"/>
                <a:cs typeface="NikoshBAN" pitchFamily="2" charset="0"/>
              </a:rPr>
              <a:t>অতিরিক্ত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ব্যায়াম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করলে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কি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 tmFilter="0,0; .5, 1; 1, 1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 tmFilter="0,0; .5, 1; 1, 1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 tmFilter="0,0; .5, 1; 1, 1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 tmFilter="0,0; .5, 1; 1, 1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667000" y="1134070"/>
            <a:ext cx="4267200" cy="92333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57150">
            <a:solidFill>
              <a:srgbClr val="00B050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txBody>
          <a:bodyPr wrap="square" rtlCol="0">
            <a:spAutoFit/>
          </a:bodyPr>
          <a:lstStyle/>
          <a:p>
            <a:r>
              <a:rPr lang="en-US" sz="5400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বাড়ির</a:t>
            </a:r>
            <a:r>
              <a:rPr lang="en-US" sz="54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কাজ</a:t>
            </a:r>
            <a:endParaRPr lang="en-US" sz="54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33400" y="2895600"/>
            <a:ext cx="8382000" cy="1323439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57150">
            <a:solidFill>
              <a:srgbClr val="00B0F0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4000" dirty="0" err="1">
                <a:latin typeface="NikoshBAN" pitchFamily="2" charset="0"/>
                <a:cs typeface="NikoshBAN" pitchFamily="2" charset="0"/>
              </a:rPr>
              <a:t>শরীর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সুস্থ্য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রাখার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জন্য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ব্যায়ামের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প্রভাব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বিশ্লেষণ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কর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। 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(১৫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থেকে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২০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লাইন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1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>
            <a:hlinkClick r:id="rId2" action="ppaction://hlinksldjump"/>
          </p:cNvPr>
          <p:cNvSpPr/>
          <p:nvPr/>
        </p:nvSpPr>
        <p:spPr>
          <a:xfrm>
            <a:off x="6781800" y="3962400"/>
            <a:ext cx="1600200" cy="1905000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44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বাড়ির</a:t>
            </a:r>
            <a:r>
              <a:rPr lang="en-US" sz="4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কাজ</a:t>
            </a:r>
            <a:endParaRPr lang="en-US" sz="44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Rounded Rectangle 4">
            <a:hlinkClick r:id="rId3" action="ppaction://hlinksldjump"/>
          </p:cNvPr>
          <p:cNvSpPr/>
          <p:nvPr/>
        </p:nvSpPr>
        <p:spPr>
          <a:xfrm>
            <a:off x="6781800" y="1676400"/>
            <a:ext cx="1676400" cy="1905000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40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শিখনফল</a:t>
            </a:r>
            <a:endParaRPr lang="en-US" sz="40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Rounded Rectangle 5">
            <a:hlinkClick r:id="rId4" action="ppaction://hlinksldjump"/>
          </p:cNvPr>
          <p:cNvSpPr/>
          <p:nvPr/>
        </p:nvSpPr>
        <p:spPr>
          <a:xfrm>
            <a:off x="4800600" y="3962400"/>
            <a:ext cx="1600200" cy="1905000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40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মূল্যায়ন</a:t>
            </a:r>
            <a:endParaRPr lang="en-US" sz="40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Rounded Rectangle 6">
            <a:hlinkClick r:id="rId5" action="ppaction://hlinksldjump"/>
          </p:cNvPr>
          <p:cNvSpPr/>
          <p:nvPr/>
        </p:nvSpPr>
        <p:spPr>
          <a:xfrm>
            <a:off x="4800600" y="1676400"/>
            <a:ext cx="1600200" cy="1905000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44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পাঠ</a:t>
            </a:r>
            <a:r>
              <a:rPr lang="en-US" sz="4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ঘোষণা</a:t>
            </a:r>
            <a:endParaRPr lang="en-US" sz="44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Rounded Rectangle 7">
            <a:hlinkClick r:id="rId6" action="ppaction://hlinksldjump"/>
          </p:cNvPr>
          <p:cNvSpPr/>
          <p:nvPr/>
        </p:nvSpPr>
        <p:spPr>
          <a:xfrm>
            <a:off x="838200" y="3990833"/>
            <a:ext cx="1600200" cy="1905000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44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একক</a:t>
            </a:r>
            <a:r>
              <a:rPr lang="en-US" sz="4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কাজ</a:t>
            </a:r>
            <a:endParaRPr lang="en-US" sz="44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Rounded Rectangle 8">
            <a:hlinkClick r:id="rId7" action="ppaction://hlinksldjump"/>
          </p:cNvPr>
          <p:cNvSpPr/>
          <p:nvPr/>
        </p:nvSpPr>
        <p:spPr>
          <a:xfrm>
            <a:off x="2819400" y="1676400"/>
            <a:ext cx="1600200" cy="1905000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36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পরিচিতি</a:t>
            </a:r>
            <a:endParaRPr lang="en-US" sz="36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Rounded Rectangle 9">
            <a:hlinkClick r:id="rId8" action="ppaction://hlinksldjump"/>
          </p:cNvPr>
          <p:cNvSpPr/>
          <p:nvPr/>
        </p:nvSpPr>
        <p:spPr>
          <a:xfrm>
            <a:off x="2849539" y="3966950"/>
            <a:ext cx="1600200" cy="1905000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44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দলীয়</a:t>
            </a:r>
            <a:r>
              <a:rPr lang="en-US" sz="4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কাজ</a:t>
            </a:r>
            <a:endParaRPr lang="en-US" sz="44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Rounded Rectangle 10">
            <a:hlinkClick r:id="rId9" action="ppaction://hlinksldjump"/>
          </p:cNvPr>
          <p:cNvSpPr/>
          <p:nvPr/>
        </p:nvSpPr>
        <p:spPr>
          <a:xfrm>
            <a:off x="838200" y="1676400"/>
            <a:ext cx="1600200" cy="1905000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44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স্বাগতম</a:t>
            </a:r>
            <a:endParaRPr lang="en-US" sz="44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362200" y="320040"/>
            <a:ext cx="5257800" cy="1107996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28575">
            <a:solidFill>
              <a:srgbClr val="00B0F0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6600" dirty="0" smtClean="0">
                <a:latin typeface="NikoshBAN" pitchFamily="2" charset="0"/>
                <a:cs typeface="NikoshBAN" pitchFamily="2" charset="0"/>
              </a:rPr>
              <a:t>   </a:t>
            </a:r>
            <a:r>
              <a:rPr lang="en-US" sz="6600" dirty="0" err="1" smtClean="0">
                <a:latin typeface="NikoshBAN" pitchFamily="2" charset="0"/>
                <a:cs typeface="NikoshBAN" pitchFamily="2" charset="0"/>
              </a:rPr>
              <a:t>ফিরে</a:t>
            </a:r>
            <a:r>
              <a:rPr lang="en-US" sz="6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6600" dirty="0" err="1">
                <a:latin typeface="NikoshBAN" pitchFamily="2" charset="0"/>
                <a:cs typeface="NikoshBAN" pitchFamily="2" charset="0"/>
              </a:rPr>
              <a:t>দেখা</a:t>
            </a:r>
            <a:r>
              <a:rPr lang="en-US" sz="6600" dirty="0">
                <a:latin typeface="NikoshBAN" pitchFamily="2" charset="0"/>
                <a:cs typeface="NikoshBAN" pitchFamily="2" charset="0"/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 tmFilter="0,0; .5, 1; 1, 1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 tmFilter="0,0; .5, 1; 1, 1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 tmFilter="0,0; .5, 1; 1, 1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 tmFilter="0,0; .5, 1; 1, 1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 tmFilter="0,0; .5, 1; 1, 1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 tmFilter="0,0; .5, 1; 1, 1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500" tmFilter="0,0; .5, 1; 1, 1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500" tmFilter="0,0; .5, 1; 1, 1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066800" y="352961"/>
            <a:ext cx="7772400" cy="1323439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 w="57150"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8000" dirty="0" err="1">
                <a:latin typeface="NikoshBAN" pitchFamily="2" charset="0"/>
                <a:cs typeface="NikoshBAN" pitchFamily="2" charset="0"/>
              </a:rPr>
              <a:t>সবাইকে</a:t>
            </a:r>
            <a:r>
              <a:rPr lang="en-US" sz="8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8000" dirty="0" err="1">
                <a:latin typeface="NikoshBAN" pitchFamily="2" charset="0"/>
                <a:cs typeface="NikoshBAN" pitchFamily="2" charset="0"/>
              </a:rPr>
              <a:t>ধন্যবাদ</a:t>
            </a:r>
            <a:endParaRPr lang="en-US" sz="80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Picture 4" descr="C:\Users\mr\Desktop\maria\Clipart_Rose_PNG_Picture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330625" y="1816444"/>
            <a:ext cx="4984575" cy="461639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2971800" y="420469"/>
            <a:ext cx="4419600" cy="646331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57150">
            <a:solidFill>
              <a:srgbClr val="7030A0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>
                <a:latin typeface="NikoshBAN" pitchFamily="2" charset="0"/>
                <a:cs typeface="NikoshBAN" pitchFamily="2" charset="0"/>
              </a:rPr>
              <a:t>এসো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কিছু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ছবি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দেখি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</a:p>
        </p:txBody>
      </p:sp>
      <p:pic>
        <p:nvPicPr>
          <p:cNvPr id="5" name="Picture 3" descr="C:\Users\PMHS\Desktop\images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00199" y="1219200"/>
            <a:ext cx="6793809" cy="411919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RASHED\Desktop\শারীরিক শিক্ষা ক্লাস\0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19687" y="1295400"/>
            <a:ext cx="8468748" cy="423437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RASHED\Desktop\শারীরিক শিক্ষা ক্লাস\0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600" y="1295400"/>
            <a:ext cx="8646815" cy="434105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RASHED\Desktop\শারীরিক শিক্ষা ক্লাস\0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11173" y="1143000"/>
            <a:ext cx="8596924" cy="4191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RASHED\Desktop\শারীরিক শিক্ষা ক্লাস\0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4800" y="1219200"/>
            <a:ext cx="8347414" cy="438091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RASHED\Desktop\শারীরিক শিক্ষা ক্লাস\0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14400" y="304800"/>
            <a:ext cx="7924800" cy="52197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1905000" y="5816025"/>
            <a:ext cx="6248400" cy="58477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57150">
            <a:solidFill>
              <a:srgbClr val="002060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>
                <a:latin typeface="NikoshBAN" pitchFamily="2" charset="0"/>
                <a:cs typeface="NikoshBAN" pitchFamily="2" charset="0"/>
              </a:rPr>
              <a:t>ছবি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গুলো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দেখে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কি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বুঝতে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পেরেছ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allAtOnce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362200" y="598605"/>
            <a:ext cx="5334000" cy="1015663"/>
          </a:xfrm>
          <a:prstGeom prst="rect">
            <a:avLst/>
          </a:prstGeom>
          <a:solidFill>
            <a:srgbClr val="92D050"/>
          </a:solidFill>
          <a:ln w="28575"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6000" dirty="0" err="1" smtClean="0">
                <a:latin typeface="NikoshBAN" pitchFamily="2" charset="0"/>
                <a:cs typeface="NikoshBAN" pitchFamily="2" charset="0"/>
              </a:rPr>
              <a:t>আজকের</a:t>
            </a:r>
            <a:r>
              <a:rPr lang="en-US" sz="6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dirty="0" err="1" smtClean="0">
                <a:latin typeface="NikoshBAN" pitchFamily="2" charset="0"/>
                <a:cs typeface="NikoshBAN" pitchFamily="2" charset="0"/>
              </a:rPr>
              <a:t>পাঠ</a:t>
            </a:r>
            <a:endParaRPr lang="en-US" sz="6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066800" y="3657600"/>
            <a:ext cx="7848600" cy="137160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4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সরঞ্জামবিহীন</a:t>
            </a:r>
            <a:r>
              <a:rPr lang="en-US" sz="4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ব্যায়াম</a:t>
            </a:r>
            <a:r>
              <a:rPr lang="en-US" sz="4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4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শারীরিক</a:t>
            </a:r>
            <a:r>
              <a:rPr lang="en-US" sz="4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সুস্থতায়</a:t>
            </a:r>
            <a:r>
              <a:rPr lang="en-US" sz="4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ব্যায়ামের</a:t>
            </a:r>
            <a:r>
              <a:rPr lang="en-US" sz="4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প্রভাব</a:t>
            </a:r>
            <a:endParaRPr lang="en-US" sz="44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438400" y="2133600"/>
            <a:ext cx="5257800" cy="91440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5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    </a:t>
            </a:r>
            <a:r>
              <a:rPr lang="en-US" sz="5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প্রথম</a:t>
            </a:r>
            <a:r>
              <a:rPr lang="en-US" sz="5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অধ্যায়</a:t>
            </a:r>
            <a:endParaRPr lang="en-US" sz="54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build="allAtOnce" animBg="1"/>
      <p:bldP spid="6" grpId="0" build="allAtOnce" animBg="1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olstice">
  <a:themeElements>
    <a:clrScheme name="Solstice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Solstice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Solstice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115</TotalTime>
  <Words>327</Words>
  <Application>Microsoft Office PowerPoint</Application>
  <PresentationFormat>On-screen Show (4:3)</PresentationFormat>
  <Paragraphs>83</Paragraphs>
  <Slides>25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26" baseType="lpstr">
      <vt:lpstr>Solstice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RASHED</dc:creator>
  <cp:lastModifiedBy>RASHED AFIF</cp:lastModifiedBy>
  <cp:revision>44</cp:revision>
  <dcterms:created xsi:type="dcterms:W3CDTF">2021-06-13T14:41:46Z</dcterms:created>
  <dcterms:modified xsi:type="dcterms:W3CDTF">2021-06-19T15:14:02Z</dcterms:modified>
</cp:coreProperties>
</file>