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72" r:id="rId2"/>
    <p:sldId id="271" r:id="rId3"/>
    <p:sldId id="289" r:id="rId4"/>
    <p:sldId id="276" r:id="rId5"/>
    <p:sldId id="277" r:id="rId6"/>
    <p:sldId id="278" r:id="rId7"/>
    <p:sldId id="275" r:id="rId8"/>
    <p:sldId id="280" r:id="rId9"/>
    <p:sldId id="281" r:id="rId10"/>
    <p:sldId id="279" r:id="rId11"/>
    <p:sldId id="283" r:id="rId12"/>
    <p:sldId id="282" r:id="rId13"/>
    <p:sldId id="285" r:id="rId14"/>
    <p:sldId id="286" r:id="rId15"/>
    <p:sldId id="287" r:id="rId16"/>
    <p:sldId id="288" r:id="rId17"/>
    <p:sldId id="284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25167C"/>
    <a:srgbClr val="B1CE02"/>
    <a:srgbClr val="98B02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934CB-CF17-492E-9BDC-AEF4538B7D09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540E7-4F9F-4E65-87E6-1E04B91F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8ADF0B7-460D-485B-A4B0-68EEABC072C0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ipe dir="u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304800"/>
            <a:ext cx="5715000" cy="990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8" name="Picture 7" descr="Red-and-white-rose-Happy-Rose-Day-2016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905000"/>
            <a:ext cx="8839200" cy="480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723511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2286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33400" y="1981200"/>
            <a:ext cx="15240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819400" y="1981200"/>
            <a:ext cx="15240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লবণ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1981200"/>
            <a:ext cx="45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+ 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495800" y="2362200"/>
            <a:ext cx="76200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3733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মিশ্রিত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এই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পানি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হল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একটি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কি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পদার্থ</a:t>
            </a:r>
            <a:r>
              <a:rPr lang="en-US" sz="2400" dirty="0" smtClean="0">
                <a:solidFill>
                  <a:srgbClr val="FFFF00"/>
                </a:solidFill>
              </a:rPr>
              <a:t>  ? 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আবার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লক্ষণীয়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যে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লবণ</a:t>
            </a:r>
            <a:r>
              <a:rPr lang="en-US" sz="2400" dirty="0" smtClean="0">
                <a:solidFill>
                  <a:srgbClr val="FFFF00"/>
                </a:solidFill>
              </a:rPr>
              <a:t> ও </a:t>
            </a:r>
            <a:r>
              <a:rPr lang="en-US" sz="2400" dirty="0" err="1" smtClean="0">
                <a:solidFill>
                  <a:srgbClr val="FFFF00"/>
                </a:solidFill>
              </a:rPr>
              <a:t>পানির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মিশ্রণে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উপস্থিত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লবণ</a:t>
            </a:r>
            <a:r>
              <a:rPr lang="en-US" sz="2400" dirty="0" smtClean="0">
                <a:solidFill>
                  <a:srgbClr val="FFFF00"/>
                </a:solidFill>
              </a:rPr>
              <a:t> ও </a:t>
            </a:r>
            <a:r>
              <a:rPr lang="en-US" sz="2400" dirty="0" err="1" smtClean="0">
                <a:solidFill>
                  <a:srgbClr val="FFFF00"/>
                </a:solidFill>
              </a:rPr>
              <a:t>পানি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দুইটিই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কোন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ধরনের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পদার্থ</a:t>
            </a:r>
            <a:r>
              <a:rPr lang="en-US" sz="2400" dirty="0" smtClean="0">
                <a:solidFill>
                  <a:srgbClr val="FFFF00"/>
                </a:solidFill>
              </a:rPr>
              <a:t> 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/>
      <p:bldP spid="17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0" name="Flowchart: Alternate Process 9"/>
          <p:cNvSpPr/>
          <p:nvPr/>
        </p:nvSpPr>
        <p:spPr>
          <a:xfrm>
            <a:off x="2514600" y="228600"/>
            <a:ext cx="3505200" cy="5334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ক্ষুদ্রতম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কণার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মতবাদ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1" name="Picture 10" descr="download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838200"/>
            <a:ext cx="1914525" cy="17526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2743200" y="13716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গ্রিক</a:t>
            </a:r>
            <a:r>
              <a:rPr lang="en-US" dirty="0" smtClean="0"/>
              <a:t> </a:t>
            </a:r>
            <a:r>
              <a:rPr lang="en-US" dirty="0" err="1" smtClean="0"/>
              <a:t>দার্শনিক</a:t>
            </a:r>
            <a:r>
              <a:rPr lang="en-US" dirty="0" smtClean="0"/>
              <a:t> </a:t>
            </a:r>
            <a:r>
              <a:rPr lang="en-US" dirty="0" err="1" smtClean="0"/>
              <a:t>ডেমোক্রিটাস</a:t>
            </a:r>
            <a:r>
              <a:rPr lang="en-US" dirty="0" smtClean="0"/>
              <a:t> ( Democritus ) </a:t>
            </a:r>
            <a:r>
              <a:rPr lang="en-US" dirty="0" err="1" smtClean="0"/>
              <a:t>খ্রিস্টপূর্ব</a:t>
            </a:r>
            <a:r>
              <a:rPr lang="en-US" dirty="0" smtClean="0"/>
              <a:t> ৪০০ </a:t>
            </a:r>
            <a:r>
              <a:rPr lang="en-US" dirty="0" err="1" smtClean="0"/>
              <a:t>অব্দে</a:t>
            </a:r>
            <a:r>
              <a:rPr lang="en-US" dirty="0" smtClean="0"/>
              <a:t> </a:t>
            </a:r>
            <a:r>
              <a:rPr lang="en-US" dirty="0" err="1" smtClean="0"/>
              <a:t>সর্বপ্রথম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ক্ষুদ্রতম</a:t>
            </a:r>
            <a:r>
              <a:rPr lang="en-US" dirty="0" smtClean="0"/>
              <a:t> </a:t>
            </a:r>
            <a:r>
              <a:rPr lang="en-US" dirty="0" err="1" smtClean="0"/>
              <a:t>কণা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মতবাদ</a:t>
            </a:r>
            <a:r>
              <a:rPr lang="en-US" dirty="0" smtClean="0"/>
              <a:t> </a:t>
            </a:r>
            <a:r>
              <a:rPr lang="en-US" dirty="0" err="1" smtClean="0"/>
              <a:t>পোষণ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04800" y="2743200"/>
            <a:ext cx="86106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পদার্থই</a:t>
            </a:r>
            <a:r>
              <a:rPr lang="en-US" dirty="0" smtClean="0"/>
              <a:t> </a:t>
            </a:r>
            <a:r>
              <a:rPr lang="en-US" dirty="0" err="1" smtClean="0"/>
              <a:t>ক্ষুদ্র</a:t>
            </a:r>
            <a:r>
              <a:rPr lang="en-US" dirty="0" smtClean="0"/>
              <a:t> </a:t>
            </a:r>
            <a:r>
              <a:rPr lang="en-US" dirty="0" err="1" smtClean="0"/>
              <a:t>ক্ষুদ্র</a:t>
            </a:r>
            <a:r>
              <a:rPr lang="en-US" dirty="0" smtClean="0"/>
              <a:t> </a:t>
            </a:r>
            <a:r>
              <a:rPr lang="en-US" dirty="0" err="1" smtClean="0"/>
              <a:t>অবিভাজ্য</a:t>
            </a:r>
            <a:r>
              <a:rPr lang="en-US" dirty="0" smtClean="0"/>
              <a:t> (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ভাঙ্গা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) </a:t>
            </a:r>
            <a:r>
              <a:rPr lang="en-US" dirty="0" err="1" smtClean="0"/>
              <a:t>কণা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ক্ষুদ্রতম</a:t>
            </a:r>
            <a:r>
              <a:rPr lang="en-US" dirty="0" smtClean="0"/>
              <a:t> </a:t>
            </a:r>
            <a:r>
              <a:rPr lang="en-US" dirty="0" err="1" smtClean="0"/>
              <a:t>কণার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দেন</a:t>
            </a:r>
            <a:r>
              <a:rPr lang="en-US" dirty="0" smtClean="0"/>
              <a:t> </a:t>
            </a:r>
            <a:r>
              <a:rPr lang="en-US" dirty="0" err="1" smtClean="0"/>
              <a:t>পরমাণু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এট্ম</a:t>
            </a:r>
            <a:r>
              <a:rPr lang="en-US" dirty="0" smtClean="0"/>
              <a:t>। </a:t>
            </a:r>
            <a:r>
              <a:rPr lang="en-US" dirty="0" err="1" smtClean="0"/>
              <a:t>এট্ম</a:t>
            </a:r>
            <a:r>
              <a:rPr lang="en-US" dirty="0" smtClean="0"/>
              <a:t>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গ্রিক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 </a:t>
            </a:r>
            <a:r>
              <a:rPr lang="en-US" dirty="0" err="1" smtClean="0"/>
              <a:t>এট্মস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,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অবিভাজ্য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19" name="Picture 18" descr="aristot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3886200"/>
            <a:ext cx="19812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19" descr="download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3886201"/>
            <a:ext cx="19812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Box 20"/>
          <p:cNvSpPr txBox="1"/>
          <p:nvPr/>
        </p:nvSpPr>
        <p:spPr>
          <a:xfrm>
            <a:off x="838200" y="5867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প্লেটো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5791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অ্যারিস্টটল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105400" y="4343400"/>
            <a:ext cx="3810000" cy="1143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অ্যারিস্টটলের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মতে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পদার্থসমূহ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অবিভাজ্য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এবং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ভাঙ্গনের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কোন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সীমা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নেই</a:t>
            </a:r>
            <a:r>
              <a:rPr lang="en-US" dirty="0" smtClean="0">
                <a:solidFill>
                  <a:schemeClr val="bg1"/>
                </a:solidFill>
              </a:rPr>
              <a:t>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648200" y="4724400"/>
            <a:ext cx="3810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/>
          <p:nvPr/>
        </p:nvCxnSpPr>
        <p:spPr>
          <a:xfrm rot="16200000" flipH="1">
            <a:off x="2209800" y="1981200"/>
            <a:ext cx="6858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 animBg="1"/>
      <p:bldP spid="21" grpId="0"/>
      <p:bldP spid="22" grpId="0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10" name="Picture 9" descr="dal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33400"/>
            <a:ext cx="2847975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3124200" y="8382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ইংরিজ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বিজ্ঞানী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জন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ডাল্টন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১৮০৩ </a:t>
            </a:r>
            <a:r>
              <a:rPr lang="en-US" dirty="0" err="1" smtClean="0">
                <a:solidFill>
                  <a:srgbClr val="FFFF00"/>
                </a:solidFill>
              </a:rPr>
              <a:t>সালে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পদার্থের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ক্ষুদ্রতম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কণা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সম্পর্কে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তাঁর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মতবাদ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দেন</a:t>
            </a:r>
            <a:r>
              <a:rPr lang="en-US" dirty="0" smtClean="0">
                <a:solidFill>
                  <a:srgbClr val="FFFF00"/>
                </a:solidFill>
              </a:rPr>
              <a:t>। </a:t>
            </a:r>
            <a:r>
              <a:rPr lang="en-US" dirty="0" err="1" smtClean="0">
                <a:solidFill>
                  <a:srgbClr val="FFFF00"/>
                </a:solidFill>
              </a:rPr>
              <a:t>তাঁর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এই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মতবাদ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ডাল্টনের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পরমাণুবাদ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নামেই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পরিচিত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Flowchart: Sequential Access Storage 12"/>
          <p:cNvSpPr/>
          <p:nvPr/>
        </p:nvSpPr>
        <p:spPr>
          <a:xfrm>
            <a:off x="381000" y="2286000"/>
            <a:ext cx="2590800" cy="533400"/>
          </a:xfrm>
          <a:prstGeom prst="flowChartMagnetic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ডাল্টনের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, , ,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3124200"/>
            <a:ext cx="8305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7030A0"/>
                </a:solidFill>
              </a:rPr>
              <a:t>মৌলিক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পদার্থসমূহ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পরমাণু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নামক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ক্ষুদ্র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ক্ষুদ্র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কণা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দিয়ে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গঠিত</a:t>
            </a:r>
            <a:r>
              <a:rPr lang="en-US" sz="2000" dirty="0" smtClean="0">
                <a:solidFill>
                  <a:srgbClr val="7030A0"/>
                </a:solidFill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মৌলের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মৌলিক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পদার্থের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সকল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পরমাণু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একই</a:t>
            </a:r>
            <a:r>
              <a:rPr lang="en-US" sz="2000" dirty="0" smtClean="0"/>
              <a:t> </a:t>
            </a:r>
            <a:r>
              <a:rPr lang="en-US" sz="2000" dirty="0" err="1" smtClean="0"/>
              <a:t>রকম</a:t>
            </a:r>
            <a:r>
              <a:rPr lang="en-US" sz="2000" dirty="0" smtClean="0"/>
              <a:t>। </a:t>
            </a: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মৌলের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সকল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পরমাণুর</a:t>
            </a:r>
            <a:r>
              <a:rPr lang="en-US" sz="2000" dirty="0" smtClean="0"/>
              <a:t> </a:t>
            </a:r>
            <a:r>
              <a:rPr lang="en-US" sz="2000" dirty="0" err="1" smtClean="0"/>
              <a:t>আকার</a:t>
            </a:r>
            <a:r>
              <a:rPr lang="en-US" sz="2000" dirty="0" smtClean="0"/>
              <a:t>, </a:t>
            </a:r>
            <a:r>
              <a:rPr lang="en-US" sz="2000" dirty="0" err="1" smtClean="0"/>
              <a:t>ভর</a:t>
            </a:r>
            <a:r>
              <a:rPr lang="en-US" sz="2000" dirty="0" smtClean="0"/>
              <a:t> ও </a:t>
            </a:r>
            <a:r>
              <a:rPr lang="en-US" sz="2000" dirty="0" err="1" smtClean="0"/>
              <a:t>রাসায়নিক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ধর্ম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একই</a:t>
            </a:r>
            <a:r>
              <a:rPr lang="en-US" sz="2000" dirty="0" smtClean="0"/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একটি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মৌলের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পরনাণুসমূহ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অপর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মৌলের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পরমাণুসমুহ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হতে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ভিন্ন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রকম</a:t>
            </a:r>
            <a:r>
              <a:rPr lang="en-US" sz="2000" dirty="0" smtClean="0">
                <a:solidFill>
                  <a:srgbClr val="FFFF00"/>
                </a:solidFill>
              </a:rPr>
              <a:t>। </a:t>
            </a:r>
            <a:r>
              <a:rPr lang="en-US" sz="2000" dirty="0" err="1" smtClean="0">
                <a:solidFill>
                  <a:srgbClr val="FFFF00"/>
                </a:solidFill>
              </a:rPr>
              <a:t>অর্থা</a:t>
            </a:r>
            <a:r>
              <a:rPr lang="en-US" sz="2000" dirty="0" smtClean="0">
                <a:solidFill>
                  <a:srgbClr val="FFFF00"/>
                </a:solidFill>
              </a:rPr>
              <a:t>ৎ </a:t>
            </a:r>
            <a:r>
              <a:rPr lang="en-US" sz="2000" dirty="0" err="1" smtClean="0">
                <a:solidFill>
                  <a:srgbClr val="FFFF00"/>
                </a:solidFill>
              </a:rPr>
              <a:t>ভিন্ন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ভিন্ন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মৌলের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পরমাণুর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আকার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ভর</a:t>
            </a:r>
            <a:r>
              <a:rPr lang="en-US" sz="2000" dirty="0" smtClean="0">
                <a:solidFill>
                  <a:srgbClr val="FFFF00"/>
                </a:solidFill>
              </a:rPr>
              <a:t> ও </a:t>
            </a:r>
            <a:r>
              <a:rPr lang="en-US" sz="2000" dirty="0" err="1" smtClean="0">
                <a:solidFill>
                  <a:srgbClr val="FFFF00"/>
                </a:solidFill>
              </a:rPr>
              <a:t>রাসায়ানিক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ধর্ম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ভিন্ন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ভিন্ন</a:t>
            </a:r>
            <a:r>
              <a:rPr lang="en-US" sz="2000" dirty="0" smtClean="0">
                <a:solidFill>
                  <a:srgbClr val="FFFF00"/>
                </a:solidFill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যৌগিক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পদার্থসমূহ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একের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অধিক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মৌলিক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পদার্থ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দিয়ে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গঠিত</a:t>
            </a:r>
            <a:r>
              <a:rPr lang="en-US" sz="2000" dirty="0" smtClean="0">
                <a:solidFill>
                  <a:schemeClr val="bg1"/>
                </a:solidFill>
              </a:rPr>
              <a:t>। </a:t>
            </a:r>
            <a:r>
              <a:rPr lang="en-US" sz="2000" dirty="0" err="1" smtClean="0">
                <a:solidFill>
                  <a:schemeClr val="bg1"/>
                </a:solidFill>
              </a:rPr>
              <a:t>বিভিন্ন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মৌলের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পরমাণুসমূহ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সরল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অণুপাতে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যুক্ত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হয়ে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যৌগিক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পদার্থ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বা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যৌগ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তৈরি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করে</a:t>
            </a:r>
            <a:r>
              <a:rPr lang="en-US" sz="2000" dirty="0" smtClean="0">
                <a:solidFill>
                  <a:schemeClr val="bg1"/>
                </a:solidFill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একটি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রাসায়নিক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বিক্রিয়ায়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পরমাণুসমূহের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সৃষ্টি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ধংস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না</a:t>
            </a:r>
            <a:r>
              <a:rPr lang="en-US" sz="2000" dirty="0" smtClean="0"/>
              <a:t>। </a:t>
            </a:r>
            <a:r>
              <a:rPr lang="en-US" sz="2000" dirty="0" err="1" smtClean="0"/>
              <a:t>শুধু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অপরের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যুক্ত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আলাদা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304800"/>
            <a:ext cx="69342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rgbClr val="FFFF00"/>
                </a:solidFill>
              </a:rPr>
              <a:t>পরমানূ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স্বাধীন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মুক্ত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অবস্থায়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থাকতে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পারে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না</a:t>
            </a:r>
            <a:r>
              <a:rPr lang="en-US" dirty="0" smtClean="0">
                <a:solidFill>
                  <a:srgbClr val="FFFF00"/>
                </a:solidFill>
              </a:rPr>
              <a:t>। </a:t>
            </a:r>
            <a:r>
              <a:rPr lang="en-US" dirty="0" err="1" smtClean="0">
                <a:solidFill>
                  <a:srgbClr val="FFFF00"/>
                </a:solidFill>
              </a:rPr>
              <a:t>এরা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একে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অপরের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সাথে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যুক্ত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অণু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গঠন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করে</a:t>
            </a:r>
            <a:r>
              <a:rPr lang="en-US" dirty="0" smtClean="0">
                <a:solidFill>
                  <a:srgbClr val="FFFF00"/>
                </a:solidFill>
              </a:rPr>
              <a:t>। </a:t>
            </a:r>
            <a:r>
              <a:rPr lang="en-US" dirty="0" err="1" smtClean="0">
                <a:solidFill>
                  <a:srgbClr val="FFFF00"/>
                </a:solidFill>
              </a:rPr>
              <a:t>অণুরা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মুক্ত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অবস্থায়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থাকতে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পারে</a:t>
            </a:r>
            <a:r>
              <a:rPr lang="en-US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76400"/>
            <a:ext cx="69342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rgbClr val="7030A0"/>
                </a:solidFill>
              </a:rPr>
              <a:t>তবে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মৌলিক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পদার্থের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বেলায়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শুধু</a:t>
            </a:r>
            <a:r>
              <a:rPr lang="en-US" dirty="0" smtClean="0">
                <a:solidFill>
                  <a:srgbClr val="7030A0"/>
                </a:solidFill>
              </a:rPr>
              <a:t> ঐ </a:t>
            </a:r>
            <a:r>
              <a:rPr lang="en-US" dirty="0" err="1" smtClean="0">
                <a:solidFill>
                  <a:srgbClr val="7030A0"/>
                </a:solidFill>
              </a:rPr>
              <a:t>পদার্থের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পরমাণুরা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যুক্ত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হয়ে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অণু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গঠন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করে</a:t>
            </a:r>
            <a:r>
              <a:rPr lang="en-US" dirty="0" smtClean="0">
                <a:solidFill>
                  <a:srgbClr val="7030A0"/>
                </a:solidFill>
              </a:rPr>
              <a:t>। </a:t>
            </a:r>
            <a:r>
              <a:rPr lang="en-US" dirty="0" err="1" smtClean="0">
                <a:solidFill>
                  <a:srgbClr val="7030A0"/>
                </a:solidFill>
              </a:rPr>
              <a:t>যেমন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অক্সিজেন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পরমাণু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যুক্ত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হয়ে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একটি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অক্সিজেন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অণু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গঠন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করে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30480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+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2971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=</a:t>
            </a:r>
            <a:endParaRPr lang="en-US" sz="5400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28600" y="4876800"/>
            <a:ext cx="990600" cy="1131332"/>
            <a:chOff x="228600" y="3124200"/>
            <a:chExt cx="1676400" cy="1131332"/>
          </a:xfrm>
        </p:grpSpPr>
        <p:sp>
          <p:nvSpPr>
            <p:cNvPr id="13" name="Oval 12"/>
            <p:cNvSpPr/>
            <p:nvPr/>
          </p:nvSpPr>
          <p:spPr>
            <a:xfrm>
              <a:off x="228600" y="31242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4400" y="38862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১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62200" y="3124200"/>
            <a:ext cx="1676400" cy="1131332"/>
            <a:chOff x="2362200" y="3124200"/>
            <a:chExt cx="1676400" cy="1131332"/>
          </a:xfrm>
        </p:grpSpPr>
        <p:sp>
          <p:nvSpPr>
            <p:cNvPr id="14" name="Oval 13"/>
            <p:cNvSpPr/>
            <p:nvPr/>
          </p:nvSpPr>
          <p:spPr>
            <a:xfrm>
              <a:off x="2362200" y="31242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অক্সিজেন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71800" y="38862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১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53000" y="3048000"/>
            <a:ext cx="2971800" cy="1132820"/>
            <a:chOff x="4953000" y="3048000"/>
            <a:chExt cx="2971800" cy="1132820"/>
          </a:xfrm>
        </p:grpSpPr>
        <p:sp>
          <p:nvSpPr>
            <p:cNvPr id="17" name="Oval 16"/>
            <p:cNvSpPr/>
            <p:nvPr/>
          </p:nvSpPr>
          <p:spPr>
            <a:xfrm>
              <a:off x="4953000" y="30480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অক্সিজেন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248400" y="30480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অক্সিজেন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04284" y="3657600"/>
              <a:ext cx="4251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F0"/>
                  </a:solidFill>
                </a:rPr>
                <a:t>২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57200" y="4419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সংকেতে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প্রকাশ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করলে</a:t>
            </a:r>
            <a:r>
              <a:rPr lang="en-US" dirty="0" smtClean="0">
                <a:solidFill>
                  <a:srgbClr val="002060"/>
                </a:solidFill>
              </a:rPr>
              <a:t> =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8600" y="3200400"/>
            <a:ext cx="1676400" cy="1131332"/>
            <a:chOff x="228600" y="3124200"/>
            <a:chExt cx="1676400" cy="1131332"/>
          </a:xfrm>
        </p:grpSpPr>
        <p:sp>
          <p:nvSpPr>
            <p:cNvPr id="27" name="Oval 26"/>
            <p:cNvSpPr/>
            <p:nvPr/>
          </p:nvSpPr>
          <p:spPr>
            <a:xfrm>
              <a:off x="228600" y="31242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অক্সিজেন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4400" y="38862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১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219200" y="48006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+</a:t>
            </a:r>
            <a:endParaRPr lang="en-US" sz="54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828800" y="4876800"/>
            <a:ext cx="990600" cy="1131332"/>
            <a:chOff x="228600" y="3124200"/>
            <a:chExt cx="1676400" cy="1131332"/>
          </a:xfrm>
        </p:grpSpPr>
        <p:sp>
          <p:nvSpPr>
            <p:cNvPr id="31" name="Oval 30"/>
            <p:cNvSpPr/>
            <p:nvPr/>
          </p:nvSpPr>
          <p:spPr>
            <a:xfrm>
              <a:off x="228600" y="31242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4400" y="38862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১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819400" y="479167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=</a:t>
            </a:r>
            <a:endParaRPr lang="en-US" sz="54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581400" y="4886980"/>
            <a:ext cx="1676400" cy="1209020"/>
            <a:chOff x="3810000" y="5105400"/>
            <a:chExt cx="1676400" cy="1209020"/>
          </a:xfrm>
        </p:grpSpPr>
        <p:grpSp>
          <p:nvGrpSpPr>
            <p:cNvPr id="36" name="Group 35"/>
            <p:cNvGrpSpPr/>
            <p:nvPr/>
          </p:nvGrpSpPr>
          <p:grpSpPr>
            <a:xfrm>
              <a:off x="3810000" y="5105400"/>
              <a:ext cx="1676400" cy="685800"/>
              <a:chOff x="4724400" y="5105400"/>
              <a:chExt cx="1676400" cy="6858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724400" y="5105400"/>
                <a:ext cx="990600" cy="685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</a:t>
                </a:r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410200" y="5105400"/>
                <a:ext cx="990600" cy="685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</a:t>
                </a:r>
                <a:endParaRPr lang="en-US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419600" y="5791200"/>
              <a:ext cx="4251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F0"/>
                  </a:solidFill>
                </a:rPr>
                <a:t>২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410200" y="502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O</a:t>
            </a:r>
            <a:r>
              <a:rPr lang="en-US" baseline="-25000" dirty="0" smtClean="0"/>
              <a:t>2 </a:t>
            </a:r>
            <a:r>
              <a:rPr lang="en-US" dirty="0" smtClean="0"/>
              <a:t>)</a:t>
            </a:r>
            <a:endParaRPr lang="en-US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2" grpId="0" animBg="1"/>
      <p:bldP spid="15" grpId="0"/>
      <p:bldP spid="16" grpId="0"/>
      <p:bldP spid="25" grpId="0"/>
      <p:bldP spid="29" grpId="0"/>
      <p:bldP spid="33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5"/>
          <p:cNvGrpSpPr/>
          <p:nvPr/>
        </p:nvGrpSpPr>
        <p:grpSpPr>
          <a:xfrm>
            <a:off x="6705600" y="1981200"/>
            <a:ext cx="914400" cy="1131332"/>
            <a:chOff x="228600" y="3124200"/>
            <a:chExt cx="1676400" cy="1131332"/>
          </a:xfrm>
        </p:grpSpPr>
        <p:sp>
          <p:nvSpPr>
            <p:cNvPr id="27" name="Oval 26"/>
            <p:cNvSpPr/>
            <p:nvPr/>
          </p:nvSpPr>
          <p:spPr>
            <a:xfrm>
              <a:off x="228600" y="31242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 smtClean="0"/>
                <a:t>হাইড্রোজেন</a:t>
              </a:r>
              <a:endParaRPr lang="en-US" sz="9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4400" y="38862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১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8600" y="609600"/>
            <a:ext cx="69342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rgbClr val="7030A0"/>
                </a:solidFill>
              </a:rPr>
              <a:t>এবার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পানির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অণুকে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ভাঙলে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আরও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ক্ষুদ্র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কণা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পাওয়া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যায়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তবে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সেগুলো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স্বাধীনভাবে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থাকতে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পারে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1828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=</a:t>
            </a:r>
            <a:endParaRPr lang="en-US" sz="5400" dirty="0">
              <a:solidFill>
                <a:srgbClr val="FF0000"/>
              </a:solidFill>
            </a:endParaRPr>
          </a:p>
        </p:txBody>
      </p:sp>
      <p:grpSp>
        <p:nvGrpSpPr>
          <p:cNvPr id="4" name="Group 22"/>
          <p:cNvGrpSpPr/>
          <p:nvPr/>
        </p:nvGrpSpPr>
        <p:grpSpPr>
          <a:xfrm>
            <a:off x="7924800" y="1981200"/>
            <a:ext cx="990600" cy="1066800"/>
            <a:chOff x="2362200" y="3124200"/>
            <a:chExt cx="1676400" cy="1131332"/>
          </a:xfrm>
        </p:grpSpPr>
        <p:sp>
          <p:nvSpPr>
            <p:cNvPr id="14" name="Oval 13"/>
            <p:cNvSpPr/>
            <p:nvPr/>
          </p:nvSpPr>
          <p:spPr>
            <a:xfrm>
              <a:off x="2362200" y="31242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হাইড্রোজেন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71800" y="38862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১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228600" y="1981200"/>
            <a:ext cx="3048000" cy="1132820"/>
            <a:chOff x="4953000" y="3048000"/>
            <a:chExt cx="2971800" cy="1132820"/>
          </a:xfrm>
        </p:grpSpPr>
        <p:sp>
          <p:nvSpPr>
            <p:cNvPr id="17" name="Oval 16"/>
            <p:cNvSpPr/>
            <p:nvPr/>
          </p:nvSpPr>
          <p:spPr>
            <a:xfrm>
              <a:off x="4953000" y="30480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হাইড্রোজেন</a:t>
              </a:r>
              <a:endParaRPr lang="en-US" sz="1400" dirty="0" smtClean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248400" y="3048000"/>
              <a:ext cx="16764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হাইড্রোজেন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04284" y="3657600"/>
              <a:ext cx="4251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F0"/>
                  </a:solidFill>
                </a:rPr>
                <a:t>২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391400" y="43066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হাইড্রোজেন</a:t>
            </a:r>
            <a:r>
              <a:rPr lang="en-US" dirty="0" smtClean="0"/>
              <a:t> </a:t>
            </a:r>
            <a:r>
              <a:rPr lang="en-US" dirty="0" err="1" smtClean="0"/>
              <a:t>পরমাণু</a:t>
            </a:r>
            <a:endParaRPr lang="en-US" baseline="-25000" dirty="0"/>
          </a:p>
        </p:txBody>
      </p:sp>
      <p:sp>
        <p:nvSpPr>
          <p:cNvPr id="36" name="Oval 35"/>
          <p:cNvSpPr/>
          <p:nvPr/>
        </p:nvSpPr>
        <p:spPr>
          <a:xfrm>
            <a:off x="2971800" y="1981200"/>
            <a:ext cx="1143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অক্সিজেন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3429000" y="25908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১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00" y="205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2" name="Group 25"/>
          <p:cNvGrpSpPr/>
          <p:nvPr/>
        </p:nvGrpSpPr>
        <p:grpSpPr>
          <a:xfrm>
            <a:off x="5410200" y="1981200"/>
            <a:ext cx="990600" cy="1131332"/>
            <a:chOff x="228600" y="3124200"/>
            <a:chExt cx="1816100" cy="1131332"/>
          </a:xfrm>
        </p:grpSpPr>
        <p:sp>
          <p:nvSpPr>
            <p:cNvPr id="43" name="Oval 42"/>
            <p:cNvSpPr/>
            <p:nvPr/>
          </p:nvSpPr>
          <p:spPr>
            <a:xfrm>
              <a:off x="228600" y="3124200"/>
              <a:ext cx="18161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 smtClean="0"/>
                <a:t>অক্সিজেন</a:t>
              </a:r>
              <a:endParaRPr lang="en-US" sz="9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14400" y="388620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১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400800" y="205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15000" y="4343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অক্সিজেন</a:t>
            </a:r>
            <a:r>
              <a:rPr lang="en-US" dirty="0" smtClean="0"/>
              <a:t> </a:t>
            </a:r>
            <a:r>
              <a:rPr lang="en-US" dirty="0" err="1" smtClean="0"/>
              <a:t>পরমাণু</a:t>
            </a:r>
            <a:endParaRPr lang="en-US" baseline="-250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943600" y="32004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39000" y="3124200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8229600" y="3124200"/>
            <a:ext cx="2286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38" grpId="0"/>
      <p:bldP spid="36" grpId="0" animBg="1"/>
      <p:bldP spid="41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152400"/>
            <a:ext cx="37338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 rot="2264642">
            <a:off x="2987235" y="1451017"/>
            <a:ext cx="609600" cy="17526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8965895">
            <a:off x="6030735" y="1481344"/>
            <a:ext cx="609600" cy="17526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81400" y="1143000"/>
            <a:ext cx="23622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0" y="3200400"/>
            <a:ext cx="2971800" cy="76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প্রকৃতিতে</a:t>
            </a:r>
            <a:r>
              <a:rPr lang="en-US" dirty="0" smtClean="0"/>
              <a:t> ৯৮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486400" y="3276600"/>
            <a:ext cx="2895600" cy="685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কৃত্রিম</a:t>
            </a:r>
            <a:r>
              <a:rPr lang="en-US" dirty="0" smtClean="0"/>
              <a:t> ২০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" name="Picture 16" descr="na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114800"/>
            <a:ext cx="2847975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Picture 17" descr="l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4114800"/>
            <a:ext cx="2828925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TextBox 18"/>
          <p:cNvSpPr txBox="1"/>
          <p:nvPr/>
        </p:nvSpPr>
        <p:spPr>
          <a:xfrm>
            <a:off x="304800" y="6019800"/>
            <a:ext cx="1013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C00"/>
                </a:solidFill>
              </a:rPr>
              <a:t>তাহলে</a:t>
            </a:r>
            <a:r>
              <a:rPr lang="en-US" sz="2800" dirty="0" smtClean="0">
                <a:solidFill>
                  <a:srgbClr val="FFCC00"/>
                </a:solidFill>
              </a:rPr>
              <a:t> এ </a:t>
            </a:r>
            <a:r>
              <a:rPr lang="en-US" sz="2800" dirty="0" err="1" smtClean="0">
                <a:solidFill>
                  <a:srgbClr val="FFCC00"/>
                </a:solidFill>
              </a:rPr>
              <a:t>পর্যন্ত</a:t>
            </a:r>
            <a:r>
              <a:rPr lang="en-US" sz="2800" dirty="0" smtClean="0">
                <a:solidFill>
                  <a:srgbClr val="FFCC00"/>
                </a:solidFill>
              </a:rPr>
              <a:t> ১১৮ </a:t>
            </a:r>
            <a:r>
              <a:rPr lang="en-US" sz="2800" dirty="0" err="1" smtClean="0">
                <a:solidFill>
                  <a:srgbClr val="FFCC00"/>
                </a:solidFill>
              </a:rPr>
              <a:t>টি</a:t>
            </a:r>
            <a:r>
              <a:rPr lang="en-US" sz="2800" dirty="0" smtClean="0">
                <a:solidFill>
                  <a:srgbClr val="FFCC00"/>
                </a:solidFill>
              </a:rPr>
              <a:t> </a:t>
            </a:r>
            <a:r>
              <a:rPr lang="en-US" sz="2800" dirty="0" err="1" smtClean="0">
                <a:solidFill>
                  <a:srgbClr val="FFCC00"/>
                </a:solidFill>
              </a:rPr>
              <a:t>মৌলিক</a:t>
            </a:r>
            <a:r>
              <a:rPr lang="en-US" sz="2800" dirty="0" smtClean="0">
                <a:solidFill>
                  <a:srgbClr val="FFCC00"/>
                </a:solidFill>
              </a:rPr>
              <a:t> </a:t>
            </a:r>
            <a:r>
              <a:rPr lang="en-US" sz="2800" dirty="0" err="1" smtClean="0">
                <a:solidFill>
                  <a:srgbClr val="FFCC00"/>
                </a:solidFill>
              </a:rPr>
              <a:t>পদার্থ</a:t>
            </a:r>
            <a:r>
              <a:rPr lang="en-US" sz="2800" dirty="0" smtClean="0">
                <a:solidFill>
                  <a:srgbClr val="FFCC00"/>
                </a:solidFill>
              </a:rPr>
              <a:t> </a:t>
            </a:r>
            <a:r>
              <a:rPr lang="en-US" sz="2800" dirty="0" err="1" smtClean="0">
                <a:solidFill>
                  <a:srgbClr val="FFCC00"/>
                </a:solidFill>
              </a:rPr>
              <a:t>আবিষ্কৃত</a:t>
            </a:r>
            <a:r>
              <a:rPr lang="en-US" sz="2800" dirty="0" smtClean="0">
                <a:solidFill>
                  <a:srgbClr val="FFCC00"/>
                </a:solidFill>
              </a:rPr>
              <a:t> </a:t>
            </a:r>
            <a:r>
              <a:rPr lang="en-US" sz="2800" dirty="0" err="1" smtClean="0">
                <a:solidFill>
                  <a:srgbClr val="FFCC00"/>
                </a:solidFill>
              </a:rPr>
              <a:t>হয়েছে</a:t>
            </a:r>
            <a:r>
              <a:rPr lang="en-US" sz="2800" dirty="0" smtClean="0">
                <a:solidFill>
                  <a:srgbClr val="FFCC00"/>
                </a:solidFill>
              </a:rPr>
              <a:t> ।</a:t>
            </a:r>
            <a:endParaRPr lang="en-US" sz="28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2" grpId="0" animBg="1"/>
      <p:bldP spid="15" grpId="0" animBg="1"/>
      <p:bldP spid="16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533400"/>
            <a:ext cx="7620000" cy="1447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আছে।এদেরকে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সুবিধাজনকভাবে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362200" y="2057400"/>
          <a:ext cx="4572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50540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পরমাণু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ইংরেজি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গ্রিক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ল্যাটিন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প্রতীক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হাইড্রোজেন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হিলিয়াম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লিথিয়াম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Lithium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বেরিলিয়াম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Beryllium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বোরন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কার্বন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Carbon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নাইট্রোজেন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অক্সিজেন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ফ্লোরিন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Fluorine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লোহা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Ferrum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1524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152400" y="914400"/>
            <a:ext cx="8839200" cy="2514600"/>
            <a:chOff x="152400" y="914400"/>
            <a:chExt cx="8839200" cy="2514600"/>
          </a:xfrm>
        </p:grpSpPr>
        <p:pic>
          <p:nvPicPr>
            <p:cNvPr id="8" name="Picture 7" descr="bari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914400"/>
              <a:ext cx="4495800" cy="2514600"/>
            </a:xfrm>
            <a:prstGeom prst="rect">
              <a:avLst/>
            </a:prstGeom>
          </p:spPr>
        </p:pic>
        <p:pic>
          <p:nvPicPr>
            <p:cNvPr id="11" name="Picture 10" descr="bari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1999" y="914400"/>
              <a:ext cx="4419601" cy="2514600"/>
            </a:xfrm>
            <a:prstGeom prst="rect">
              <a:avLst/>
            </a:prstGeom>
          </p:spPr>
        </p:pic>
      </p:grp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39624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অণু</a:t>
            </a:r>
            <a:r>
              <a:rPr lang="en-US" sz="2800" dirty="0" smtClean="0">
                <a:solidFill>
                  <a:srgbClr val="002060"/>
                </a:solidFill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</a:rPr>
              <a:t>পরমাণুর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মধ্যে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পার্থক্য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এবং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তোমার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চারপাশের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বিভিন্ন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ধর্মী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পদার্থের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নাম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লিখবে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 rot="20594074">
            <a:off x="103800" y="953935"/>
            <a:ext cx="8967018" cy="52110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সুরক্ষিত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থাকো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Thank you Everybody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4" name="Picture 3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76239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74477"/>
            <a:ext cx="26670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723534" y="1061474"/>
            <a:ext cx="0" cy="48332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58595" y="1912801"/>
            <a:ext cx="0" cy="4726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533400" y="3581400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ইকবাল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হোসেন</a:t>
            </a: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baseline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বরদিয়া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কাজী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আহম্মেদ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উচ্চ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baseline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মতলব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দক্ষিণ,চাঁদপুর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মোবাঃ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01830336596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G_20201205_232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2438400" cy="2438400"/>
          </a:xfrm>
          <a:prstGeom prst="rect">
            <a:avLst/>
          </a:prstGeom>
        </p:spPr>
      </p:pic>
      <p:sp>
        <p:nvSpPr>
          <p:cNvPr id="16" name="Content Placeholder 3"/>
          <p:cNvSpPr txBox="1">
            <a:spLocks/>
          </p:cNvSpPr>
          <p:nvPr/>
        </p:nvSpPr>
        <p:spPr>
          <a:xfrm>
            <a:off x="5286375" y="3560618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2400" b="1" noProof="0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শ্রেণীঃ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সপ্তম</a:t>
            </a:r>
            <a:endParaRPr lang="bn-IN" sz="24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indent="-342900" algn="ctr">
              <a:spcBef>
                <a:spcPts val="800"/>
              </a:spcBef>
              <a:defRPr/>
            </a:pPr>
            <a:r>
              <a:rPr lang="bn-IN" sz="2400" b="1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বিষয়ঃ </a:t>
            </a:r>
            <a:r>
              <a:rPr lang="bn-IN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বিজ্ঞান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indent="-342900" algn="ctr">
              <a:spcBef>
                <a:spcPts val="800"/>
              </a:spcBef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অধ্যায়ঃ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ষষ্ঠ</a:t>
            </a:r>
            <a:endParaRPr lang="bn-BD" sz="24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BD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BD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1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1143000" y="304800"/>
            <a:ext cx="60960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209800" y="1676400"/>
            <a:ext cx="4495800" cy="3581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CC00"/>
                </a:solidFill>
              </a:rPr>
              <a:t>পদার্থের</a:t>
            </a:r>
            <a:r>
              <a:rPr lang="en-US" sz="5400" dirty="0" smtClean="0">
                <a:solidFill>
                  <a:srgbClr val="FFCC00"/>
                </a:solidFill>
              </a:rPr>
              <a:t> </a:t>
            </a:r>
            <a:r>
              <a:rPr lang="en-US" sz="5400" dirty="0" err="1" smtClean="0">
                <a:solidFill>
                  <a:srgbClr val="FFCC00"/>
                </a:solidFill>
              </a:rPr>
              <a:t>গঠন</a:t>
            </a:r>
            <a:endParaRPr lang="en-US" sz="5400" dirty="0" smtClean="0">
              <a:solidFill>
                <a:srgbClr val="FFCC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FFCC00"/>
                </a:solidFill>
              </a:rPr>
              <a:t>পাঠঃ</a:t>
            </a:r>
            <a:r>
              <a:rPr lang="en-US" sz="2800" dirty="0" smtClean="0">
                <a:solidFill>
                  <a:srgbClr val="FFCC00"/>
                </a:solidFill>
              </a:rPr>
              <a:t> ১-৬</a:t>
            </a:r>
            <a:r>
              <a:rPr lang="en-US" sz="5400" dirty="0" smtClean="0">
                <a:solidFill>
                  <a:srgbClr val="FFCC00"/>
                </a:solidFill>
              </a:rPr>
              <a:t> </a:t>
            </a:r>
            <a:endParaRPr lang="en-US" sz="5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Wave 22"/>
          <p:cNvSpPr/>
          <p:nvPr/>
        </p:nvSpPr>
        <p:spPr>
          <a:xfrm>
            <a:off x="152400" y="0"/>
            <a:ext cx="7391400" cy="838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ক্লাশের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শিখনফল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41910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পদার্থের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গঠন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ব্যাখ্যা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করতে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অণু</a:t>
            </a:r>
            <a:r>
              <a:rPr lang="en-US" sz="20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ও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পরমাণুর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মধ্যে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পার্থক্য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করতে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মৌলিক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,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যৌগিক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মিশ্র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পদার্থের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মধ্যে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পার্থক্য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করতে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প্রতীক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থেকে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নির্বাচিত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মৌলিক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পদার্থ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চিনতে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5" name="Picture 24" descr="images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838200"/>
            <a:ext cx="8839200" cy="3098800"/>
          </a:xfrm>
          <a:prstGeom prst="rect">
            <a:avLst/>
          </a:prstGeom>
        </p:spPr>
      </p:pic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152400" y="0"/>
            <a:ext cx="7391400" cy="838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আমরা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এখন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দেখতে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পাচ্ছি</a:t>
            </a:r>
            <a:r>
              <a:rPr lang="en-US" sz="3200" dirty="0" smtClean="0">
                <a:solidFill>
                  <a:srgbClr val="FFFF00"/>
                </a:solidFill>
              </a:rPr>
              <a:t>, , , , ,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95400"/>
            <a:ext cx="23622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114800"/>
            <a:ext cx="2828925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lob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4114800"/>
            <a:ext cx="2847975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download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1295400"/>
            <a:ext cx="2819399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download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1" y="1295400"/>
            <a:ext cx="30480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4400" y="3352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চক</a:t>
            </a:r>
            <a:r>
              <a:rPr lang="en-US" sz="2800" dirty="0" smtClean="0">
                <a:solidFill>
                  <a:srgbClr val="FFFF00"/>
                </a:solidFill>
              </a:rPr>
              <a:t> 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3276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লোহা</a:t>
            </a:r>
            <a:r>
              <a:rPr lang="en-US" sz="2800" dirty="0" smtClean="0">
                <a:solidFill>
                  <a:srgbClr val="FFFF00"/>
                </a:solidFill>
              </a:rPr>
              <a:t> 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5867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লবণ</a:t>
            </a:r>
            <a:r>
              <a:rPr lang="en-US" sz="2800" dirty="0" smtClean="0">
                <a:solidFill>
                  <a:srgbClr val="FFFF00"/>
                </a:solidFill>
              </a:rPr>
              <a:t> 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5867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চিনি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200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তামা</a:t>
            </a:r>
            <a:r>
              <a:rPr lang="en-US" sz="2400" dirty="0" smtClean="0">
                <a:solidFill>
                  <a:srgbClr val="FFFF00"/>
                </a:solidFill>
              </a:rPr>
              <a:t>  ( </a:t>
            </a:r>
            <a:r>
              <a:rPr lang="en-US" sz="2400" dirty="0" err="1" smtClean="0">
                <a:solidFill>
                  <a:srgbClr val="FFFF00"/>
                </a:solidFill>
              </a:rPr>
              <a:t>কপার</a:t>
            </a:r>
            <a:r>
              <a:rPr lang="en-US" sz="2400" dirty="0" smtClean="0">
                <a:solidFill>
                  <a:srgbClr val="FFFF00"/>
                </a:solidFill>
              </a:rPr>
              <a:t> ) 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4" name="Bevel 13"/>
          <p:cNvSpPr/>
          <p:nvPr/>
        </p:nvSpPr>
        <p:spPr>
          <a:xfrm>
            <a:off x="152400" y="152400"/>
            <a:ext cx="7239000" cy="1447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পদার্থের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এমন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ভিন্নতার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কারন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কি</a:t>
            </a:r>
            <a:r>
              <a:rPr lang="en-US" sz="3600" dirty="0" smtClean="0">
                <a:solidFill>
                  <a:srgbClr val="FFFF00"/>
                </a:solidFill>
              </a:rPr>
              <a:t>?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2895600" y="1600200"/>
            <a:ext cx="838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Alternate Process 20"/>
          <p:cNvSpPr/>
          <p:nvPr/>
        </p:nvSpPr>
        <p:spPr>
          <a:xfrm>
            <a:off x="2133600" y="2057400"/>
            <a:ext cx="2362200" cy="685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এদের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গঠন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152400" y="3048000"/>
            <a:ext cx="1752600" cy="1371600"/>
            <a:chOff x="152400" y="3048000"/>
            <a:chExt cx="1676400" cy="1371600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" y="3048000"/>
              <a:ext cx="1676400" cy="457200"/>
              <a:chOff x="152400" y="3048000"/>
              <a:chExt cx="1676400" cy="45720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52400" y="3048000"/>
                <a:ext cx="914400" cy="457200"/>
                <a:chOff x="152400" y="3048000"/>
                <a:chExt cx="914400" cy="45720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52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533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914400" y="3048000"/>
                <a:ext cx="914400" cy="457200"/>
                <a:chOff x="152400" y="3048000"/>
                <a:chExt cx="914400" cy="4572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52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33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152400" y="3505200"/>
              <a:ext cx="1676400" cy="457200"/>
              <a:chOff x="152400" y="3048000"/>
              <a:chExt cx="1676400" cy="457200"/>
            </a:xfrm>
          </p:grpSpPr>
          <p:grpSp>
            <p:nvGrpSpPr>
              <p:cNvPr id="38" name="Group 31"/>
              <p:cNvGrpSpPr/>
              <p:nvPr/>
            </p:nvGrpSpPr>
            <p:grpSpPr>
              <a:xfrm>
                <a:off x="152400" y="3048000"/>
                <a:ext cx="914400" cy="457200"/>
                <a:chOff x="152400" y="3048000"/>
                <a:chExt cx="914400" cy="45720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52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533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</p:grpSp>
          <p:grpSp>
            <p:nvGrpSpPr>
              <p:cNvPr id="39" name="Group 32"/>
              <p:cNvGrpSpPr/>
              <p:nvPr/>
            </p:nvGrpSpPr>
            <p:grpSpPr>
              <a:xfrm>
                <a:off x="914400" y="3048000"/>
                <a:ext cx="914400" cy="457200"/>
                <a:chOff x="152400" y="3048000"/>
                <a:chExt cx="914400" cy="45720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52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33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</p:grpSp>
        </p:grpSp>
        <p:grpSp>
          <p:nvGrpSpPr>
            <p:cNvPr id="44" name="Group 43"/>
            <p:cNvGrpSpPr/>
            <p:nvPr/>
          </p:nvGrpSpPr>
          <p:grpSpPr>
            <a:xfrm>
              <a:off x="152400" y="3962400"/>
              <a:ext cx="1676400" cy="457200"/>
              <a:chOff x="152400" y="3048000"/>
              <a:chExt cx="1676400" cy="457200"/>
            </a:xfrm>
          </p:grpSpPr>
          <p:grpSp>
            <p:nvGrpSpPr>
              <p:cNvPr id="45" name="Group 31"/>
              <p:cNvGrpSpPr/>
              <p:nvPr/>
            </p:nvGrpSpPr>
            <p:grpSpPr>
              <a:xfrm>
                <a:off x="152400" y="3048000"/>
                <a:ext cx="914400" cy="457200"/>
                <a:chOff x="152400" y="3048000"/>
                <a:chExt cx="914400" cy="4572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152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33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</p:grpSp>
          <p:grpSp>
            <p:nvGrpSpPr>
              <p:cNvPr id="46" name="Group 32"/>
              <p:cNvGrpSpPr/>
              <p:nvPr/>
            </p:nvGrpSpPr>
            <p:grpSpPr>
              <a:xfrm>
                <a:off x="914400" y="3048000"/>
                <a:ext cx="914400" cy="457200"/>
                <a:chOff x="152400" y="3048000"/>
                <a:chExt cx="914400" cy="457200"/>
              </a:xfrm>
            </p:grpSpPr>
            <p:sp>
              <p:nvSpPr>
                <p:cNvPr id="47" name="Oval 46"/>
                <p:cNvSpPr/>
                <p:nvPr/>
              </p:nvSpPr>
              <p:spPr>
                <a:xfrm>
                  <a:off x="152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533400" y="3048000"/>
                  <a:ext cx="5334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Fe</a:t>
                  </a:r>
                  <a:endParaRPr lang="en-US" sz="1200" dirty="0"/>
                </a:p>
              </p:txBody>
            </p:sp>
          </p:grpSp>
        </p:grpSp>
      </p:grpSp>
      <p:sp>
        <p:nvSpPr>
          <p:cNvPr id="51" name="Right Arrow 50"/>
          <p:cNvSpPr/>
          <p:nvPr/>
        </p:nvSpPr>
        <p:spPr>
          <a:xfrm>
            <a:off x="2209800" y="3505200"/>
            <a:ext cx="8382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3200400" y="2819400"/>
            <a:ext cx="2590800" cy="1676400"/>
            <a:chOff x="3276600" y="3124200"/>
            <a:chExt cx="2590800" cy="1676400"/>
          </a:xfrm>
        </p:grpSpPr>
        <p:grpSp>
          <p:nvGrpSpPr>
            <p:cNvPr id="59" name="Group 58"/>
            <p:cNvGrpSpPr/>
            <p:nvPr/>
          </p:nvGrpSpPr>
          <p:grpSpPr>
            <a:xfrm>
              <a:off x="3276600" y="3124200"/>
              <a:ext cx="2590800" cy="457200"/>
              <a:chOff x="3276600" y="3124200"/>
              <a:chExt cx="2590800" cy="457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32766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9624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3340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6482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276600" y="3733800"/>
              <a:ext cx="2590800" cy="457200"/>
              <a:chOff x="3276600" y="3124200"/>
              <a:chExt cx="2590800" cy="4572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2766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9624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3340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6482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276600" y="4343400"/>
              <a:ext cx="2590800" cy="457200"/>
              <a:chOff x="3276600" y="3124200"/>
              <a:chExt cx="2590800" cy="4572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32766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9624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3340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648200" y="3124200"/>
                <a:ext cx="5334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Fe</a:t>
                </a:r>
                <a:endParaRPr lang="en-US" sz="1200" dirty="0"/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457200" y="4419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লোহা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34200" y="426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লোহা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" name="Right Arrow 98"/>
          <p:cNvSpPr/>
          <p:nvPr/>
        </p:nvSpPr>
        <p:spPr>
          <a:xfrm>
            <a:off x="2362200" y="5410200"/>
            <a:ext cx="762000" cy="381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228600" y="5029200"/>
            <a:ext cx="1981200" cy="1219200"/>
            <a:chOff x="228600" y="5029200"/>
            <a:chExt cx="1981200" cy="1219200"/>
          </a:xfrm>
        </p:grpSpPr>
        <p:grpSp>
          <p:nvGrpSpPr>
            <p:cNvPr id="111" name="Group 110"/>
            <p:cNvGrpSpPr/>
            <p:nvPr/>
          </p:nvGrpSpPr>
          <p:grpSpPr>
            <a:xfrm>
              <a:off x="228600" y="5029200"/>
              <a:ext cx="1981200" cy="457200"/>
              <a:chOff x="228600" y="5029200"/>
              <a:chExt cx="1981200" cy="457200"/>
            </a:xfrm>
          </p:grpSpPr>
          <p:grpSp>
            <p:nvGrpSpPr>
              <p:cNvPr id="107" name="Group 106"/>
              <p:cNvGrpSpPr/>
              <p:nvPr/>
            </p:nvGrpSpPr>
            <p:grpSpPr>
              <a:xfrm>
                <a:off x="228600" y="5029200"/>
                <a:ext cx="1066800" cy="457200"/>
                <a:chOff x="228600" y="5029200"/>
                <a:chExt cx="1066800" cy="457200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6858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2286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</p:grpSp>
          <p:grpSp>
            <p:nvGrpSpPr>
              <p:cNvPr id="108" name="Group 107"/>
              <p:cNvGrpSpPr/>
              <p:nvPr/>
            </p:nvGrpSpPr>
            <p:grpSpPr>
              <a:xfrm>
                <a:off x="1143000" y="5029200"/>
                <a:ext cx="1066800" cy="457200"/>
                <a:chOff x="228600" y="5029200"/>
                <a:chExt cx="1066800" cy="457200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6858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2286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</p:grpSp>
        </p:grpSp>
        <p:grpSp>
          <p:nvGrpSpPr>
            <p:cNvPr id="112" name="Group 111"/>
            <p:cNvGrpSpPr/>
            <p:nvPr/>
          </p:nvGrpSpPr>
          <p:grpSpPr>
            <a:xfrm>
              <a:off x="228600" y="5410200"/>
              <a:ext cx="1981200" cy="457200"/>
              <a:chOff x="228600" y="5029200"/>
              <a:chExt cx="1981200" cy="457200"/>
            </a:xfrm>
          </p:grpSpPr>
          <p:grpSp>
            <p:nvGrpSpPr>
              <p:cNvPr id="113" name="Group 106"/>
              <p:cNvGrpSpPr/>
              <p:nvPr/>
            </p:nvGrpSpPr>
            <p:grpSpPr>
              <a:xfrm>
                <a:off x="228600" y="5029200"/>
                <a:ext cx="1066800" cy="457200"/>
                <a:chOff x="228600" y="5029200"/>
                <a:chExt cx="1066800" cy="457200"/>
              </a:xfrm>
            </p:grpSpPr>
            <p:sp>
              <p:nvSpPr>
                <p:cNvPr id="117" name="Oval 116"/>
                <p:cNvSpPr/>
                <p:nvPr/>
              </p:nvSpPr>
              <p:spPr>
                <a:xfrm>
                  <a:off x="6858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286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</p:grpSp>
          <p:grpSp>
            <p:nvGrpSpPr>
              <p:cNvPr id="114" name="Group 107"/>
              <p:cNvGrpSpPr/>
              <p:nvPr/>
            </p:nvGrpSpPr>
            <p:grpSpPr>
              <a:xfrm>
                <a:off x="1143000" y="5029200"/>
                <a:ext cx="1066800" cy="457200"/>
                <a:chOff x="228600" y="5029200"/>
                <a:chExt cx="1066800" cy="457200"/>
              </a:xfrm>
            </p:grpSpPr>
            <p:sp>
              <p:nvSpPr>
                <p:cNvPr id="115" name="Oval 114"/>
                <p:cNvSpPr/>
                <p:nvPr/>
              </p:nvSpPr>
              <p:spPr>
                <a:xfrm>
                  <a:off x="6858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2286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</p:grpSp>
        </p:grpSp>
        <p:grpSp>
          <p:nvGrpSpPr>
            <p:cNvPr id="119" name="Group 118"/>
            <p:cNvGrpSpPr/>
            <p:nvPr/>
          </p:nvGrpSpPr>
          <p:grpSpPr>
            <a:xfrm>
              <a:off x="228600" y="5791200"/>
              <a:ext cx="1981200" cy="457200"/>
              <a:chOff x="228600" y="5029200"/>
              <a:chExt cx="1981200" cy="457200"/>
            </a:xfrm>
          </p:grpSpPr>
          <p:grpSp>
            <p:nvGrpSpPr>
              <p:cNvPr id="120" name="Group 106"/>
              <p:cNvGrpSpPr/>
              <p:nvPr/>
            </p:nvGrpSpPr>
            <p:grpSpPr>
              <a:xfrm>
                <a:off x="228600" y="5029200"/>
                <a:ext cx="1066800" cy="457200"/>
                <a:chOff x="228600" y="5029200"/>
                <a:chExt cx="1066800" cy="457200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6858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2286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</p:grpSp>
          <p:grpSp>
            <p:nvGrpSpPr>
              <p:cNvPr id="121" name="Group 107"/>
              <p:cNvGrpSpPr/>
              <p:nvPr/>
            </p:nvGrpSpPr>
            <p:grpSpPr>
              <a:xfrm>
                <a:off x="1143000" y="5029200"/>
                <a:ext cx="1066800" cy="457200"/>
                <a:chOff x="228600" y="5029200"/>
                <a:chExt cx="1066800" cy="457200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6858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28600" y="5029200"/>
                  <a:ext cx="609600" cy="457200"/>
                </a:xfrm>
                <a:prstGeom prst="ellipse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/>
                    <a:t>Cu</a:t>
                  </a:r>
                  <a:endParaRPr lang="en-US" sz="1200" dirty="0"/>
                </a:p>
              </p:txBody>
            </p:sp>
          </p:grpSp>
        </p:grpSp>
      </p:grpSp>
      <p:grpSp>
        <p:nvGrpSpPr>
          <p:cNvPr id="146" name="Group 145"/>
          <p:cNvGrpSpPr/>
          <p:nvPr/>
        </p:nvGrpSpPr>
        <p:grpSpPr>
          <a:xfrm>
            <a:off x="3276600" y="4724400"/>
            <a:ext cx="2895600" cy="1676400"/>
            <a:chOff x="3352800" y="5029200"/>
            <a:chExt cx="2895600" cy="1676400"/>
          </a:xfrm>
        </p:grpSpPr>
        <p:grpSp>
          <p:nvGrpSpPr>
            <p:cNvPr id="131" name="Group 130"/>
            <p:cNvGrpSpPr/>
            <p:nvPr/>
          </p:nvGrpSpPr>
          <p:grpSpPr>
            <a:xfrm>
              <a:off x="3352800" y="5029200"/>
              <a:ext cx="2895600" cy="457200"/>
              <a:chOff x="3352800" y="5029200"/>
              <a:chExt cx="2895600" cy="45720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3352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4114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4876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638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3352800" y="5638800"/>
              <a:ext cx="2895600" cy="457200"/>
              <a:chOff x="3352800" y="5029200"/>
              <a:chExt cx="2895600" cy="4572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3352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4114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4876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638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3352800" y="6248400"/>
              <a:ext cx="2895600" cy="457200"/>
              <a:chOff x="3352800" y="5029200"/>
              <a:chExt cx="2895600" cy="457200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3352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114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4876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5638800" y="5029200"/>
                <a:ext cx="6096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Cu</a:t>
                </a:r>
                <a:endParaRPr lang="en-US" sz="1200" dirty="0"/>
              </a:p>
            </p:txBody>
          </p:sp>
        </p:grpSp>
      </p:grpSp>
      <p:sp>
        <p:nvSpPr>
          <p:cNvPr id="142" name="TextBox 141"/>
          <p:cNvSpPr txBox="1"/>
          <p:nvPr/>
        </p:nvSpPr>
        <p:spPr>
          <a:xfrm>
            <a:off x="609600" y="632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25167C"/>
                </a:solidFill>
              </a:rPr>
              <a:t>তামা</a:t>
            </a:r>
            <a:r>
              <a:rPr lang="en-US" dirty="0" smtClean="0">
                <a:solidFill>
                  <a:srgbClr val="25167C"/>
                </a:solidFill>
              </a:rPr>
              <a:t> </a:t>
            </a:r>
            <a:endParaRPr lang="en-US" dirty="0">
              <a:solidFill>
                <a:srgbClr val="25167C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858000" y="6172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25167C"/>
                </a:solidFill>
              </a:rPr>
              <a:t>তামা</a:t>
            </a:r>
            <a:endParaRPr lang="en-US" dirty="0">
              <a:solidFill>
                <a:srgbClr val="25167C"/>
              </a:solidFill>
            </a:endParaRPr>
          </a:p>
        </p:txBody>
      </p:sp>
      <p:pic>
        <p:nvPicPr>
          <p:cNvPr id="147" name="Picture 146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2895600"/>
            <a:ext cx="1228725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8" name="Picture 147" descr="download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5029200"/>
            <a:ext cx="1474293" cy="98107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1" grpId="0" animBg="1"/>
      <p:bldP spid="51" grpId="0" animBg="1"/>
      <p:bldP spid="70" grpId="0"/>
      <p:bldP spid="71" grpId="0"/>
      <p:bldP spid="99" grpId="0" animBg="1"/>
      <p:bldP spid="142" grpId="0"/>
      <p:bldP spid="1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lded Corner 7"/>
          <p:cNvSpPr/>
          <p:nvPr/>
        </p:nvSpPr>
        <p:spPr>
          <a:xfrm>
            <a:off x="533400" y="609600"/>
            <a:ext cx="7086600" cy="22098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লোহা</a:t>
            </a:r>
            <a:r>
              <a:rPr lang="en-US" sz="2800" dirty="0" smtClean="0"/>
              <a:t> ও </a:t>
            </a:r>
            <a:r>
              <a:rPr lang="en-US" sz="2800" dirty="0" err="1" smtClean="0"/>
              <a:t>তামার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মতো</a:t>
            </a:r>
            <a:r>
              <a:rPr lang="en-US" sz="2800" dirty="0" smtClean="0"/>
              <a:t> 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সকল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পদার্থ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উপাদান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তৈরি</a:t>
            </a:r>
            <a:r>
              <a:rPr lang="en-US" sz="2800" dirty="0" smtClean="0"/>
              <a:t> , </a:t>
            </a:r>
            <a:r>
              <a:rPr lang="en-US" sz="2800" dirty="0" err="1" smtClean="0"/>
              <a:t>তাদেরকে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মৌলিক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পদার্থ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বলি</a:t>
            </a:r>
            <a:r>
              <a:rPr lang="en-US" sz="2800" dirty="0" smtClean="0"/>
              <a:t>। </a:t>
            </a:r>
            <a:r>
              <a:rPr lang="en-US" sz="2800" dirty="0" err="1" smtClean="0">
                <a:solidFill>
                  <a:srgbClr val="25167C"/>
                </a:solidFill>
              </a:rPr>
              <a:t>অক্সিজেন</a:t>
            </a:r>
            <a:r>
              <a:rPr lang="en-US" sz="2800" dirty="0" smtClean="0"/>
              <a:t> ও </a:t>
            </a:r>
            <a:r>
              <a:rPr lang="en-US" sz="2800" dirty="0" err="1" smtClean="0">
                <a:solidFill>
                  <a:srgbClr val="25167C"/>
                </a:solidFill>
              </a:rPr>
              <a:t>হাইড্রোজেনও</a:t>
            </a:r>
            <a:r>
              <a:rPr lang="en-US" sz="2800" dirty="0" smtClean="0"/>
              <a:t> </a:t>
            </a:r>
            <a:r>
              <a:rPr lang="en-US" sz="2800" dirty="0" err="1" smtClean="0"/>
              <a:t>মৌলিক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পদার্থ</a:t>
            </a:r>
            <a:r>
              <a:rPr lang="en-US" sz="2800" dirty="0" smtClean="0"/>
              <a:t> । </a:t>
            </a:r>
            <a:endParaRPr lang="en-US" sz="2800" dirty="0"/>
          </a:p>
        </p:txBody>
      </p:sp>
      <p:pic>
        <p:nvPicPr>
          <p:cNvPr id="10" name="Picture 9" descr="oxygen-mask-woman-needed-oxygen-assistance-ob046k5fikr07k245fuikgvfbz6u9nrxnvdrbgtl8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00400"/>
            <a:ext cx="3505200" cy="23353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download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200400"/>
            <a:ext cx="3657600" cy="2362200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200" y="5867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25167C"/>
                </a:solidFill>
              </a:rPr>
              <a:t>অক্সিজেন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5715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25167C"/>
                </a:solidFill>
              </a:rPr>
              <a:t>হাইড্রোজেন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1676400" y="457200"/>
            <a:ext cx="3505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দৈনন্দিন</a:t>
            </a:r>
            <a:r>
              <a:rPr lang="en-US" dirty="0" smtClean="0"/>
              <a:t> </a:t>
            </a:r>
            <a:r>
              <a:rPr lang="en-US" dirty="0" err="1" smtClean="0"/>
              <a:t>জীবনের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600200" y="1440405"/>
            <a:ext cx="1447800" cy="1074195"/>
            <a:chOff x="1600200" y="1440405"/>
            <a:chExt cx="1447800" cy="1074195"/>
          </a:xfrm>
        </p:grpSpPr>
        <p:sp>
          <p:nvSpPr>
            <p:cNvPr id="15" name="Down Arrow 14"/>
            <p:cNvSpPr/>
            <p:nvPr/>
          </p:nvSpPr>
          <p:spPr>
            <a:xfrm rot="1868183">
              <a:off x="1896974" y="1440405"/>
              <a:ext cx="457200" cy="685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200" y="2145268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FF00"/>
                  </a:solidFill>
                </a:rPr>
                <a:t>লবণ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65455" y="1447800"/>
            <a:ext cx="1682945" cy="1062385"/>
            <a:chOff x="4413055" y="1440547"/>
            <a:chExt cx="1682945" cy="1062385"/>
          </a:xfrm>
        </p:grpSpPr>
        <p:sp>
          <p:nvSpPr>
            <p:cNvPr id="16" name="Down Arrow 15"/>
            <p:cNvSpPr/>
            <p:nvPr/>
          </p:nvSpPr>
          <p:spPr>
            <a:xfrm rot="19702489">
              <a:off x="4413055" y="1440547"/>
              <a:ext cx="457200" cy="685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48200" y="2133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FF00"/>
                  </a:solidFill>
                </a:rPr>
                <a:t>চিনি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762000" y="2667000"/>
            <a:ext cx="29718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সোডিয়াম</a:t>
            </a:r>
            <a:r>
              <a:rPr lang="en-US" dirty="0" smtClean="0"/>
              <a:t> ও </a:t>
            </a:r>
            <a:r>
              <a:rPr lang="en-US" dirty="0" err="1" smtClean="0"/>
              <a:t>ক্লোরিন</a:t>
            </a:r>
            <a:r>
              <a:rPr lang="en-US" dirty="0" smtClean="0"/>
              <a:t> ( </a:t>
            </a:r>
            <a:r>
              <a:rPr lang="en-US" dirty="0" err="1" smtClean="0"/>
              <a:t>NaCl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267200" y="2667000"/>
            <a:ext cx="28956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কার্বন</a:t>
            </a:r>
            <a:r>
              <a:rPr lang="en-US" dirty="0" smtClean="0"/>
              <a:t>, </a:t>
            </a:r>
            <a:r>
              <a:rPr lang="en-US" dirty="0" err="1" smtClean="0"/>
              <a:t>হাইড্রোজেন</a:t>
            </a:r>
            <a:r>
              <a:rPr lang="en-US" dirty="0" smtClean="0"/>
              <a:t>  ও </a:t>
            </a:r>
            <a:r>
              <a:rPr lang="en-US" dirty="0" err="1" smtClean="0"/>
              <a:t>অক্সিজেন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609600" y="3886200"/>
            <a:ext cx="955964" cy="1752600"/>
            <a:chOff x="609600" y="4114800"/>
            <a:chExt cx="955964" cy="1828800"/>
          </a:xfrm>
        </p:grpSpPr>
        <p:grpSp>
          <p:nvGrpSpPr>
            <p:cNvPr id="45" name="Group 44"/>
            <p:cNvGrpSpPr/>
            <p:nvPr/>
          </p:nvGrpSpPr>
          <p:grpSpPr>
            <a:xfrm>
              <a:off x="609600" y="4114800"/>
              <a:ext cx="955964" cy="457200"/>
              <a:chOff x="838200" y="4800600"/>
              <a:chExt cx="955964" cy="4572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838200" y="4800600"/>
                <a:ext cx="557646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FF00"/>
                    </a:solidFill>
                  </a:rPr>
                  <a:t>Na</a:t>
                </a:r>
                <a:endParaRPr lang="en-US" sz="12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236518" y="4800600"/>
                <a:ext cx="557646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rgbClr val="FF0000"/>
                    </a:solidFill>
                  </a:rPr>
                  <a:t>Cl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09600" y="4800600"/>
              <a:ext cx="955964" cy="457200"/>
              <a:chOff x="838200" y="4800600"/>
              <a:chExt cx="955964" cy="45720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38200" y="4800600"/>
                <a:ext cx="557646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FF00"/>
                    </a:solidFill>
                  </a:rPr>
                  <a:t>Na</a:t>
                </a:r>
                <a:endParaRPr lang="en-US" sz="12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236518" y="4800600"/>
                <a:ext cx="557646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rgbClr val="FF0000"/>
                    </a:solidFill>
                  </a:rPr>
                  <a:t>Cl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609600" y="5486400"/>
              <a:ext cx="955964" cy="457200"/>
              <a:chOff x="838200" y="4800600"/>
              <a:chExt cx="955964" cy="4572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38200" y="4800600"/>
                <a:ext cx="557646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FF00"/>
                    </a:solidFill>
                  </a:rPr>
                  <a:t>Na</a:t>
                </a:r>
                <a:endParaRPr lang="en-US" sz="12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236518" y="4800600"/>
                <a:ext cx="557646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rgbClr val="FF0000"/>
                    </a:solidFill>
                  </a:rPr>
                  <a:t>Cl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5" name="Right Arrow 54"/>
          <p:cNvSpPr/>
          <p:nvPr/>
        </p:nvSpPr>
        <p:spPr>
          <a:xfrm>
            <a:off x="1676400" y="4648200"/>
            <a:ext cx="190500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733800" y="4343400"/>
            <a:ext cx="914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Na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638800" y="4343400"/>
            <a:ext cx="1091046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Cl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876800" y="4495800"/>
            <a:ext cx="457200" cy="457200"/>
            <a:chOff x="5029200" y="4724400"/>
            <a:chExt cx="457200" cy="4572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5257800" y="4724400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029200" y="4953000"/>
              <a:ext cx="4572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Horizontal Scroll 66"/>
          <p:cNvSpPr/>
          <p:nvPr/>
        </p:nvSpPr>
        <p:spPr>
          <a:xfrm>
            <a:off x="533400" y="5562600"/>
            <a:ext cx="8229600" cy="1143000"/>
          </a:xfrm>
          <a:prstGeom prst="horizont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25167C"/>
                </a:solidFill>
              </a:rPr>
              <a:t>লবণ</a:t>
            </a:r>
            <a:r>
              <a:rPr lang="en-US" sz="2000" dirty="0" smtClean="0">
                <a:solidFill>
                  <a:srgbClr val="25167C"/>
                </a:solidFill>
              </a:rPr>
              <a:t> ও </a:t>
            </a:r>
            <a:r>
              <a:rPr lang="en-US" sz="2000" dirty="0" err="1" smtClean="0">
                <a:solidFill>
                  <a:srgbClr val="25167C"/>
                </a:solidFill>
              </a:rPr>
              <a:t>চিনির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মতো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যে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সব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পদার্থ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একের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অধিক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ভিন্নধর্মী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উপাদান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দিয়ে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তৈরি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তাদেরকে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আমরা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যৌগিক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পদার্থ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বলি</a:t>
            </a:r>
            <a:r>
              <a:rPr lang="en-US" sz="2000" dirty="0" smtClean="0">
                <a:solidFill>
                  <a:srgbClr val="25167C"/>
                </a:solidFill>
              </a:rPr>
              <a:t>।</a:t>
            </a:r>
            <a:endParaRPr lang="en-US" sz="2000" dirty="0">
              <a:solidFill>
                <a:srgbClr val="25167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55" grpId="0" animBg="1"/>
      <p:bldP spid="57" grpId="0" animBg="1"/>
      <p:bldP spid="58" grpId="0" animBg="1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295400"/>
            <a:ext cx="3962400" cy="198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Horizontal Scroll 4"/>
          <p:cNvSpPr/>
          <p:nvPr/>
        </p:nvSpPr>
        <p:spPr>
          <a:xfrm>
            <a:off x="2438400" y="152400"/>
            <a:ext cx="3505200" cy="6858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এখন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পাচ্ছি</a:t>
            </a:r>
            <a:endParaRPr lang="en-US" dirty="0"/>
          </a:p>
        </p:txBody>
      </p:sp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295400"/>
            <a:ext cx="3733800" cy="198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600200" y="3429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লোহা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3429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লোহার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মরিচা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3657600"/>
            <a:ext cx="34290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জলীয়বাষ্প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+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bg1"/>
                </a:solidFill>
              </a:rPr>
              <a:t>লোহা</a:t>
            </a:r>
            <a:r>
              <a:rPr lang="en-US" dirty="0" smtClean="0"/>
              <a:t> = </a:t>
            </a:r>
            <a:r>
              <a:rPr lang="en-US" sz="2400" dirty="0" err="1" smtClean="0">
                <a:solidFill>
                  <a:srgbClr val="C00000"/>
                </a:solidFill>
              </a:rPr>
              <a:t>মরিচা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381000" y="4419600"/>
            <a:ext cx="8382000" cy="914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লোহা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একটি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মৌলিক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পদার্থ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জলীয়বাষ্প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উপস্তিতিতে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অপর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একটি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মৌলিক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পদার্থ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অক্সিজেনের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সাথে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বিক্রিয়া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মরিচার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সৃষ্টি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করে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যা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আয়রন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অক্সাইড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নামের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একটি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যৌগিক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পদার্থ</a:t>
            </a:r>
            <a:r>
              <a:rPr lang="en-US" dirty="0" smtClean="0">
                <a:solidFill>
                  <a:srgbClr val="7030A0"/>
                </a:solidFill>
              </a:rPr>
              <a:t> ।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25167C"/>
                </a:solidFill>
              </a:rPr>
              <a:t>তাহলে</a:t>
            </a:r>
            <a:r>
              <a:rPr lang="en-US" sz="2400" dirty="0" smtClean="0">
                <a:solidFill>
                  <a:srgbClr val="25167C"/>
                </a:solidFill>
              </a:rPr>
              <a:t> এ </a:t>
            </a:r>
            <a:r>
              <a:rPr lang="en-US" sz="2400" dirty="0" err="1" smtClean="0">
                <a:solidFill>
                  <a:srgbClr val="25167C"/>
                </a:solidFill>
              </a:rPr>
              <a:t>কথা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বলা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যায়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যে</a:t>
            </a:r>
            <a:r>
              <a:rPr lang="en-US" sz="2400" dirty="0" smtClean="0">
                <a:solidFill>
                  <a:srgbClr val="25167C"/>
                </a:solidFill>
              </a:rPr>
              <a:t> , </a:t>
            </a:r>
            <a:r>
              <a:rPr lang="en-US" sz="2400" dirty="0" err="1" smtClean="0">
                <a:solidFill>
                  <a:srgbClr val="25167C"/>
                </a:solidFill>
              </a:rPr>
              <a:t>দুই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বা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ততোধিক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মৌলিক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পদার্থ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মিলে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একটি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যৌগিক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পদার্থ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তৈরি</a:t>
            </a:r>
            <a:r>
              <a:rPr lang="en-US" sz="2400" dirty="0" smtClean="0">
                <a:solidFill>
                  <a:srgbClr val="25167C"/>
                </a:solidFill>
              </a:rPr>
              <a:t> </a:t>
            </a:r>
            <a:r>
              <a:rPr lang="en-US" sz="2400" dirty="0" err="1" smtClean="0">
                <a:solidFill>
                  <a:srgbClr val="25167C"/>
                </a:solidFill>
              </a:rPr>
              <a:t>হয়</a:t>
            </a:r>
            <a:r>
              <a:rPr lang="en-US" sz="2400" dirty="0" smtClean="0">
                <a:solidFill>
                  <a:srgbClr val="25167C"/>
                </a:solidFill>
              </a:rPr>
              <a:t>।</a:t>
            </a:r>
            <a:endParaRPr lang="en-US" sz="2400" dirty="0">
              <a:solidFill>
                <a:srgbClr val="25167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1" grpId="0" animBg="1"/>
      <p:bldP spid="12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785</TotalTime>
  <Words>763</Words>
  <Application>Microsoft Office PowerPoint</Application>
  <PresentationFormat>On-screen Show (4:3)</PresentationFormat>
  <Paragraphs>226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 waiting for you</dc:creator>
  <cp:lastModifiedBy>I waiting for you</cp:lastModifiedBy>
  <cp:revision>121</cp:revision>
  <dcterms:created xsi:type="dcterms:W3CDTF">2021-06-12T13:52:45Z</dcterms:created>
  <dcterms:modified xsi:type="dcterms:W3CDTF">2021-06-22T08:52:50Z</dcterms:modified>
</cp:coreProperties>
</file>