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300" r:id="rId4"/>
    <p:sldId id="263" r:id="rId5"/>
    <p:sldId id="260" r:id="rId6"/>
    <p:sldId id="298" r:id="rId7"/>
    <p:sldId id="285" r:id="rId8"/>
    <p:sldId id="304" r:id="rId9"/>
    <p:sldId id="287" r:id="rId10"/>
    <p:sldId id="286" r:id="rId11"/>
    <p:sldId id="302" r:id="rId12"/>
    <p:sldId id="303" r:id="rId13"/>
    <p:sldId id="301" r:id="rId14"/>
    <p:sldId id="275" r:id="rId15"/>
    <p:sldId id="279" r:id="rId16"/>
    <p:sldId id="29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0066"/>
    <a:srgbClr val="A71175"/>
    <a:srgbClr val="950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4660"/>
  </p:normalViewPr>
  <p:slideViewPr>
    <p:cSldViewPr>
      <p:cViewPr>
        <p:scale>
          <a:sx n="65" d="100"/>
          <a:sy n="65" d="100"/>
        </p:scale>
        <p:origin x="-152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4A05E-CF0B-4D1E-8B57-6004C5E01A43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BE3E6-790D-43E1-90D8-0C6247086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6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7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4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075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07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8767" y="76201"/>
            <a:ext cx="8969034" cy="6705599"/>
          </a:xfrm>
          <a:prstGeom prst="rect">
            <a:avLst/>
          </a:prstGeom>
          <a:noFill/>
          <a:ln w="190500" cap="rnd">
            <a:solidFill>
              <a:srgbClr val="A7117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2687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9375" cap="rnd">
            <a:solidFill>
              <a:srgbClr val="A7117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jpe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9641" y="507831"/>
            <a:ext cx="7620000" cy="1012039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b="1" cap="all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 লাইন ক্লাসে</a:t>
            </a:r>
            <a:r>
              <a:rPr lang="en-US" sz="6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0B62474-5F94-9543-8690-11747CD50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8" y="2308477"/>
            <a:ext cx="708821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8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4398" y="4768502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latin typeface="NikoshBAN" pitchFamily="2" charset="0"/>
                <a:cs typeface="NikoshBAN" pitchFamily="2" charset="0"/>
              </a:rPr>
              <a:t>৬ টি উপাদানসমৃদ্ধ পুষ্ঠিগুণ সম্পন্ন বিভিন্ন্ খাদ্যের প্রয়োজনীয় খাদ্যের সমাহারকে সুষম খাদ্য বলে</a:t>
            </a:r>
          </a:p>
          <a:p>
            <a:endParaRPr lang="en-GB" sz="28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142" y="704503"/>
            <a:ext cx="842651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বয়স,দৈহিক গঠন ও কাজের ধরণভেদে পুষ্ঠির প্রয়োজনীয়তা</a:t>
            </a:r>
            <a:endParaRPr lang="en-US" sz="40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0C16E54E-7A41-174A-ADA8-CF56719CD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944" y="1956784"/>
            <a:ext cx="4327843" cy="244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5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BF4F45-9C23-E840-8F74-D5FA0BA119D3}"/>
              </a:ext>
            </a:extLst>
          </p:cNvPr>
          <p:cNvSpPr txBox="1"/>
          <p:nvPr/>
        </p:nvSpPr>
        <p:spPr>
          <a:xfrm>
            <a:off x="471142" y="704503"/>
            <a:ext cx="842651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একই বয়সে খাদ্যের তারতম্য</a:t>
            </a:r>
            <a:endParaRPr lang="en-US" sz="40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F329D43-F8E7-5849-8E53-851EA97A8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38" y="2089643"/>
            <a:ext cx="3640323" cy="237922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24A5B16-F5DC-7B45-A72C-485B11231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32" y="2221857"/>
            <a:ext cx="3640324" cy="237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1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BDB2F57-483A-0D44-A7C6-7D86A748A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20" y="2194773"/>
            <a:ext cx="3296564" cy="2106627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FDC81C7-CFDC-DD49-8D75-B478A5867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50" y="1819649"/>
            <a:ext cx="2750074" cy="24817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B25F72-7B1D-044A-A2B7-39C199A259CA}"/>
              </a:ext>
            </a:extLst>
          </p:cNvPr>
          <p:cNvSpPr txBox="1"/>
          <p:nvPr/>
        </p:nvSpPr>
        <p:spPr>
          <a:xfrm>
            <a:off x="1269265" y="704502"/>
            <a:ext cx="676941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দৈহিক গঠনে পুষ্ঠির চাহিদা</a:t>
            </a:r>
            <a:endParaRPr lang="en-US" sz="40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32491B-D068-C743-9487-3BBB20D891BD}"/>
              </a:ext>
            </a:extLst>
          </p:cNvPr>
          <p:cNvSpPr txBox="1"/>
          <p:nvPr/>
        </p:nvSpPr>
        <p:spPr>
          <a:xfrm>
            <a:off x="620044" y="4442267"/>
            <a:ext cx="7903911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দুজন একই বয়সী ও একই রকম দৈহিক গঠনের পুরুষের মধ্যে যিনি বেশি দৈহিক পরিশ্রম করেন তার খাদ্যের প্রয়োজন বেশি হতে পারে।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3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A6508B-8E11-C945-A266-56DC72B61B28}"/>
              </a:ext>
            </a:extLst>
          </p:cNvPr>
          <p:cNvSpPr txBox="1"/>
          <p:nvPr/>
        </p:nvSpPr>
        <p:spPr>
          <a:xfrm>
            <a:off x="762000" y="3825368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latin typeface="NikoshBAN" pitchFamily="2" charset="0"/>
                <a:cs typeface="NikoshBAN" pitchFamily="2" charset="0"/>
              </a:rPr>
              <a:t>খাদ্যের ৬টি উপাদানের প্রত্যেকটিই বয়ঃসন্দিকালের ছেলে- মেয়েদের দৈহিক বৃদ্ধি ও সুষ্থতার জন্য খুব প্রয়োজন।এগুলো দেহে প্রয়োজনীয় পুষ্ঠি যোগায়।অন্যথায় যথাযথ পুষ্ঠির অভাবে দৈহিক বৃদ্ধি ও মানসিক বিকাশ ব্যাহত হয়।এছাড়া ছেলে মেয়েরা নানা রকম রোগে আক্রান্ত হয়।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1AF56C9-A784-364D-83F7-C0D86691D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66429"/>
            <a:ext cx="3933253" cy="214776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4EC27B0-72BC-A046-9C4A-99C4FC19E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19" y="1013650"/>
            <a:ext cx="3490481" cy="21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1" y="1447800"/>
            <a:ext cx="5482155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GB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খাদ্যে কয়টি খাদ্য উপাদান থাকে?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284" y="3460195"/>
            <a:ext cx="5474684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GB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 উৎপাদন ও কর্মশক্তি যোগায়----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6283" y="5443174"/>
            <a:ext cx="5474685" cy="10772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GB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দেহে শতকরা পানির পরিমান কত?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3" y="4451684"/>
            <a:ext cx="5482154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স্নেহ জাতীয় খাদ্য কোনগুলো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111" y="2439290"/>
            <a:ext cx="5462489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 আমিষ জাতীয় খাদ্যের নাম বল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Up Ribbon 6"/>
          <p:cNvSpPr/>
          <p:nvPr/>
        </p:nvSpPr>
        <p:spPr>
          <a:xfrm>
            <a:off x="2267399" y="381000"/>
            <a:ext cx="4373877" cy="991695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199" y="1454550"/>
            <a:ext cx="2362199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৬টি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199" y="2451931"/>
            <a:ext cx="2362199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মাছ,মাংস,দুধ,ডিম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198" y="3460194"/>
            <a:ext cx="2906575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 ও শ্বেতসার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4829" y="4451683"/>
            <a:ext cx="2396938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মাখন,ঘি,চর্বি,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295C47-B4AF-E14E-BAD4-1DC14DBA95A3}"/>
              </a:ext>
            </a:extLst>
          </p:cNvPr>
          <p:cNvSpPr txBox="1"/>
          <p:nvPr/>
        </p:nvSpPr>
        <p:spPr>
          <a:xfrm>
            <a:off x="6135623" y="5468720"/>
            <a:ext cx="281975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৭০ ভাগ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5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0"/>
            <a:ext cx="6096000" cy="396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252330" y="685799"/>
            <a:ext cx="6629400" cy="1164439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Wave1">
              <a:avLst/>
            </a:prstTxWarp>
            <a:spAutoFit/>
          </a:bodyPr>
          <a:lstStyle/>
          <a:p>
            <a:pPr algn="ctr"/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BACEA43A-E9F6-6641-892F-9D7BECF93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79" y="2009670"/>
            <a:ext cx="7077917" cy="44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4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1587" y="609600"/>
            <a:ext cx="6678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latin typeface="NikoshBAN" pitchFamily="2" charset="0"/>
                <a:cs typeface="NikoshBAN" pitchFamily="2" charset="0"/>
              </a:rPr>
              <a:t>পূর্বের পাঠ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2937" y="5446336"/>
            <a:ext cx="68580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latin typeface="NikoshBAN" pitchFamily="2" charset="0"/>
                <a:cs typeface="NikoshBAN" pitchFamily="2" charset="0"/>
              </a:rPr>
              <a:t>বয়সন্ধিকাল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476E963-D710-FB41-8F61-0BC7DDFD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72" y="1665912"/>
            <a:ext cx="5790721" cy="31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317317" y="3302565"/>
            <a:ext cx="3990306" cy="2327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panose="020B0604020202020204" pitchFamily="34" charset="0"/>
              <a:buNone/>
            </a:pP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তন্দ্রা চাকমা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GB" sz="3200" b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শিক্ষক(শারীরিক)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GB" sz="3200" b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রাণী দয়াময়ী উচ্চ বিদ্যালয়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GB" sz="3200" b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রাঙ্গামাটি</a:t>
            </a:r>
            <a:endParaRPr lang="bn-BD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22097" y="3625501"/>
            <a:ext cx="37016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  <a:r>
              <a:rPr lang="en-GB" sz="32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ও১০ম</a:t>
            </a:r>
            <a:endParaRPr lang="bn-IN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28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 শিক্ষা,স্বাস্থ্যবিজ্ঞান ও খেলাধূলা</a:t>
            </a:r>
            <a:endParaRPr lang="en-US" sz="28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GB" sz="28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৭ম</a:t>
            </a:r>
            <a:endParaRPr lang="bn-BD" sz="28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GB" sz="24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bn-BD" sz="2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64125" y="1535684"/>
            <a:ext cx="122062" cy="4174378"/>
            <a:chOff x="6109646" y="1733827"/>
            <a:chExt cx="162749" cy="4921027"/>
          </a:xfrm>
        </p:grpSpPr>
        <p:grpSp>
          <p:nvGrpSpPr>
            <p:cNvPr id="11" name="Group 10"/>
            <p:cNvGrpSpPr/>
            <p:nvPr/>
          </p:nvGrpSpPr>
          <p:grpSpPr>
            <a:xfrm>
              <a:off x="6109646" y="1733827"/>
              <a:ext cx="152249" cy="4851367"/>
              <a:chOff x="5780586" y="1458737"/>
              <a:chExt cx="195003" cy="5285842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874911" y="1458737"/>
                <a:ext cx="0" cy="528584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780586" y="2277009"/>
                <a:ext cx="0" cy="37319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975589" y="2250309"/>
                <a:ext cx="0" cy="37319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6120146" y="1733827"/>
              <a:ext cx="152249" cy="1258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117673" y="6528959"/>
              <a:ext cx="152249" cy="1258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573090" y="701538"/>
            <a:ext cx="2108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bn-IN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GB" sz="4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0CA212E-B400-C14D-871E-74418B6F0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917" y="640024"/>
            <a:ext cx="2522945" cy="266254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DACA1A5-952E-5049-AF20-3A0E11F5E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649396"/>
            <a:ext cx="2399802" cy="24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6">
            <a:extLst>
              <a:ext uri="{FF2B5EF4-FFF2-40B4-BE49-F238E27FC236}">
                <a16:creationId xmlns:a16="http://schemas.microsoft.com/office/drawing/2014/main" id="{522A2F4F-66DE-0D4D-9156-74DCC0DB7623}"/>
              </a:ext>
            </a:extLst>
          </p:cNvPr>
          <p:cNvSpPr/>
          <p:nvPr/>
        </p:nvSpPr>
        <p:spPr>
          <a:xfrm>
            <a:off x="733927" y="936305"/>
            <a:ext cx="6964521" cy="991695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en-GB" sz="4800" b="1" ker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পূর্ববর্তী পাঠ</a:t>
            </a:r>
            <a:endParaRPr lang="en-US" sz="4800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w Cen M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F2CEF3-E980-9840-9C29-EFA17A171FDC}"/>
              </a:ext>
            </a:extLst>
          </p:cNvPr>
          <p:cNvSpPr txBox="1"/>
          <p:nvPr/>
        </p:nvSpPr>
        <p:spPr>
          <a:xfrm>
            <a:off x="733927" y="2636517"/>
            <a:ext cx="8018716" cy="3477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১।বয়মসন্ধিকালে মানসিক চাপ ও পরিবর্তনের সাথে খাপ খাওয়ানো।</a:t>
            </a:r>
          </a:p>
          <a:p>
            <a:pPr algn="ctr"/>
            <a:r>
              <a:rPr lang="en-GB" sz="44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২। বয়ঃসন্ধিকালে মানসিক চাপ</a:t>
            </a:r>
          </a:p>
          <a:p>
            <a:pPr algn="ctr"/>
            <a:r>
              <a:rPr lang="en-GB" sz="44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৩।বয়ঃসন্ধিকালের মানসিক পরিবর্তনের সাথে খাপ খাওয়ানো।</a:t>
            </a:r>
          </a:p>
        </p:txBody>
      </p:sp>
    </p:spTree>
    <p:extLst>
      <p:ext uri="{BB962C8B-B14F-4D97-AF65-F5344CB8AC3E}">
        <p14:creationId xmlns:p14="http://schemas.microsoft.com/office/powerpoint/2010/main" val="205003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33" y="620616"/>
            <a:ext cx="8100088" cy="91936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en-GB" sz="48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বয়ঃসন্ধিকালের পুষ্টির প্রয়োজনীয়তা</a:t>
            </a:r>
            <a:endParaRPr lang="en-US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549" y="5227953"/>
            <a:ext cx="695976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en-GB" sz="4400" b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46A15D0-DAD4-D84C-B388-83377F5DF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37362" y="2149369"/>
            <a:ext cx="2485145" cy="1173638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E850679B-54F3-524A-933F-2D8749786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975" y="1859881"/>
            <a:ext cx="2139820" cy="1752614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ABC20FB-6C60-E34C-8CCC-886196472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000" y="1859881"/>
            <a:ext cx="2344621" cy="196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4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996021" y="1315233"/>
            <a:ext cx="9634077" cy="452431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dirty="0">
                <a:ln>
                  <a:solidFill>
                    <a:schemeClr val="tx1"/>
                  </a:solidFill>
                </a:ln>
                <a:latin typeface="Nikosh" pitchFamily="2" charset="0"/>
                <a:cs typeface="Nikosh" pitchFamily="2" charset="0"/>
              </a:rPr>
              <a:t>আজকের পাঠ....</a:t>
            </a:r>
          </a:p>
          <a:p>
            <a:pPr algn="ctr"/>
            <a:r>
              <a:rPr lang="bn-BD" sz="7200">
                <a:ln>
                  <a:solidFill>
                    <a:schemeClr val="tx1"/>
                  </a:solidFill>
                </a:ln>
                <a:latin typeface="Nikosh" pitchFamily="2" charset="0"/>
                <a:cs typeface="Nikosh" pitchFamily="2" charset="0"/>
              </a:rPr>
              <a:t>       </a:t>
            </a:r>
            <a:r>
              <a:rPr lang="en-GB" sz="7200">
                <a:ln>
                  <a:solidFill>
                    <a:schemeClr val="tx1"/>
                  </a:solidFill>
                </a:ln>
                <a:latin typeface="Nikosh" pitchFamily="2" charset="0"/>
                <a:cs typeface="Nikosh" pitchFamily="2" charset="0"/>
              </a:rPr>
              <a:t>বয়ঃসন্ধিকাল ও প্রজনন স্বাস্থ্য</a:t>
            </a:r>
          </a:p>
          <a:p>
            <a:pPr algn="ctr"/>
            <a:r>
              <a:rPr lang="en-GB" sz="7200">
                <a:ln>
                  <a:solidFill>
                    <a:schemeClr val="tx1"/>
                  </a:solidFill>
                </a:ln>
                <a:latin typeface="Nikosh" pitchFamily="2" charset="0"/>
                <a:cs typeface="Nikosh" pitchFamily="2" charset="0"/>
              </a:rPr>
              <a:t>অধ্যায়-৭ </a:t>
            </a:r>
          </a:p>
          <a:p>
            <a:pPr algn="ctr"/>
            <a:r>
              <a:rPr lang="en-GB" sz="7200">
                <a:ln>
                  <a:solidFill>
                    <a:schemeClr val="tx1"/>
                  </a:solidFill>
                </a:ln>
                <a:latin typeface="Nikosh" pitchFamily="2" charset="0"/>
                <a:cs typeface="Nikosh" pitchFamily="2" charset="0"/>
              </a:rPr>
              <a:t>পাঠ-৩,পৃস্টা-৬৮</a:t>
            </a:r>
            <a:endParaRPr lang="en-US" sz="6600" dirty="0">
              <a:ln>
                <a:solidFill>
                  <a:schemeClr val="tx1"/>
                </a:solidFill>
              </a:ln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9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5069" y="1492202"/>
            <a:ext cx="8444688" cy="4226169"/>
          </a:xfrm>
          <a:prstGeom prst="horizontalScroll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bn-IN" sz="4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en-GB" sz="4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শিক্ষার্থীরা-------</a:t>
            </a:r>
          </a:p>
          <a:p>
            <a:endParaRPr lang="bn-BD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360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GB" sz="36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 পুষ্টিকর খাবারের প্রয়োজনীয়তা  বর্ণনা করতে পারবে।</a:t>
            </a:r>
            <a:endParaRPr lang="bn-BD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9504" y="639208"/>
            <a:ext cx="3352800" cy="762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496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1885" y="493604"/>
            <a:ext cx="655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atin typeface="NikoshBAN" pitchFamily="2" charset="0"/>
                <a:cs typeface="NikoshBAN" pitchFamily="2" charset="0"/>
              </a:rPr>
              <a:t>বয়ঃসন্ধিকালে পুষ্ঠির প্রয়োজনীয়তা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B031C6-80E5-FD4D-83F1-D1A279EA2803}"/>
              </a:ext>
            </a:extLst>
          </p:cNvPr>
          <p:cNvSpPr txBox="1"/>
          <p:nvPr/>
        </p:nvSpPr>
        <p:spPr>
          <a:xfrm>
            <a:off x="475976" y="4677632"/>
            <a:ext cx="8126824" cy="1877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প্রতিদিনের খাদ্য তালিকায় আমিষ,শর্করা,চর্বি বা তেল,খনিজদ্রব্য,ভিটামিন ও পানি প্রয়োজনীয় পরিমানে পাওয়া যায়।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F7ECC51-D565-5142-89CC-8D118CCF9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1" y="1373550"/>
            <a:ext cx="4002594" cy="315702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B54EDFA-A526-1D42-9168-7404D97C2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76" y="1373551"/>
            <a:ext cx="3702024" cy="315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4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9A864A-878C-2B4B-8388-E0B7F477B6C3}"/>
              </a:ext>
            </a:extLst>
          </p:cNvPr>
          <p:cNvSpPr txBox="1"/>
          <p:nvPr/>
        </p:nvSpPr>
        <p:spPr>
          <a:xfrm>
            <a:off x="361388" y="493604"/>
            <a:ext cx="83383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atin typeface="NikoshBAN" pitchFamily="2" charset="0"/>
                <a:cs typeface="NikoshBAN" pitchFamily="2" charset="0"/>
              </a:rPr>
              <a:t>১।আমিষ জাতীয় খাদ্য কোনগুলো-মাছ,মাংস,দুধ,ডিম,পনির,ছানা,সবরকম ডাল,শিম জাতীয় সবজি ইত্যাদি।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5C874-7A0F-4D40-89D0-7ABE22018023}"/>
              </a:ext>
            </a:extLst>
          </p:cNvPr>
          <p:cNvSpPr txBox="1"/>
          <p:nvPr/>
        </p:nvSpPr>
        <p:spPr>
          <a:xfrm>
            <a:off x="361388" y="2247930"/>
            <a:ext cx="7677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atin typeface="NikoshBAN" pitchFamily="2" charset="0"/>
                <a:cs typeface="NikoshBAN" pitchFamily="2" charset="0"/>
              </a:rPr>
              <a:t>২।শর্করা জাতীয় খাদ্য কোনগুলো-চাল,গম,ভুট্টা,আলু,চিনি,মধু,ওল,মিষ্টি ইত্যাদি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599A04-9777-C740-9EF6-ECA323EBB9CF}"/>
              </a:ext>
            </a:extLst>
          </p:cNvPr>
          <p:cNvSpPr txBox="1"/>
          <p:nvPr/>
        </p:nvSpPr>
        <p:spPr>
          <a:xfrm>
            <a:off x="431902" y="3679090"/>
            <a:ext cx="6557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atin typeface="NikoshBAN" pitchFamily="2" charset="0"/>
                <a:cs typeface="NikoshBAN" pitchFamily="2" charset="0"/>
              </a:rPr>
              <a:t>৩।স্নেহ জাতীয় খাদ্যকোনগুলো- মাখন, ঘি,চর্বি,সয়াবিন,সরিষার তেল, দুধ,মাছের তেল,নারিকেলের তেল ইত্যাদি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3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508593"/>
            <a:ext cx="5943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ছবিতে কোন গ্রহ দেখতে পাচ্ছো?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205" y="607741"/>
            <a:ext cx="852759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বয়ঃসন্ধিকালে ছেলে মেয়েদের পুষ্ঠির প্রয়োজনীয়তা ও সুষম খাদ্য</a:t>
            </a:r>
            <a:endParaRPr lang="en-US" sz="4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604211" y="5326929"/>
            <a:ext cx="7231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latin typeface="NikoshBAN" pitchFamily="2" charset="0"/>
                <a:cs typeface="NikoshBAN" pitchFamily="2" charset="0"/>
              </a:rPr>
              <a:t>বয়ঃসন্ধিকালে ছেলে মেয়েদের পুষ্ঠি। 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DCEC33B-A57A-074C-A4A9-F7B4A28C2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919365"/>
            <a:ext cx="3525738" cy="2528052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5C3EEFCD-FFB6-4549-BE15-78ED27705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51" y="1975292"/>
            <a:ext cx="2956331" cy="265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9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746</Words>
  <Application>Microsoft Office PowerPoint</Application>
  <PresentationFormat>On-screen Show (4:3)</PresentationFormat>
  <Paragraphs>92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City</dc:creator>
  <cp:lastModifiedBy>Unknown User</cp:lastModifiedBy>
  <cp:revision>348</cp:revision>
  <dcterms:created xsi:type="dcterms:W3CDTF">2006-08-16T00:00:00Z</dcterms:created>
  <dcterms:modified xsi:type="dcterms:W3CDTF">2021-06-13T03:50:04Z</dcterms:modified>
</cp:coreProperties>
</file>