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75" r:id="rId3"/>
    <p:sldId id="276" r:id="rId4"/>
    <p:sldId id="262" r:id="rId5"/>
    <p:sldId id="265" r:id="rId6"/>
    <p:sldId id="263" r:id="rId7"/>
    <p:sldId id="264" r:id="rId8"/>
    <p:sldId id="266" r:id="rId9"/>
    <p:sldId id="271" r:id="rId10"/>
    <p:sldId id="272" r:id="rId11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40AB05"/>
    <a:srgbClr val="299A16"/>
    <a:srgbClr val="0AA624"/>
    <a:srgbClr val="187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79" autoAdjust="0"/>
  </p:normalViewPr>
  <p:slideViewPr>
    <p:cSldViewPr>
      <p:cViewPr>
        <p:scale>
          <a:sx n="66" d="100"/>
          <a:sy n="66" d="100"/>
        </p:scale>
        <p:origin x="558" y="66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0A8EA-DE56-4351-A23D-BBE19CA763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BC36A-5BBA-4872-AB5C-B531B8631065}">
      <dgm:prSet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5400" dirty="0" smtClean="0">
              <a:solidFill>
                <a:srgbClr val="FFFF00"/>
              </a:solidFill>
            </a:rPr>
            <a:t>Teacher’s   Introduction</a:t>
          </a:r>
          <a:endParaRPr lang="en-US" sz="5400" dirty="0">
            <a:solidFill>
              <a:srgbClr val="FFFF00"/>
            </a:solidFill>
          </a:endParaRPr>
        </a:p>
      </dgm:t>
    </dgm:pt>
    <dgm:pt modelId="{01127EE5-2235-4FFB-A932-4900829DFDF0}" type="parTrans" cxnId="{DFC5D160-776A-4373-801D-C5EF473ACC7C}">
      <dgm:prSet/>
      <dgm:spPr/>
      <dgm:t>
        <a:bodyPr/>
        <a:lstStyle/>
        <a:p>
          <a:endParaRPr lang="en-US"/>
        </a:p>
      </dgm:t>
    </dgm:pt>
    <dgm:pt modelId="{1D29B7F4-EA64-45F7-A3FD-57FF480244B9}" type="sibTrans" cxnId="{DFC5D160-776A-4373-801D-C5EF473ACC7C}">
      <dgm:prSet/>
      <dgm:spPr/>
      <dgm:t>
        <a:bodyPr/>
        <a:lstStyle/>
        <a:p>
          <a:endParaRPr lang="en-US"/>
        </a:p>
      </dgm:t>
    </dgm:pt>
    <dgm:pt modelId="{5541471B-BD6D-4F42-AE3F-B83625FE70F3}" type="pres">
      <dgm:prSet presAssocID="{7C90A8EA-DE56-4351-A23D-BBE19CA76317}" presName="linear" presStyleCnt="0">
        <dgm:presLayoutVars>
          <dgm:animLvl val="lvl"/>
          <dgm:resizeHandles val="exact"/>
        </dgm:presLayoutVars>
      </dgm:prSet>
      <dgm:spPr/>
    </dgm:pt>
    <dgm:pt modelId="{90ED2BF3-17E5-4DBC-A982-4648ABB0CC37}" type="pres">
      <dgm:prSet presAssocID="{136BC36A-5BBA-4872-AB5C-B531B8631065}" presName="parentText" presStyleLbl="node1" presStyleIdx="0" presStyleCnt="1" custScaleX="100000" custScaleY="961055" custLinFactY="-110791" custLinFactNeighborX="1373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C5D160-776A-4373-801D-C5EF473ACC7C}" srcId="{7C90A8EA-DE56-4351-A23D-BBE19CA76317}" destId="{136BC36A-5BBA-4872-AB5C-B531B8631065}" srcOrd="0" destOrd="0" parTransId="{01127EE5-2235-4FFB-A932-4900829DFDF0}" sibTransId="{1D29B7F4-EA64-45F7-A3FD-57FF480244B9}"/>
    <dgm:cxn modelId="{2464ADAD-AACD-4385-AB21-1B673C87470E}" type="presOf" srcId="{7C90A8EA-DE56-4351-A23D-BBE19CA76317}" destId="{5541471B-BD6D-4F42-AE3F-B83625FE70F3}" srcOrd="0" destOrd="0" presId="urn:microsoft.com/office/officeart/2005/8/layout/vList2"/>
    <dgm:cxn modelId="{6FFD8BE6-D08A-4BE9-A9E8-9CA4DD3DCECB}" type="presOf" srcId="{136BC36A-5BBA-4872-AB5C-B531B8631065}" destId="{90ED2BF3-17E5-4DBC-A982-4648ABB0CC37}" srcOrd="0" destOrd="0" presId="urn:microsoft.com/office/officeart/2005/8/layout/vList2"/>
    <dgm:cxn modelId="{29605C24-64A4-4C88-928F-55196E7E4510}" type="presParOf" srcId="{5541471B-BD6D-4F42-AE3F-B83625FE70F3}" destId="{90ED2BF3-17E5-4DBC-A982-4648ABB0CC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5A4DA9-957B-48D1-B8B5-827D934C14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06E03C-E0AC-4F41-A162-876C86E21AAC}">
      <dgm:prSet/>
      <dgm:spPr>
        <a:solidFill>
          <a:schemeClr val="accent2">
            <a:lumMod val="50000"/>
          </a:schemeClr>
        </a:solidFill>
        <a:ln>
          <a:solidFill>
            <a:srgbClr val="FFFF00"/>
          </a:solidFill>
          <a:prstDash val="sysDash"/>
        </a:ln>
      </dgm:spPr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Anil Kumar </a:t>
          </a:r>
          <a:r>
            <a:rPr lang="en-US" dirty="0" err="1" smtClean="0">
              <a:solidFill>
                <a:srgbClr val="FF0000"/>
              </a:solidFill>
            </a:rPr>
            <a:t>Nath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>
              <a:solidFill>
                <a:srgbClr val="FFFF00"/>
              </a:solidFill>
            </a:rPr>
            <a:t>Assistant senior teacher</a:t>
          </a:r>
          <a:br>
            <a:rPr lang="en-US" dirty="0" smtClean="0">
              <a:solidFill>
                <a:srgbClr val="FFFF00"/>
              </a:solidFill>
            </a:rPr>
          </a:br>
          <a:r>
            <a:rPr lang="en-US" dirty="0" err="1" smtClean="0">
              <a:solidFill>
                <a:srgbClr val="FFFF00"/>
              </a:solidFill>
            </a:rPr>
            <a:t>Banshbaria</a:t>
          </a:r>
          <a:r>
            <a:rPr lang="en-US" dirty="0" smtClean="0">
              <a:solidFill>
                <a:srgbClr val="FFFF00"/>
              </a:solidFill>
            </a:rPr>
            <a:t> High school</a:t>
          </a:r>
          <a:br>
            <a:rPr lang="en-US" dirty="0" smtClean="0">
              <a:solidFill>
                <a:srgbClr val="FFFF00"/>
              </a:solidFill>
            </a:rPr>
          </a:br>
          <a:r>
            <a:rPr lang="en-US" dirty="0" err="1" smtClean="0">
              <a:solidFill>
                <a:srgbClr val="FFFF00"/>
              </a:solidFill>
            </a:rPr>
            <a:t>Sitakunda</a:t>
          </a:r>
          <a:r>
            <a:rPr lang="en-US" dirty="0" smtClean="0">
              <a:solidFill>
                <a:srgbClr val="FFFF00"/>
              </a:solidFill>
            </a:rPr>
            <a:t> ,</a:t>
          </a:r>
          <a:r>
            <a:rPr lang="en-US" dirty="0" err="1" smtClean="0">
              <a:solidFill>
                <a:srgbClr val="FFFF00"/>
              </a:solidFill>
            </a:rPr>
            <a:t>Chattogram</a:t>
          </a:r>
          <a:endParaRPr lang="en-US" dirty="0">
            <a:solidFill>
              <a:srgbClr val="FFFF00"/>
            </a:solidFill>
          </a:endParaRPr>
        </a:p>
      </dgm:t>
    </dgm:pt>
    <dgm:pt modelId="{26FF5204-5E17-4E7C-99A8-029396262F8A}" type="parTrans" cxnId="{D9344018-12F8-4549-8565-1C8D3CF294D3}">
      <dgm:prSet/>
      <dgm:spPr/>
      <dgm:t>
        <a:bodyPr/>
        <a:lstStyle/>
        <a:p>
          <a:endParaRPr lang="en-US"/>
        </a:p>
      </dgm:t>
    </dgm:pt>
    <dgm:pt modelId="{D85988CA-56BF-437D-8E2A-BB33C9F31D53}" type="sibTrans" cxnId="{D9344018-12F8-4549-8565-1C8D3CF294D3}">
      <dgm:prSet/>
      <dgm:spPr/>
      <dgm:t>
        <a:bodyPr/>
        <a:lstStyle/>
        <a:p>
          <a:endParaRPr lang="en-US"/>
        </a:p>
      </dgm:t>
    </dgm:pt>
    <dgm:pt modelId="{39914B44-3BB0-4BC2-BE27-968DA454C36A}" type="pres">
      <dgm:prSet presAssocID="{4F5A4DA9-957B-48D1-B8B5-827D934C14EF}" presName="Name0" presStyleCnt="0">
        <dgm:presLayoutVars>
          <dgm:dir/>
          <dgm:resizeHandles val="exact"/>
        </dgm:presLayoutVars>
      </dgm:prSet>
      <dgm:spPr/>
    </dgm:pt>
    <dgm:pt modelId="{765887C1-993A-4999-BE3F-A72A3C6531A9}" type="pres">
      <dgm:prSet presAssocID="{ED06E03C-E0AC-4F41-A162-876C86E21AAC}" presName="node" presStyleLbl="node1" presStyleIdx="0" presStyleCnt="1" custScaleY="173469" custLinFactX="-10204" custLinFactNeighborX="-100000" custLinFactNeighborY="-90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0CD883-9647-4790-ADB2-D5A4FDCB043B}" type="presOf" srcId="{ED06E03C-E0AC-4F41-A162-876C86E21AAC}" destId="{765887C1-993A-4999-BE3F-A72A3C6531A9}" srcOrd="0" destOrd="0" presId="urn:microsoft.com/office/officeart/2005/8/layout/process1"/>
    <dgm:cxn modelId="{D2BD0847-38A9-4A3B-8846-B8D877E93CC1}" type="presOf" srcId="{4F5A4DA9-957B-48D1-B8B5-827D934C14EF}" destId="{39914B44-3BB0-4BC2-BE27-968DA454C36A}" srcOrd="0" destOrd="0" presId="urn:microsoft.com/office/officeart/2005/8/layout/process1"/>
    <dgm:cxn modelId="{D9344018-12F8-4549-8565-1C8D3CF294D3}" srcId="{4F5A4DA9-957B-48D1-B8B5-827D934C14EF}" destId="{ED06E03C-E0AC-4F41-A162-876C86E21AAC}" srcOrd="0" destOrd="0" parTransId="{26FF5204-5E17-4E7C-99A8-029396262F8A}" sibTransId="{D85988CA-56BF-437D-8E2A-BB33C9F31D53}"/>
    <dgm:cxn modelId="{572D5CB0-502B-4166-A974-36CE6EB9D8C3}" type="presParOf" srcId="{39914B44-3BB0-4BC2-BE27-968DA454C36A}" destId="{765887C1-993A-4999-BE3F-A72A3C6531A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0E5615-7A78-4117-B96A-54A4EEFABF9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97CC4-EC51-4248-9174-6B2C630F3AFD}">
      <dgm:prSet/>
      <dgm:spPr>
        <a:solidFill>
          <a:schemeClr val="accent6">
            <a:lumMod val="60000"/>
            <a:lumOff val="40000"/>
            <a:alpha val="50000"/>
          </a:schemeClr>
        </a:solidFill>
        <a:ln>
          <a:solidFill>
            <a:srgbClr val="FFFF00"/>
          </a:solidFill>
        </a:ln>
        <a:effectLst>
          <a:outerShdw blurRad="330200" dist="114300" dir="11400000" algn="ctr" rotWithShape="0">
            <a:schemeClr val="accent2">
              <a:lumMod val="20000"/>
              <a:lumOff val="80000"/>
              <a:alpha val="37000"/>
            </a:schemeClr>
          </a:outerShdw>
          <a:reflection stA="90000" endPos="19000" dist="50800" dir="5400000" sy="-100000" algn="bl" rotWithShape="0"/>
        </a:effectLst>
      </dgm:spPr>
      <dgm:t>
        <a:bodyPr/>
        <a:lstStyle/>
        <a:p>
          <a:pPr rtl="0"/>
          <a:r>
            <a:rPr lang="en-US" dirty="0" smtClean="0">
              <a:solidFill>
                <a:srgbClr val="FFFF00"/>
              </a:solidFill>
            </a:rPr>
            <a:t>Today’s lesson is about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>
              <a:solidFill>
                <a:srgbClr val="FF0000"/>
              </a:solidFill>
            </a:rPr>
            <a:t>“Right form of verb!”</a:t>
          </a:r>
          <a:endParaRPr lang="en-US" dirty="0">
            <a:solidFill>
              <a:srgbClr val="FF0000"/>
            </a:solidFill>
          </a:endParaRPr>
        </a:p>
      </dgm:t>
    </dgm:pt>
    <dgm:pt modelId="{4BD7D58C-092B-4A6C-86B6-0FBD243B8500}" type="parTrans" cxnId="{5EACAC8C-EF93-47A4-B7EA-DF6A9F37A431}">
      <dgm:prSet/>
      <dgm:spPr/>
      <dgm:t>
        <a:bodyPr/>
        <a:lstStyle/>
        <a:p>
          <a:endParaRPr lang="en-US"/>
        </a:p>
      </dgm:t>
    </dgm:pt>
    <dgm:pt modelId="{37668653-7CD2-4DC8-B52E-5001C63821EC}" type="sibTrans" cxnId="{5EACAC8C-EF93-47A4-B7EA-DF6A9F37A431}">
      <dgm:prSet/>
      <dgm:spPr/>
      <dgm:t>
        <a:bodyPr/>
        <a:lstStyle/>
        <a:p>
          <a:endParaRPr lang="en-US"/>
        </a:p>
      </dgm:t>
    </dgm:pt>
    <dgm:pt modelId="{9BEDD2E3-12DD-46D4-9CAF-A9E8CB2889FC}" type="pres">
      <dgm:prSet presAssocID="{980E5615-7A78-4117-B96A-54A4EEFABF9A}" presName="compositeShape" presStyleCnt="0">
        <dgm:presLayoutVars>
          <dgm:chMax val="7"/>
          <dgm:dir/>
          <dgm:resizeHandles val="exact"/>
        </dgm:presLayoutVars>
      </dgm:prSet>
      <dgm:spPr/>
    </dgm:pt>
    <dgm:pt modelId="{CFC149B7-386F-4337-B1B3-26DCECB177E8}" type="pres">
      <dgm:prSet presAssocID="{7A897CC4-EC51-4248-9174-6B2C630F3AFD}" presName="circ1TxSh" presStyleLbl="vennNode1" presStyleIdx="0" presStyleCnt="1" custScaleX="169507" custLinFactNeighborX="2642" custLinFactNeighborY="11557"/>
      <dgm:spPr/>
    </dgm:pt>
  </dgm:ptLst>
  <dgm:cxnLst>
    <dgm:cxn modelId="{698300FE-59E7-44D0-89A0-152AC1DE66B4}" type="presOf" srcId="{7A897CC4-EC51-4248-9174-6B2C630F3AFD}" destId="{CFC149B7-386F-4337-B1B3-26DCECB177E8}" srcOrd="0" destOrd="0" presId="urn:microsoft.com/office/officeart/2005/8/layout/venn1"/>
    <dgm:cxn modelId="{D1374B9C-4179-4052-8AC9-5A885355FFC0}" type="presOf" srcId="{980E5615-7A78-4117-B96A-54A4EEFABF9A}" destId="{9BEDD2E3-12DD-46D4-9CAF-A9E8CB2889FC}" srcOrd="0" destOrd="0" presId="urn:microsoft.com/office/officeart/2005/8/layout/venn1"/>
    <dgm:cxn modelId="{5EACAC8C-EF93-47A4-B7EA-DF6A9F37A431}" srcId="{980E5615-7A78-4117-B96A-54A4EEFABF9A}" destId="{7A897CC4-EC51-4248-9174-6B2C630F3AFD}" srcOrd="0" destOrd="0" parTransId="{4BD7D58C-092B-4A6C-86B6-0FBD243B8500}" sibTransId="{37668653-7CD2-4DC8-B52E-5001C63821EC}"/>
    <dgm:cxn modelId="{B8ACB4EB-1FBC-4FDB-ADA6-E8D4988B2E18}" type="presParOf" srcId="{9BEDD2E3-12DD-46D4-9CAF-A9E8CB2889FC}" destId="{CFC149B7-386F-4337-B1B3-26DCECB177E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A3A300-E6DE-44AC-8846-027F97B1AD3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801F19-74AC-4E7D-B520-4A218119BA53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b="1" u="sng" dirty="0" smtClean="0">
              <a:solidFill>
                <a:srgbClr val="FF0000"/>
              </a:solidFill>
            </a:rPr>
            <a:t>Home Work</a:t>
          </a:r>
          <a:endParaRPr lang="en-US" dirty="0">
            <a:solidFill>
              <a:srgbClr val="FF0000"/>
            </a:solidFill>
          </a:endParaRPr>
        </a:p>
      </dgm:t>
    </dgm:pt>
    <dgm:pt modelId="{7E99786F-C324-49B2-BFA1-4831713F4D9B}" type="parTrans" cxnId="{8A8E51A9-7445-4653-85D2-99616BB10B0E}">
      <dgm:prSet/>
      <dgm:spPr/>
      <dgm:t>
        <a:bodyPr/>
        <a:lstStyle/>
        <a:p>
          <a:endParaRPr lang="en-US"/>
        </a:p>
      </dgm:t>
    </dgm:pt>
    <dgm:pt modelId="{A5733151-026A-4F78-96C2-9D17DD4F4964}" type="sibTrans" cxnId="{8A8E51A9-7445-4653-85D2-99616BB10B0E}">
      <dgm:prSet/>
      <dgm:spPr/>
      <dgm:t>
        <a:bodyPr/>
        <a:lstStyle/>
        <a:p>
          <a:endParaRPr lang="en-US"/>
        </a:p>
      </dgm:t>
    </dgm:pt>
    <dgm:pt modelId="{6B765C34-07F4-4B63-B9DC-E440830EFC79}" type="pres">
      <dgm:prSet presAssocID="{C9A3A300-E6DE-44AC-8846-027F97B1AD37}" presName="cycle" presStyleCnt="0">
        <dgm:presLayoutVars>
          <dgm:dir/>
          <dgm:resizeHandles val="exact"/>
        </dgm:presLayoutVars>
      </dgm:prSet>
      <dgm:spPr/>
    </dgm:pt>
    <dgm:pt modelId="{E52B465F-E1D6-45C9-B3C6-0BFB3977CA8E}" type="pres">
      <dgm:prSet presAssocID="{A5801F19-74AC-4E7D-B520-4A218119BA53}" presName="node" presStyleLbl="node1" presStyleIdx="0" presStyleCnt="1" custScaleX="157220">
        <dgm:presLayoutVars>
          <dgm:bulletEnabled val="1"/>
        </dgm:presLayoutVars>
      </dgm:prSet>
      <dgm:spPr/>
    </dgm:pt>
  </dgm:ptLst>
  <dgm:cxnLst>
    <dgm:cxn modelId="{7B38BC54-31A2-4998-BCF3-D848165FF28F}" type="presOf" srcId="{A5801F19-74AC-4E7D-B520-4A218119BA53}" destId="{E52B465F-E1D6-45C9-B3C6-0BFB3977CA8E}" srcOrd="0" destOrd="0" presId="urn:microsoft.com/office/officeart/2005/8/layout/cycle2"/>
    <dgm:cxn modelId="{5F32FCB0-F3B5-4F1D-B2BC-B827ED6E9406}" type="presOf" srcId="{C9A3A300-E6DE-44AC-8846-027F97B1AD37}" destId="{6B765C34-07F4-4B63-B9DC-E440830EFC79}" srcOrd="0" destOrd="0" presId="urn:microsoft.com/office/officeart/2005/8/layout/cycle2"/>
    <dgm:cxn modelId="{8A8E51A9-7445-4653-85D2-99616BB10B0E}" srcId="{C9A3A300-E6DE-44AC-8846-027F97B1AD37}" destId="{A5801F19-74AC-4E7D-B520-4A218119BA53}" srcOrd="0" destOrd="0" parTransId="{7E99786F-C324-49B2-BFA1-4831713F4D9B}" sibTransId="{A5733151-026A-4F78-96C2-9D17DD4F4964}"/>
    <dgm:cxn modelId="{F45B0B5F-A0BE-4BAD-BF67-DB35BDAB106C}" type="presParOf" srcId="{6B765C34-07F4-4B63-B9DC-E440830EFC79}" destId="{E52B465F-E1D6-45C9-B3C6-0BFB3977CA8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D2BF3-17E5-4DBC-A982-4648ABB0CC37}">
      <dsp:nvSpPr>
        <dsp:cNvPr id="0" name=""/>
        <dsp:cNvSpPr/>
      </dsp:nvSpPr>
      <dsp:spPr>
        <a:xfrm>
          <a:off x="0" y="0"/>
          <a:ext cx="3445099" cy="2359893"/>
        </a:xfrm>
        <a:prstGeom prst="round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rgbClr val="FFFF00"/>
              </a:solidFill>
            </a:rPr>
            <a:t>Teacher’s   Introduction</a:t>
          </a:r>
          <a:endParaRPr lang="en-US" sz="5400" kern="1200" dirty="0">
            <a:solidFill>
              <a:srgbClr val="FFFF00"/>
            </a:solidFill>
          </a:endParaRPr>
        </a:p>
      </dsp:txBody>
      <dsp:txXfrm>
        <a:off x="115200" y="115200"/>
        <a:ext cx="3214699" cy="2129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887C1-993A-4999-BE3F-A72A3C6531A9}">
      <dsp:nvSpPr>
        <dsp:cNvPr id="0" name=""/>
        <dsp:cNvSpPr/>
      </dsp:nvSpPr>
      <dsp:spPr>
        <a:xfrm>
          <a:off x="0" y="0"/>
          <a:ext cx="3733800" cy="388619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rgbClr val="FFFF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FF0000"/>
              </a:solidFill>
            </a:rPr>
            <a:t>Anil Kumar </a:t>
          </a:r>
          <a:r>
            <a:rPr lang="en-US" sz="3300" kern="1200" dirty="0" err="1" smtClean="0">
              <a:solidFill>
                <a:srgbClr val="FF0000"/>
              </a:solidFill>
            </a:rPr>
            <a:t>Nath</a:t>
          </a:r>
          <a:r>
            <a:rPr lang="en-US" sz="3300" kern="1200" dirty="0" smtClean="0"/>
            <a:t/>
          </a:r>
          <a:br>
            <a:rPr lang="en-US" sz="3300" kern="1200" dirty="0" smtClean="0"/>
          </a:br>
          <a:r>
            <a:rPr lang="en-US" sz="3300" kern="1200" dirty="0" smtClean="0">
              <a:solidFill>
                <a:srgbClr val="FFFF00"/>
              </a:solidFill>
            </a:rPr>
            <a:t>Assistant senior teacher</a:t>
          </a:r>
          <a:br>
            <a:rPr lang="en-US" sz="3300" kern="1200" dirty="0" smtClean="0">
              <a:solidFill>
                <a:srgbClr val="FFFF00"/>
              </a:solidFill>
            </a:rPr>
          </a:br>
          <a:r>
            <a:rPr lang="en-US" sz="3300" kern="1200" dirty="0" err="1" smtClean="0">
              <a:solidFill>
                <a:srgbClr val="FFFF00"/>
              </a:solidFill>
            </a:rPr>
            <a:t>Banshbaria</a:t>
          </a:r>
          <a:r>
            <a:rPr lang="en-US" sz="3300" kern="1200" dirty="0" smtClean="0">
              <a:solidFill>
                <a:srgbClr val="FFFF00"/>
              </a:solidFill>
            </a:rPr>
            <a:t> High school</a:t>
          </a:r>
          <a:br>
            <a:rPr lang="en-US" sz="3300" kern="1200" dirty="0" smtClean="0">
              <a:solidFill>
                <a:srgbClr val="FFFF00"/>
              </a:solidFill>
            </a:rPr>
          </a:br>
          <a:r>
            <a:rPr lang="en-US" sz="3300" kern="1200" dirty="0" err="1" smtClean="0">
              <a:solidFill>
                <a:srgbClr val="FFFF00"/>
              </a:solidFill>
            </a:rPr>
            <a:t>Sitakunda</a:t>
          </a:r>
          <a:r>
            <a:rPr lang="en-US" sz="3300" kern="1200" dirty="0" smtClean="0">
              <a:solidFill>
                <a:srgbClr val="FFFF00"/>
              </a:solidFill>
            </a:rPr>
            <a:t> ,</a:t>
          </a:r>
          <a:r>
            <a:rPr lang="en-US" sz="3300" kern="1200" dirty="0" err="1" smtClean="0">
              <a:solidFill>
                <a:srgbClr val="FFFF00"/>
              </a:solidFill>
            </a:rPr>
            <a:t>Chattogram</a:t>
          </a:r>
          <a:endParaRPr lang="en-US" sz="3300" kern="1200" dirty="0">
            <a:solidFill>
              <a:srgbClr val="FFFF00"/>
            </a:solidFill>
          </a:endParaRPr>
        </a:p>
      </dsp:txBody>
      <dsp:txXfrm>
        <a:off x="109359" y="109359"/>
        <a:ext cx="3515082" cy="3667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49B7-386F-4337-B1B3-26DCECB177E8}">
      <dsp:nvSpPr>
        <dsp:cNvPr id="0" name=""/>
        <dsp:cNvSpPr/>
      </dsp:nvSpPr>
      <dsp:spPr>
        <a:xfrm>
          <a:off x="0" y="0"/>
          <a:ext cx="6705601" cy="3955944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rgbClr val="FFFF00"/>
          </a:solidFill>
          <a:prstDash val="solid"/>
        </a:ln>
        <a:effectLst>
          <a:outerShdw blurRad="330200" dist="114300" dir="11400000" algn="ctr" rotWithShape="0">
            <a:schemeClr val="accent2">
              <a:lumMod val="20000"/>
              <a:lumOff val="80000"/>
              <a:alpha val="37000"/>
            </a:schemeClr>
          </a:outerShdw>
          <a:reflection stA="90000" endPos="190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rgbClr val="FFFF00"/>
              </a:solidFill>
            </a:rPr>
            <a:t>Today’s lesson is about</a:t>
          </a:r>
          <a:r>
            <a:rPr lang="en-US" sz="5000" kern="1200" dirty="0" smtClean="0"/>
            <a:t/>
          </a:r>
          <a:br>
            <a:rPr lang="en-US" sz="5000" kern="1200" dirty="0" smtClean="0"/>
          </a:br>
          <a:r>
            <a:rPr lang="en-US" sz="5000" kern="1200" dirty="0" smtClean="0">
              <a:solidFill>
                <a:srgbClr val="FF0000"/>
              </a:solidFill>
            </a:rPr>
            <a:t>“Right form of verb!”</a:t>
          </a:r>
          <a:endParaRPr lang="en-US" sz="5000" kern="1200" dirty="0">
            <a:solidFill>
              <a:srgbClr val="FF0000"/>
            </a:solidFill>
          </a:endParaRPr>
        </a:p>
      </dsp:txBody>
      <dsp:txXfrm>
        <a:off x="982013" y="579335"/>
        <a:ext cx="4741575" cy="2797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B465F-E1D6-45C9-B3C6-0BFB3977CA8E}">
      <dsp:nvSpPr>
        <dsp:cNvPr id="0" name=""/>
        <dsp:cNvSpPr/>
      </dsp:nvSpPr>
      <dsp:spPr>
        <a:xfrm>
          <a:off x="3200392" y="911"/>
          <a:ext cx="5867414" cy="373197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u="sng" kern="1200" dirty="0" smtClean="0">
              <a:solidFill>
                <a:srgbClr val="FF0000"/>
              </a:solidFill>
            </a:rPr>
            <a:t>Home Work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4059655" y="547446"/>
        <a:ext cx="4148888" cy="2638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48444-C5C5-475C-8FDF-B265CE425F0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2594F-B81F-4F10-9E6A-EA95157E8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0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above outcomes will be focused in this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594F-B81F-4F10-9E6A-EA95157E87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Teachers are requested to make the students understand this slide clearly.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594F-B81F-4F10-9E6A-EA95157E87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5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passage is the example of a contextual question. Teacher may make the students understand about contextual question </a:t>
            </a:r>
          </a:p>
          <a:p>
            <a:r>
              <a:rPr lang="en-US" dirty="0"/>
              <a:t>with this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594F-B81F-4F10-9E6A-EA95157E87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7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big portion of the students do not know the position of ‘s/</a:t>
            </a:r>
            <a:r>
              <a:rPr lang="en-US" dirty="0" err="1"/>
              <a:t>es</a:t>
            </a:r>
            <a:r>
              <a:rPr lang="en-US" dirty="0"/>
              <a:t>’. This problem will be removed by this slide. Learning outcomes No-3 will be achieved from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594F-B81F-4F10-9E6A-EA95157E87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teach this item as he likes.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594F-B81F-4F10-9E6A-EA95157E87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9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How, when and where past tense is used shown here. Students should read the passage again and again before solving the problems so that they can solve it easily.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594F-B81F-4F10-9E6A-EA95157E87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8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D12-D148-4074-9BFF-A5F16732C21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8B-2D5D-4538-A5B2-AAF74074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4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D12-D148-4074-9BFF-A5F16732C21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8B-2D5D-4538-A5B2-AAF74074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D12-D148-4074-9BFF-A5F16732C21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8B-2D5D-4538-A5B2-AAF74074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D12-D148-4074-9BFF-A5F16732C21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8B-2D5D-4538-A5B2-AAF74074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D12-D148-4074-9BFF-A5F16732C21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8B-2D5D-4538-A5B2-AAF74074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D12-D148-4074-9BFF-A5F16732C21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8B-2D5D-4538-A5B2-AAF74074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D12-D148-4074-9BFF-A5F16732C21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8B-2D5D-4538-A5B2-AAF74074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D12-D148-4074-9BFF-A5F16732C21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8B-2D5D-4538-A5B2-AAF74074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6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D12-D148-4074-9BFF-A5F16732C21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8B-2D5D-4538-A5B2-AAF74074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2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D12-D148-4074-9BFF-A5F16732C21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8B-2D5D-4538-A5B2-AAF74074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D12-D148-4074-9BFF-A5F16732C21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B68B-2D5D-4538-A5B2-AAF74074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8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7BD12-D148-4074-9BFF-A5F16732C21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B68B-2D5D-4538-A5B2-AAF74074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13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8100" y="4572000"/>
            <a:ext cx="13716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886200"/>
            <a:ext cx="12344400" cy="3733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Write a passage about yourself showing the right form of ten verbs 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like—</a:t>
            </a:r>
          </a:p>
          <a:p>
            <a:endParaRPr lang="en-US" sz="7200" b="1" dirty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7200" b="1" dirty="0" smtClean="0">
                <a:solidFill>
                  <a:srgbClr val="FF0000"/>
                </a:solidFill>
                <a:latin typeface="Book Antiqua" pitchFamily="18" charset="0"/>
              </a:rPr>
              <a:t>I am a student…………….</a:t>
            </a:r>
            <a:endParaRPr lang="en-US" sz="7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68179183"/>
              </p:ext>
            </p:extLst>
          </p:nvPr>
        </p:nvGraphicFramePr>
        <p:xfrm>
          <a:off x="669701" y="-2146"/>
          <a:ext cx="12268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40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3716000" cy="81534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8370772"/>
              </p:ext>
            </p:extLst>
          </p:nvPr>
        </p:nvGraphicFramePr>
        <p:xfrm>
          <a:off x="304800" y="228600"/>
          <a:ext cx="3445099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5475033"/>
              </p:ext>
            </p:extLst>
          </p:nvPr>
        </p:nvGraphicFramePr>
        <p:xfrm>
          <a:off x="381000" y="3657600"/>
          <a:ext cx="3733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Down Arrow 7"/>
          <p:cNvSpPr/>
          <p:nvPr/>
        </p:nvSpPr>
        <p:spPr>
          <a:xfrm>
            <a:off x="1143000" y="2286000"/>
            <a:ext cx="1676400" cy="1752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54468"/>
      </p:ext>
    </p:extLst>
  </p:cSld>
  <p:clrMapOvr>
    <a:masterClrMapping/>
  </p:clrMapOvr>
  <p:transition spd="slow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451E-6 L -4.44444E-6 0.00021 C -0.00208 0.06148 -0.00104 0.01981 -0.00104 0.12582 C -0.00069 0.08374 -0.00034 0.04187 -4.44444E-6 -2.7451E-6 Z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49400" cy="8382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0625830"/>
              </p:ext>
            </p:extLst>
          </p:nvPr>
        </p:nvGraphicFramePr>
        <p:xfrm>
          <a:off x="3276600" y="1143000"/>
          <a:ext cx="6705600" cy="395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822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19400" y="304800"/>
            <a:ext cx="7543800" cy="2438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Learning outcome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581400"/>
            <a:ext cx="12192000" cy="3886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94"/>
              </a:avLst>
            </a:prstTxWarp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Book Antiqua" pitchFamily="18" charset="0"/>
              </a:rPr>
              <a:t>At the end of the lesson, students will be able to—</a:t>
            </a:r>
          </a:p>
          <a:p>
            <a:endParaRPr lang="en-US" b="1" dirty="0" smtClean="0">
              <a:latin typeface="Book Antiqu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latin typeface="Book Antiqua" pitchFamily="18" charset="0"/>
              </a:rPr>
              <a:t>select </a:t>
            </a:r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verb for the gap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identify the position of ‘s/</a:t>
            </a:r>
            <a:r>
              <a:rPr lang="en-US" b="1" u="sng" dirty="0" err="1">
                <a:solidFill>
                  <a:srgbClr val="C00000"/>
                </a:solidFill>
                <a:latin typeface="Book Antiqua" pitchFamily="18" charset="0"/>
              </a:rPr>
              <a:t>es’</a:t>
            </a:r>
            <a:endParaRPr lang="en-US" b="1" u="sng" dirty="0">
              <a:solidFill>
                <a:srgbClr val="C00000"/>
              </a:solidFill>
              <a:latin typeface="Book Antiqu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identify the subject and verb agreement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apply the right form of the verbs</a:t>
            </a:r>
          </a:p>
        </p:txBody>
      </p:sp>
    </p:spTree>
    <p:extLst>
      <p:ext uri="{BB962C8B-B14F-4D97-AF65-F5344CB8AC3E}">
        <p14:creationId xmlns:p14="http://schemas.microsoft.com/office/powerpoint/2010/main" val="8683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1.56863E-6 C 0.10335 1.56863E-6 0.16944 0.05841 0.16944 0.13092 C 0.16944 0.20323 0.10335 0.26184 0.02222 0.26184 C -0.05903 0.26184 -0.125 0.20323 -0.125 0.13092 C -0.125 0.05841 -0.05903 1.56863E-6 0.02222 1.56863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86200" y="457200"/>
            <a:ext cx="5562600" cy="1600200"/>
            <a:chOff x="3886200" y="805543"/>
            <a:chExt cx="5562600" cy="1600200"/>
          </a:xfrm>
        </p:grpSpPr>
        <p:sp>
          <p:nvSpPr>
            <p:cNvPr id="2" name="Oval 1"/>
            <p:cNvSpPr/>
            <p:nvPr/>
          </p:nvSpPr>
          <p:spPr>
            <a:xfrm>
              <a:off x="3886200" y="805543"/>
              <a:ext cx="5562600" cy="1600200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62600" y="1295400"/>
              <a:ext cx="2286000" cy="685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Book Antiqua" pitchFamily="18" charset="0"/>
                </a:rPr>
                <a:t>Note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0357" y="2286000"/>
            <a:ext cx="123444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At the time of filling in the blank with right form of 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verb, a student is to perform two functions at a time.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114800"/>
            <a:ext cx="9525000" cy="838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Selecting </a:t>
            </a: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appropriate verb for the gap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989490"/>
            <a:ext cx="12420600" cy="8382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Writing </a:t>
            </a: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the correct form of verb according to the context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324600"/>
            <a:ext cx="130302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To do the work easily, students should read the passage time and </a:t>
            </a:r>
          </a:p>
          <a:p>
            <a:pPr algn="ctr"/>
            <a:r>
              <a:rPr lang="en-US" b="1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again before filling the gap to select appropriate verb for each gap</a:t>
            </a:r>
            <a:r>
              <a:rPr lang="en-US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5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0" y="0"/>
            <a:ext cx="11506200" cy="2895601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Find out appropriate verbs to fill in the blanks from the box and 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apply 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their right forms according to the context.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12749"/>
              </p:ext>
            </p:extLst>
          </p:nvPr>
        </p:nvGraphicFramePr>
        <p:xfrm>
          <a:off x="-33270" y="3276600"/>
          <a:ext cx="126492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9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9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9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9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29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Book Antiqua" pitchFamily="18" charset="0"/>
                        </a:rPr>
                        <a:t>enjoy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Book Antiqua" pitchFamily="18" charset="0"/>
                        </a:rPr>
                        <a:t>give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Book Antiqua" pitchFamily="18" charset="0"/>
                        </a:rPr>
                        <a:t>conduct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Book Antiqua" pitchFamily="18" charset="0"/>
                        </a:rPr>
                        <a:t>be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Book Antiqua" pitchFamily="18" charset="0"/>
                        </a:rPr>
                        <a:t>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572000"/>
            <a:ext cx="12649200" cy="3200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We (a) ________ see a dolphin show in the picture. A man (b)________the show. </a:t>
            </a:r>
          </a:p>
          <a:p>
            <a:pPr algn="just"/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Dolphins (c)________ very expert in playing games. It  (d)________ us pleasure. </a:t>
            </a:r>
          </a:p>
          <a:p>
            <a:pPr algn="just"/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Everybody (e)_________ it very much</a:t>
            </a:r>
            <a:r>
              <a:rPr lang="en-US" b="1" dirty="0"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38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74134" y="304800"/>
            <a:ext cx="5105399" cy="990600"/>
            <a:chOff x="4724400" y="533400"/>
            <a:chExt cx="3657600" cy="1447800"/>
          </a:xfrm>
        </p:grpSpPr>
        <p:sp>
          <p:nvSpPr>
            <p:cNvPr id="2" name="Down Arrow Callout 1"/>
            <p:cNvSpPr/>
            <p:nvPr/>
          </p:nvSpPr>
          <p:spPr>
            <a:xfrm>
              <a:off x="4724400" y="533400"/>
              <a:ext cx="36576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96817" y="685800"/>
              <a:ext cx="3255967" cy="107266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ook Antiqua" pitchFamily="18" charset="0"/>
                </a:rPr>
                <a:t>Position of s/</a:t>
              </a:r>
              <a:r>
                <a:rPr lang="en-US" b="1" dirty="0" err="1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ook Antiqua" pitchFamily="18" charset="0"/>
                </a:rPr>
                <a:t>es</a:t>
              </a:r>
              <a:endParaRPr lang="en-US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85800" y="1638300"/>
            <a:ext cx="9144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790700"/>
            <a:ext cx="669945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atin typeface="Book Antiqua" pitchFamily="18" charset="0"/>
              </a:rPr>
              <a:t>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790700"/>
            <a:ext cx="3810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4586" y="1905000"/>
            <a:ext cx="560614" cy="2667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1714500"/>
            <a:ext cx="15240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Does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552700"/>
            <a:ext cx="1752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Push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2705100"/>
            <a:ext cx="669945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atin typeface="Book Antiqua" pitchFamily="18" charset="0"/>
              </a:rPr>
              <a:t>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705100"/>
            <a:ext cx="3810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2786" y="2857500"/>
            <a:ext cx="560614" cy="2667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4560" y="2526554"/>
            <a:ext cx="20193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Pushes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4279328"/>
            <a:ext cx="1752600" cy="571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Catch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799" y="4431728"/>
            <a:ext cx="798923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atin typeface="Book Antiqua" pitchFamily="18" charset="0"/>
              </a:rPr>
              <a:t>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4431728"/>
            <a:ext cx="3810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8986" y="4495800"/>
            <a:ext cx="560614" cy="2667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5800" y="4279328"/>
            <a:ext cx="2286000" cy="571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Book Antiqua" pitchFamily="18" charset="0"/>
              </a:rPr>
              <a:t>Catches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1" y="3572999"/>
            <a:ext cx="2438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express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2787" y="3572999"/>
            <a:ext cx="713014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atin typeface="Book Antiqua" pitchFamily="18" charset="0"/>
              </a:rPr>
              <a:t>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3572999"/>
            <a:ext cx="445136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97186" y="3695700"/>
            <a:ext cx="484414" cy="2667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57801" y="3543300"/>
            <a:ext cx="3173186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Book Antiqua" pitchFamily="18" charset="0"/>
              </a:rPr>
              <a:t>expresses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9100" y="5677249"/>
            <a:ext cx="12725400" cy="14713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Note: If there is </a:t>
            </a:r>
            <a:r>
              <a:rPr lang="en-US" b="1" dirty="0" err="1">
                <a:solidFill>
                  <a:srgbClr val="FF0000"/>
                </a:solidFill>
                <a:latin typeface="Book Antiqua" pitchFamily="18" charset="0"/>
              </a:rPr>
              <a:t>o,s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Book Antiqua" pitchFamily="18" charset="0"/>
              </a:rPr>
              <a:t>sh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Book Antiqua" pitchFamily="18" charset="0"/>
              </a:rPr>
              <a:t>ch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at the last of the word, ‘</a:t>
            </a:r>
            <a:r>
              <a:rPr lang="en-US" b="1" dirty="0" err="1">
                <a:solidFill>
                  <a:srgbClr val="FF0000"/>
                </a:solidFill>
                <a:latin typeface="Book Antiqua" pitchFamily="18" charset="0"/>
              </a:rPr>
              <a:t>es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’ is to be added with </a:t>
            </a:r>
          </a:p>
          <a:p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the verb in the present tense in case of subject 3</a:t>
            </a:r>
            <a:r>
              <a:rPr lang="en-US" b="1" baseline="30000" dirty="0">
                <a:solidFill>
                  <a:srgbClr val="FF0000"/>
                </a:solidFill>
                <a:latin typeface="Book Antiqua" pitchFamily="18" charset="0"/>
              </a:rPr>
              <a:t>rd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 person singular number</a:t>
            </a:r>
            <a:r>
              <a:rPr lang="en-US" b="1" dirty="0">
                <a:latin typeface="Book Antiqua" pitchFamily="18" charset="0"/>
              </a:rPr>
              <a:t>.</a:t>
            </a:r>
          </a:p>
        </p:txBody>
      </p:sp>
      <p:sp>
        <p:nvSpPr>
          <p:cNvPr id="33" name="Oval 32"/>
          <p:cNvSpPr/>
          <p:nvPr/>
        </p:nvSpPr>
        <p:spPr>
          <a:xfrm>
            <a:off x="1143000" y="1752600"/>
            <a:ext cx="571500" cy="5388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583871" y="2471058"/>
            <a:ext cx="9144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732787" y="3543300"/>
            <a:ext cx="443119" cy="5794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706572" y="4229100"/>
            <a:ext cx="7620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4" grpId="0"/>
      <p:bldP spid="25" grpId="0"/>
      <p:bldP spid="26" grpId="0"/>
      <p:bldP spid="27" grpId="0"/>
      <p:bldP spid="28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9220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Let us see the subject and verb agreement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98098"/>
              </p:ext>
            </p:extLst>
          </p:nvPr>
        </p:nvGraphicFramePr>
        <p:xfrm>
          <a:off x="381001" y="1524000"/>
          <a:ext cx="12801600" cy="5565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5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7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02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88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2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-50" baseline="0" dirty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Subject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-50" baseline="0" dirty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Verb to be in </a:t>
                      </a:r>
                    </a:p>
                    <a:p>
                      <a:pPr algn="ctr"/>
                      <a:r>
                        <a:rPr lang="en-US" sz="2800" b="1" spc="-50" baseline="0" dirty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present tense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-70" baseline="0" dirty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Verb to be in </a:t>
                      </a:r>
                    </a:p>
                    <a:p>
                      <a:pPr algn="ctr"/>
                      <a:r>
                        <a:rPr lang="en-US" sz="2800" b="1" spc="-70" baseline="0" dirty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past tense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-50" baseline="0" dirty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Verb to have in present tense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-50" baseline="0" dirty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Verb to have in </a:t>
                      </a:r>
                    </a:p>
                    <a:p>
                      <a:pPr algn="ctr"/>
                      <a:r>
                        <a:rPr lang="en-US" sz="2800" b="1" spc="-50" baseline="0" dirty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past tense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14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was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have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014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were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have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14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were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have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14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was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014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was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014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were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have</a:t>
                      </a:r>
                      <a:endParaRPr lang="en-US" sz="3600" b="1" dirty="0">
                        <a:solidFill>
                          <a:srgbClr val="FFFF00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01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Rahim/The 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was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Book Antiqua" pitchFamily="18" charset="0"/>
                        </a:rPr>
                        <a:t>had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3514" y="5486400"/>
            <a:ext cx="120396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If  last, yesterday, ago, long since or any past indicated </a:t>
            </a:r>
          </a:p>
          <a:p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phrase is available in a sentence, the verb will  be past.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4325600" cy="838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3698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495</Words>
  <Application>Microsoft Office PowerPoint</Application>
  <PresentationFormat>Custom</PresentationFormat>
  <Paragraphs>112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88</cp:revision>
  <dcterms:created xsi:type="dcterms:W3CDTF">2016-02-05T10:17:39Z</dcterms:created>
  <dcterms:modified xsi:type="dcterms:W3CDTF">2021-06-22T05:29:50Z</dcterms:modified>
</cp:coreProperties>
</file>