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80" r:id="rId3"/>
    <p:sldId id="259" r:id="rId4"/>
    <p:sldId id="275" r:id="rId5"/>
    <p:sldId id="274" r:id="rId6"/>
    <p:sldId id="272" r:id="rId7"/>
    <p:sldId id="260" r:id="rId8"/>
    <p:sldId id="262" r:id="rId9"/>
    <p:sldId id="273" r:id="rId10"/>
    <p:sldId id="263" r:id="rId11"/>
    <p:sldId id="264" r:id="rId12"/>
    <p:sldId id="267" r:id="rId13"/>
    <p:sldId id="27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11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03B7C2-C4C0-46B1-856E-CE045104392F}"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3E1003AD-7AA3-4CC2-B0B6-22276BB09B28}">
      <dgm:prSet phldrT="[Text]" custT="1">
        <dgm:style>
          <a:lnRef idx="1">
            <a:schemeClr val="accent1"/>
          </a:lnRef>
          <a:fillRef idx="2">
            <a:schemeClr val="accent1"/>
          </a:fillRef>
          <a:effectRef idx="1">
            <a:schemeClr val="accent1"/>
          </a:effectRef>
          <a:fontRef idx="minor">
            <a:schemeClr val="dk1"/>
          </a:fontRef>
        </dgm:style>
      </dgm:prSet>
      <dgm:spPr>
        <a:ln/>
      </dgm:spPr>
      <dgm:t>
        <a:bodyPr/>
        <a:lstStyle/>
        <a:p>
          <a:endParaRPr lang="bn-IN" sz="1800" dirty="0"/>
        </a:p>
        <a:p>
          <a:r>
            <a:rPr lang="bn-IN" sz="6000" dirty="0"/>
            <a:t>পরিচিতি</a:t>
          </a:r>
        </a:p>
        <a:p>
          <a:endParaRPr lang="en-US" sz="1800" dirty="0"/>
        </a:p>
      </dgm:t>
    </dgm:pt>
    <dgm:pt modelId="{5CA77044-2F5C-4FFF-93BD-C4C17DFF9CDB}" type="parTrans" cxnId="{FAE38737-9C49-4502-BDDB-CD69E846A20A}">
      <dgm:prSet/>
      <dgm:spPr/>
      <dgm:t>
        <a:bodyPr/>
        <a:lstStyle/>
        <a:p>
          <a:endParaRPr lang="en-US"/>
        </a:p>
      </dgm:t>
    </dgm:pt>
    <dgm:pt modelId="{73AF451E-5050-4E9D-9E03-F71A4E305719}" type="sibTrans" cxnId="{FAE38737-9C49-4502-BDDB-CD69E846A20A}">
      <dgm:prSet/>
      <dgm:spPr/>
      <dgm:t>
        <a:bodyPr/>
        <a:lstStyle/>
        <a:p>
          <a:endParaRPr lang="en-US"/>
        </a:p>
      </dgm:t>
    </dgm:pt>
    <dgm:pt modelId="{FA0C34E7-2155-4875-A37D-68B4B8B0B9FA}">
      <dgm:prSet phldrT="[Text]"/>
      <dgm:spPr/>
      <dgm:t>
        <a:bodyPr/>
        <a:lstStyle/>
        <a:p>
          <a:r>
            <a:rPr lang="bn-IN" dirty="0"/>
            <a:t>ক্লাসঃ দ্বাদশ শ্রেনি</a:t>
          </a:r>
        </a:p>
        <a:p>
          <a:r>
            <a:rPr lang="bn-IN" dirty="0"/>
            <a:t>সমাজবিজ্ঞান দ্বিতীয়পত্র</a:t>
          </a:r>
        </a:p>
        <a:p>
          <a:r>
            <a:rPr lang="bn-IN" dirty="0"/>
            <a:t>অষ্টম অধ্যায়</a:t>
          </a:r>
          <a:endParaRPr lang="en-US" dirty="0"/>
        </a:p>
      </dgm:t>
    </dgm:pt>
    <dgm:pt modelId="{0C9469FD-C6BB-46A6-B472-DF30E86153DB}" type="parTrans" cxnId="{92C562D4-FA04-4D22-B406-59757EE19C74}">
      <dgm:prSet/>
      <dgm:spPr/>
      <dgm:t>
        <a:bodyPr/>
        <a:lstStyle/>
        <a:p>
          <a:endParaRPr lang="en-US"/>
        </a:p>
      </dgm:t>
    </dgm:pt>
    <dgm:pt modelId="{6CDD3E3A-0684-41D0-B1D9-381D5AB5461C}" type="sibTrans" cxnId="{92C562D4-FA04-4D22-B406-59757EE19C74}">
      <dgm:prSet/>
      <dgm:spPr/>
      <dgm:t>
        <a:bodyPr/>
        <a:lstStyle/>
        <a:p>
          <a:endParaRPr lang="en-US"/>
        </a:p>
      </dgm:t>
    </dgm:pt>
    <dgm:pt modelId="{19D42EFC-D70D-4A87-A0E1-EB42FC4516D7}">
      <dgm:prSet phldrT="[Text]"/>
      <dgm:spPr/>
      <dgm:t>
        <a:bodyPr/>
        <a:lstStyle/>
        <a:p>
          <a:r>
            <a:rPr lang="bn-IN" dirty="0"/>
            <a:t>মোঃসহিদুল ইসলাম প্রভাষক</a:t>
          </a:r>
        </a:p>
        <a:p>
          <a:r>
            <a:rPr lang="bn-IN" dirty="0"/>
            <a:t>দইখাওয়া আদর্শ কলেজ</a:t>
          </a:r>
        </a:p>
        <a:p>
          <a:r>
            <a:rPr lang="bn-IN" dirty="0"/>
            <a:t>হাতিবান্ধা,লালমনিরহাট</a:t>
          </a:r>
        </a:p>
        <a:p>
          <a:endParaRPr lang="en-US" dirty="0"/>
        </a:p>
      </dgm:t>
    </dgm:pt>
    <dgm:pt modelId="{391F3A58-E466-46CE-87AA-D75A00C925F1}" type="parTrans" cxnId="{7589A2F4-C753-42FB-9303-62BEFF7DB82B}">
      <dgm:prSet/>
      <dgm:spPr/>
      <dgm:t>
        <a:bodyPr/>
        <a:lstStyle/>
        <a:p>
          <a:endParaRPr lang="en-US"/>
        </a:p>
      </dgm:t>
    </dgm:pt>
    <dgm:pt modelId="{E515F662-CE57-4B39-8EFF-F290255CC476}" type="sibTrans" cxnId="{7589A2F4-C753-42FB-9303-62BEFF7DB82B}">
      <dgm:prSet/>
      <dgm:spPr/>
      <dgm:t>
        <a:bodyPr/>
        <a:lstStyle/>
        <a:p>
          <a:endParaRPr lang="en-US"/>
        </a:p>
      </dgm:t>
    </dgm:pt>
    <dgm:pt modelId="{EF65DE19-901A-4EA4-A9BE-5A9C757AC5BF}" type="pres">
      <dgm:prSet presAssocID="{8B03B7C2-C4C0-46B1-856E-CE045104392F}" presName="Name0" presStyleCnt="0">
        <dgm:presLayoutVars>
          <dgm:dir/>
          <dgm:resizeHandles val="exact"/>
        </dgm:presLayoutVars>
      </dgm:prSet>
      <dgm:spPr/>
    </dgm:pt>
    <dgm:pt modelId="{BDEA2079-516F-41F8-8A16-86109540AC1D}" type="pres">
      <dgm:prSet presAssocID="{3E1003AD-7AA3-4CC2-B0B6-22276BB09B28}" presName="node" presStyleLbl="node1" presStyleIdx="0" presStyleCnt="3" custScaleY="52185" custRadScaleRad="90696" custRadScaleInc="-2112">
        <dgm:presLayoutVars>
          <dgm:bulletEnabled val="1"/>
        </dgm:presLayoutVars>
      </dgm:prSet>
      <dgm:spPr/>
    </dgm:pt>
    <dgm:pt modelId="{4AE555CF-6DFD-4298-B640-EE067351C1F7}" type="pres">
      <dgm:prSet presAssocID="{73AF451E-5050-4E9D-9E03-F71A4E305719}" presName="sibTrans" presStyleLbl="sibTrans2D1" presStyleIdx="0" presStyleCnt="3"/>
      <dgm:spPr/>
    </dgm:pt>
    <dgm:pt modelId="{B3899EE7-0A0F-4000-964C-544C52396B31}" type="pres">
      <dgm:prSet presAssocID="{73AF451E-5050-4E9D-9E03-F71A4E305719}" presName="connectorText" presStyleLbl="sibTrans2D1" presStyleIdx="0" presStyleCnt="3"/>
      <dgm:spPr/>
    </dgm:pt>
    <dgm:pt modelId="{C30B81DA-AA95-4C54-AF15-8EBC923546CB}" type="pres">
      <dgm:prSet presAssocID="{FA0C34E7-2155-4875-A37D-68B4B8B0B9FA}" presName="node" presStyleLbl="node1" presStyleIdx="1" presStyleCnt="3" custScaleX="136934" custScaleY="128844" custRadScaleRad="91079" custRadScaleInc="-29728">
        <dgm:presLayoutVars>
          <dgm:bulletEnabled val="1"/>
        </dgm:presLayoutVars>
      </dgm:prSet>
      <dgm:spPr/>
    </dgm:pt>
    <dgm:pt modelId="{08F65894-08DD-4C08-84B2-D6AB0C9A9285}" type="pres">
      <dgm:prSet presAssocID="{6CDD3E3A-0684-41D0-B1D9-381D5AB5461C}" presName="sibTrans" presStyleLbl="sibTrans2D1" presStyleIdx="1" presStyleCnt="3"/>
      <dgm:spPr/>
    </dgm:pt>
    <dgm:pt modelId="{66CDC8DF-93C8-4A99-930B-22DA01CBE71E}" type="pres">
      <dgm:prSet presAssocID="{6CDD3E3A-0684-41D0-B1D9-381D5AB5461C}" presName="connectorText" presStyleLbl="sibTrans2D1" presStyleIdx="1" presStyleCnt="3"/>
      <dgm:spPr/>
    </dgm:pt>
    <dgm:pt modelId="{84DEF615-52A9-42D1-B5E2-522DEBF9F098}" type="pres">
      <dgm:prSet presAssocID="{19D42EFC-D70D-4A87-A0E1-EB42FC4516D7}" presName="node" presStyleLbl="node1" presStyleIdx="2" presStyleCnt="3" custScaleX="142841" custScaleY="128377" custRadScaleRad="87755" custRadScaleInc="23799">
        <dgm:presLayoutVars>
          <dgm:bulletEnabled val="1"/>
        </dgm:presLayoutVars>
      </dgm:prSet>
      <dgm:spPr/>
    </dgm:pt>
    <dgm:pt modelId="{ED48D06B-98B7-4A0A-B7F3-94643201205C}" type="pres">
      <dgm:prSet presAssocID="{E515F662-CE57-4B39-8EFF-F290255CC476}" presName="sibTrans" presStyleLbl="sibTrans2D1" presStyleIdx="2" presStyleCnt="3"/>
      <dgm:spPr/>
    </dgm:pt>
    <dgm:pt modelId="{188F41BF-61B0-435D-86A4-4A8162C3DD68}" type="pres">
      <dgm:prSet presAssocID="{E515F662-CE57-4B39-8EFF-F290255CC476}" presName="connectorText" presStyleLbl="sibTrans2D1" presStyleIdx="2" presStyleCnt="3"/>
      <dgm:spPr/>
    </dgm:pt>
  </dgm:ptLst>
  <dgm:cxnLst>
    <dgm:cxn modelId="{C6F8F41E-DA38-46A8-AF34-0EC49D40852C}" type="presOf" srcId="{FA0C34E7-2155-4875-A37D-68B4B8B0B9FA}" destId="{C30B81DA-AA95-4C54-AF15-8EBC923546CB}" srcOrd="0" destOrd="0" presId="urn:microsoft.com/office/officeart/2005/8/layout/cycle7"/>
    <dgm:cxn modelId="{FAE38737-9C49-4502-BDDB-CD69E846A20A}" srcId="{8B03B7C2-C4C0-46B1-856E-CE045104392F}" destId="{3E1003AD-7AA3-4CC2-B0B6-22276BB09B28}" srcOrd="0" destOrd="0" parTransId="{5CA77044-2F5C-4FFF-93BD-C4C17DFF9CDB}" sibTransId="{73AF451E-5050-4E9D-9E03-F71A4E305719}"/>
    <dgm:cxn modelId="{1C94176E-2E2D-41A0-9596-5ECC141374BA}" type="presOf" srcId="{8B03B7C2-C4C0-46B1-856E-CE045104392F}" destId="{EF65DE19-901A-4EA4-A9BE-5A9C757AC5BF}" srcOrd="0" destOrd="0" presId="urn:microsoft.com/office/officeart/2005/8/layout/cycle7"/>
    <dgm:cxn modelId="{9FB7C258-A717-4568-A910-897FB3D8F44F}" type="presOf" srcId="{73AF451E-5050-4E9D-9E03-F71A4E305719}" destId="{4AE555CF-6DFD-4298-B640-EE067351C1F7}" srcOrd="0" destOrd="0" presId="urn:microsoft.com/office/officeart/2005/8/layout/cycle7"/>
    <dgm:cxn modelId="{AE876EB1-9538-4E91-8618-85B52704BC1B}" type="presOf" srcId="{E515F662-CE57-4B39-8EFF-F290255CC476}" destId="{188F41BF-61B0-435D-86A4-4A8162C3DD68}" srcOrd="1" destOrd="0" presId="urn:microsoft.com/office/officeart/2005/8/layout/cycle7"/>
    <dgm:cxn modelId="{83569DBD-D4CE-46D7-991D-15D9F59879E6}" type="presOf" srcId="{E515F662-CE57-4B39-8EFF-F290255CC476}" destId="{ED48D06B-98B7-4A0A-B7F3-94643201205C}" srcOrd="0" destOrd="0" presId="urn:microsoft.com/office/officeart/2005/8/layout/cycle7"/>
    <dgm:cxn modelId="{207381C0-91FA-4753-AE3E-8FD076C943D0}" type="presOf" srcId="{6CDD3E3A-0684-41D0-B1D9-381D5AB5461C}" destId="{66CDC8DF-93C8-4A99-930B-22DA01CBE71E}" srcOrd="1" destOrd="0" presId="urn:microsoft.com/office/officeart/2005/8/layout/cycle7"/>
    <dgm:cxn modelId="{23CFCFC9-315B-4C5A-BCB4-B70299DB7F2F}" type="presOf" srcId="{3E1003AD-7AA3-4CC2-B0B6-22276BB09B28}" destId="{BDEA2079-516F-41F8-8A16-86109540AC1D}" srcOrd="0" destOrd="0" presId="urn:microsoft.com/office/officeart/2005/8/layout/cycle7"/>
    <dgm:cxn modelId="{92C562D4-FA04-4D22-B406-59757EE19C74}" srcId="{8B03B7C2-C4C0-46B1-856E-CE045104392F}" destId="{FA0C34E7-2155-4875-A37D-68B4B8B0B9FA}" srcOrd="1" destOrd="0" parTransId="{0C9469FD-C6BB-46A6-B472-DF30E86153DB}" sibTransId="{6CDD3E3A-0684-41D0-B1D9-381D5AB5461C}"/>
    <dgm:cxn modelId="{2A3FFDE3-09B0-4922-BF4E-A5C14835F9A1}" type="presOf" srcId="{6CDD3E3A-0684-41D0-B1D9-381D5AB5461C}" destId="{08F65894-08DD-4C08-84B2-D6AB0C9A9285}" srcOrd="0" destOrd="0" presId="urn:microsoft.com/office/officeart/2005/8/layout/cycle7"/>
    <dgm:cxn modelId="{D8F4F0E7-D16D-4A34-8E65-594D72857577}" type="presOf" srcId="{19D42EFC-D70D-4A87-A0E1-EB42FC4516D7}" destId="{84DEF615-52A9-42D1-B5E2-522DEBF9F098}" srcOrd="0" destOrd="0" presId="urn:microsoft.com/office/officeart/2005/8/layout/cycle7"/>
    <dgm:cxn modelId="{7589A2F4-C753-42FB-9303-62BEFF7DB82B}" srcId="{8B03B7C2-C4C0-46B1-856E-CE045104392F}" destId="{19D42EFC-D70D-4A87-A0E1-EB42FC4516D7}" srcOrd="2" destOrd="0" parTransId="{391F3A58-E466-46CE-87AA-D75A00C925F1}" sibTransId="{E515F662-CE57-4B39-8EFF-F290255CC476}"/>
    <dgm:cxn modelId="{689CCDF8-DB4F-4C6B-B736-8B5705439D4D}" type="presOf" srcId="{73AF451E-5050-4E9D-9E03-F71A4E305719}" destId="{B3899EE7-0A0F-4000-964C-544C52396B31}" srcOrd="1" destOrd="0" presId="urn:microsoft.com/office/officeart/2005/8/layout/cycle7"/>
    <dgm:cxn modelId="{B6FD8848-502F-46E0-A929-9962C8F40DCA}" type="presParOf" srcId="{EF65DE19-901A-4EA4-A9BE-5A9C757AC5BF}" destId="{BDEA2079-516F-41F8-8A16-86109540AC1D}" srcOrd="0" destOrd="0" presId="urn:microsoft.com/office/officeart/2005/8/layout/cycle7"/>
    <dgm:cxn modelId="{971481C7-AEBB-4920-BD37-6FFE593468DD}" type="presParOf" srcId="{EF65DE19-901A-4EA4-A9BE-5A9C757AC5BF}" destId="{4AE555CF-6DFD-4298-B640-EE067351C1F7}" srcOrd="1" destOrd="0" presId="urn:microsoft.com/office/officeart/2005/8/layout/cycle7"/>
    <dgm:cxn modelId="{D470077A-97FA-4C48-99A8-FFFB32CF1063}" type="presParOf" srcId="{4AE555CF-6DFD-4298-B640-EE067351C1F7}" destId="{B3899EE7-0A0F-4000-964C-544C52396B31}" srcOrd="0" destOrd="0" presId="urn:microsoft.com/office/officeart/2005/8/layout/cycle7"/>
    <dgm:cxn modelId="{469C3BFB-2891-4614-A739-A7336CEF5EAA}" type="presParOf" srcId="{EF65DE19-901A-4EA4-A9BE-5A9C757AC5BF}" destId="{C30B81DA-AA95-4C54-AF15-8EBC923546CB}" srcOrd="2" destOrd="0" presId="urn:microsoft.com/office/officeart/2005/8/layout/cycle7"/>
    <dgm:cxn modelId="{9A1D3270-91C4-4D3B-8732-A072466B479E}" type="presParOf" srcId="{EF65DE19-901A-4EA4-A9BE-5A9C757AC5BF}" destId="{08F65894-08DD-4C08-84B2-D6AB0C9A9285}" srcOrd="3" destOrd="0" presId="urn:microsoft.com/office/officeart/2005/8/layout/cycle7"/>
    <dgm:cxn modelId="{33DD15A3-C753-40D5-8993-AB98192A7D27}" type="presParOf" srcId="{08F65894-08DD-4C08-84B2-D6AB0C9A9285}" destId="{66CDC8DF-93C8-4A99-930B-22DA01CBE71E}" srcOrd="0" destOrd="0" presId="urn:microsoft.com/office/officeart/2005/8/layout/cycle7"/>
    <dgm:cxn modelId="{BD3C775B-76E4-44D6-8777-7442E73B8AA5}" type="presParOf" srcId="{EF65DE19-901A-4EA4-A9BE-5A9C757AC5BF}" destId="{84DEF615-52A9-42D1-B5E2-522DEBF9F098}" srcOrd="4" destOrd="0" presId="urn:microsoft.com/office/officeart/2005/8/layout/cycle7"/>
    <dgm:cxn modelId="{C8957A0C-7466-474F-ACA2-4F3364BE7044}" type="presParOf" srcId="{EF65DE19-901A-4EA4-A9BE-5A9C757AC5BF}" destId="{ED48D06B-98B7-4A0A-B7F3-94643201205C}" srcOrd="5" destOrd="0" presId="urn:microsoft.com/office/officeart/2005/8/layout/cycle7"/>
    <dgm:cxn modelId="{C2CAE5CE-A85A-4809-A07A-B8B7D74A3123}" type="presParOf" srcId="{ED48D06B-98B7-4A0A-B7F3-94643201205C}" destId="{188F41BF-61B0-435D-86A4-4A8162C3DD68}"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EA2079-516F-41F8-8A16-86109540AC1D}">
      <dsp:nvSpPr>
        <dsp:cNvPr id="0" name=""/>
        <dsp:cNvSpPr/>
      </dsp:nvSpPr>
      <dsp:spPr>
        <a:xfrm>
          <a:off x="4107113" y="637747"/>
          <a:ext cx="3688994" cy="962550"/>
        </a:xfrm>
        <a:prstGeom prst="roundRect">
          <a:avLst>
            <a:gd name="adj" fmla="val 10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bn-IN" sz="1800" kern="1200" dirty="0"/>
        </a:p>
        <a:p>
          <a:pPr marL="0" lvl="0" indent="0" algn="ctr" defTabSz="800100">
            <a:lnSpc>
              <a:spcPct val="90000"/>
            </a:lnSpc>
            <a:spcBef>
              <a:spcPct val="0"/>
            </a:spcBef>
            <a:spcAft>
              <a:spcPct val="35000"/>
            </a:spcAft>
            <a:buNone/>
          </a:pPr>
          <a:r>
            <a:rPr lang="bn-IN" sz="6000" kern="1200" dirty="0"/>
            <a:t>পরিচিতি</a:t>
          </a:r>
        </a:p>
        <a:p>
          <a:pPr marL="0" lvl="0" indent="0" algn="ctr" defTabSz="800100">
            <a:lnSpc>
              <a:spcPct val="90000"/>
            </a:lnSpc>
            <a:spcBef>
              <a:spcPct val="0"/>
            </a:spcBef>
            <a:spcAft>
              <a:spcPct val="35000"/>
            </a:spcAft>
            <a:buNone/>
          </a:pPr>
          <a:endParaRPr lang="en-US" sz="1800" kern="1200" dirty="0"/>
        </a:p>
      </dsp:txBody>
      <dsp:txXfrm>
        <a:off x="4135305" y="665939"/>
        <a:ext cx="3632610" cy="906166"/>
      </dsp:txXfrm>
    </dsp:sp>
    <dsp:sp modelId="{4AE555CF-6DFD-4298-B640-EE067351C1F7}">
      <dsp:nvSpPr>
        <dsp:cNvPr id="0" name=""/>
        <dsp:cNvSpPr/>
      </dsp:nvSpPr>
      <dsp:spPr>
        <a:xfrm rot="3021163">
          <a:off x="6882932" y="2374339"/>
          <a:ext cx="752789" cy="645574"/>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7076604" y="2503454"/>
        <a:ext cx="365445" cy="387344"/>
      </dsp:txXfrm>
    </dsp:sp>
    <dsp:sp modelId="{C30B81DA-AA95-4C54-AF15-8EBC923546CB}">
      <dsp:nvSpPr>
        <dsp:cNvPr id="0" name=""/>
        <dsp:cNvSpPr/>
      </dsp:nvSpPr>
      <dsp:spPr>
        <a:xfrm>
          <a:off x="6627153" y="3793954"/>
          <a:ext cx="5051488" cy="2376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bn-IN" sz="2500" kern="1200" dirty="0"/>
            <a:t>ক্লাসঃ দ্বাদশ শ্রেনি</a:t>
          </a:r>
        </a:p>
        <a:p>
          <a:pPr marL="0" lvl="0" indent="0" algn="ctr" defTabSz="1111250">
            <a:lnSpc>
              <a:spcPct val="90000"/>
            </a:lnSpc>
            <a:spcBef>
              <a:spcPct val="0"/>
            </a:spcBef>
            <a:spcAft>
              <a:spcPct val="35000"/>
            </a:spcAft>
            <a:buNone/>
          </a:pPr>
          <a:r>
            <a:rPr lang="bn-IN" sz="2500" kern="1200" dirty="0"/>
            <a:t>সমাজবিজ্ঞান দ্বিতীয়পত্র</a:t>
          </a:r>
        </a:p>
        <a:p>
          <a:pPr marL="0" lvl="0" indent="0" algn="ctr" defTabSz="1111250">
            <a:lnSpc>
              <a:spcPct val="90000"/>
            </a:lnSpc>
            <a:spcBef>
              <a:spcPct val="0"/>
            </a:spcBef>
            <a:spcAft>
              <a:spcPct val="35000"/>
            </a:spcAft>
            <a:buNone/>
          </a:pPr>
          <a:r>
            <a:rPr lang="bn-IN" sz="2500" kern="1200" dirty="0"/>
            <a:t>অষ্টম অধ্যায়</a:t>
          </a:r>
          <a:endParaRPr lang="en-US" sz="2500" kern="1200" dirty="0"/>
        </a:p>
      </dsp:txBody>
      <dsp:txXfrm>
        <a:off x="6696759" y="3863560"/>
        <a:ext cx="4912276" cy="2237312"/>
      </dsp:txXfrm>
    </dsp:sp>
    <dsp:sp modelId="{08F65894-08DD-4C08-84B2-D6AB0C9A9285}">
      <dsp:nvSpPr>
        <dsp:cNvPr id="0" name=""/>
        <dsp:cNvSpPr/>
      </dsp:nvSpPr>
      <dsp:spPr>
        <a:xfrm rot="10709141">
          <a:off x="5780429" y="4738633"/>
          <a:ext cx="752789" cy="645574"/>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5974101" y="4867748"/>
        <a:ext cx="365445" cy="387344"/>
      </dsp:txXfrm>
    </dsp:sp>
    <dsp:sp modelId="{84DEF615-52A9-42D1-B5E2-522DEBF9F098}">
      <dsp:nvSpPr>
        <dsp:cNvPr id="0" name=""/>
        <dsp:cNvSpPr/>
      </dsp:nvSpPr>
      <dsp:spPr>
        <a:xfrm>
          <a:off x="417098" y="3959550"/>
          <a:ext cx="5269397" cy="23679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bn-IN" sz="2500" kern="1200" dirty="0"/>
            <a:t>মোঃসহিদুল ইসলাম প্রভাষক</a:t>
          </a:r>
        </a:p>
        <a:p>
          <a:pPr marL="0" lvl="0" indent="0" algn="ctr" defTabSz="1111250">
            <a:lnSpc>
              <a:spcPct val="90000"/>
            </a:lnSpc>
            <a:spcBef>
              <a:spcPct val="0"/>
            </a:spcBef>
            <a:spcAft>
              <a:spcPct val="35000"/>
            </a:spcAft>
            <a:buNone/>
          </a:pPr>
          <a:r>
            <a:rPr lang="bn-IN" sz="2500" kern="1200" dirty="0"/>
            <a:t>দইখাওয়া আদর্শ কলেজ</a:t>
          </a:r>
        </a:p>
        <a:p>
          <a:pPr marL="0" lvl="0" indent="0" algn="ctr" defTabSz="1111250">
            <a:lnSpc>
              <a:spcPct val="90000"/>
            </a:lnSpc>
            <a:spcBef>
              <a:spcPct val="0"/>
            </a:spcBef>
            <a:spcAft>
              <a:spcPct val="35000"/>
            </a:spcAft>
            <a:buNone/>
          </a:pPr>
          <a:r>
            <a:rPr lang="bn-IN" sz="2500" kern="1200" dirty="0"/>
            <a:t>হাতিবান্ধা,লালমনিরহাট</a:t>
          </a:r>
        </a:p>
        <a:p>
          <a:pPr marL="0" lvl="0" indent="0" algn="ctr" defTabSz="1111250">
            <a:lnSpc>
              <a:spcPct val="90000"/>
            </a:lnSpc>
            <a:spcBef>
              <a:spcPct val="0"/>
            </a:spcBef>
            <a:spcAft>
              <a:spcPct val="35000"/>
            </a:spcAft>
            <a:buNone/>
          </a:pPr>
          <a:endParaRPr lang="en-US" sz="2500" kern="1200" dirty="0"/>
        </a:p>
      </dsp:txBody>
      <dsp:txXfrm>
        <a:off x="486452" y="4028904"/>
        <a:ext cx="5130689" cy="2229202"/>
      </dsp:txXfrm>
    </dsp:sp>
    <dsp:sp modelId="{ED48D06B-98B7-4A0A-B7F3-94643201205C}">
      <dsp:nvSpPr>
        <dsp:cNvPr id="0" name=""/>
        <dsp:cNvSpPr/>
      </dsp:nvSpPr>
      <dsp:spPr>
        <a:xfrm rot="18346463">
          <a:off x="4378464" y="2457137"/>
          <a:ext cx="752789" cy="645574"/>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572136" y="2586252"/>
        <a:ext cx="365445" cy="387344"/>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D6A50-5573-4DF8-81B3-418A4464C9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19F9F3-4E04-4E44-8DCF-E6262D86E0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EEE187-5267-4509-942C-C9435DC4F353}"/>
              </a:ext>
            </a:extLst>
          </p:cNvPr>
          <p:cNvSpPr>
            <a:spLocks noGrp="1"/>
          </p:cNvSpPr>
          <p:nvPr>
            <p:ph type="dt" sz="half" idx="10"/>
          </p:nvPr>
        </p:nvSpPr>
        <p:spPr/>
        <p:txBody>
          <a:bodyPr/>
          <a:lstStyle/>
          <a:p>
            <a:fld id="{F634236B-F147-4463-AAA1-A7AE3562C237}" type="datetimeFigureOut">
              <a:rPr lang="en-US" smtClean="0"/>
              <a:t>22-Jun-21</a:t>
            </a:fld>
            <a:endParaRPr lang="en-US"/>
          </a:p>
        </p:txBody>
      </p:sp>
      <p:sp>
        <p:nvSpPr>
          <p:cNvPr id="5" name="Footer Placeholder 4">
            <a:extLst>
              <a:ext uri="{FF2B5EF4-FFF2-40B4-BE49-F238E27FC236}">
                <a16:creationId xmlns:a16="http://schemas.microsoft.com/office/drawing/2014/main" id="{2BFD5C9A-79F8-4242-BC62-CD3B368BEF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44CC7B-60DD-4D8E-8A3A-D0CA596A4485}"/>
              </a:ext>
            </a:extLst>
          </p:cNvPr>
          <p:cNvSpPr>
            <a:spLocks noGrp="1"/>
          </p:cNvSpPr>
          <p:nvPr>
            <p:ph type="sldNum" sz="quarter" idx="12"/>
          </p:nvPr>
        </p:nvSpPr>
        <p:spPr/>
        <p:txBody>
          <a:bodyPr/>
          <a:lstStyle/>
          <a:p>
            <a:fld id="{7FAB5F21-B8BB-4C66-89AE-3B2D443FA732}" type="slidenum">
              <a:rPr lang="en-US" smtClean="0"/>
              <a:t>‹#›</a:t>
            </a:fld>
            <a:endParaRPr lang="en-US"/>
          </a:p>
        </p:txBody>
      </p:sp>
    </p:spTree>
    <p:extLst>
      <p:ext uri="{BB962C8B-B14F-4D97-AF65-F5344CB8AC3E}">
        <p14:creationId xmlns:p14="http://schemas.microsoft.com/office/powerpoint/2010/main" val="1114550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1944C-95ED-4FF4-BD77-917A7C815F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0820C4-2EB1-4318-AA4C-10746561C2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36C870-7DF2-4AE1-8BB9-9705E2D2B697}"/>
              </a:ext>
            </a:extLst>
          </p:cNvPr>
          <p:cNvSpPr>
            <a:spLocks noGrp="1"/>
          </p:cNvSpPr>
          <p:nvPr>
            <p:ph type="dt" sz="half" idx="10"/>
          </p:nvPr>
        </p:nvSpPr>
        <p:spPr/>
        <p:txBody>
          <a:bodyPr/>
          <a:lstStyle/>
          <a:p>
            <a:fld id="{F634236B-F147-4463-AAA1-A7AE3562C237}" type="datetimeFigureOut">
              <a:rPr lang="en-US" smtClean="0"/>
              <a:t>22-Jun-21</a:t>
            </a:fld>
            <a:endParaRPr lang="en-US"/>
          </a:p>
        </p:txBody>
      </p:sp>
      <p:sp>
        <p:nvSpPr>
          <p:cNvPr id="5" name="Footer Placeholder 4">
            <a:extLst>
              <a:ext uri="{FF2B5EF4-FFF2-40B4-BE49-F238E27FC236}">
                <a16:creationId xmlns:a16="http://schemas.microsoft.com/office/drawing/2014/main" id="{5851B17C-2030-4446-9FEC-832A0CF9CE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27EFF8-77E1-4888-A7D2-34A75DA1705D}"/>
              </a:ext>
            </a:extLst>
          </p:cNvPr>
          <p:cNvSpPr>
            <a:spLocks noGrp="1"/>
          </p:cNvSpPr>
          <p:nvPr>
            <p:ph type="sldNum" sz="quarter" idx="12"/>
          </p:nvPr>
        </p:nvSpPr>
        <p:spPr/>
        <p:txBody>
          <a:bodyPr/>
          <a:lstStyle/>
          <a:p>
            <a:fld id="{7FAB5F21-B8BB-4C66-89AE-3B2D443FA732}" type="slidenum">
              <a:rPr lang="en-US" smtClean="0"/>
              <a:t>‹#›</a:t>
            </a:fld>
            <a:endParaRPr lang="en-US"/>
          </a:p>
        </p:txBody>
      </p:sp>
    </p:spTree>
    <p:extLst>
      <p:ext uri="{BB962C8B-B14F-4D97-AF65-F5344CB8AC3E}">
        <p14:creationId xmlns:p14="http://schemas.microsoft.com/office/powerpoint/2010/main" val="392383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1AEAFA-D689-40FE-A385-6393FD1A1D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862C11-095E-4FE0-870C-8E7575DED7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34CF2F-CAE6-4473-BD33-163AF4AADF64}"/>
              </a:ext>
            </a:extLst>
          </p:cNvPr>
          <p:cNvSpPr>
            <a:spLocks noGrp="1"/>
          </p:cNvSpPr>
          <p:nvPr>
            <p:ph type="dt" sz="half" idx="10"/>
          </p:nvPr>
        </p:nvSpPr>
        <p:spPr/>
        <p:txBody>
          <a:bodyPr/>
          <a:lstStyle/>
          <a:p>
            <a:fld id="{F634236B-F147-4463-AAA1-A7AE3562C237}" type="datetimeFigureOut">
              <a:rPr lang="en-US" smtClean="0"/>
              <a:t>22-Jun-21</a:t>
            </a:fld>
            <a:endParaRPr lang="en-US"/>
          </a:p>
        </p:txBody>
      </p:sp>
      <p:sp>
        <p:nvSpPr>
          <p:cNvPr id="5" name="Footer Placeholder 4">
            <a:extLst>
              <a:ext uri="{FF2B5EF4-FFF2-40B4-BE49-F238E27FC236}">
                <a16:creationId xmlns:a16="http://schemas.microsoft.com/office/drawing/2014/main" id="{23C3E602-456F-4FA5-8FDA-A0BB21E832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4BB387-C814-4686-BDEB-1574CE046342}"/>
              </a:ext>
            </a:extLst>
          </p:cNvPr>
          <p:cNvSpPr>
            <a:spLocks noGrp="1"/>
          </p:cNvSpPr>
          <p:nvPr>
            <p:ph type="sldNum" sz="quarter" idx="12"/>
          </p:nvPr>
        </p:nvSpPr>
        <p:spPr/>
        <p:txBody>
          <a:bodyPr/>
          <a:lstStyle/>
          <a:p>
            <a:fld id="{7FAB5F21-B8BB-4C66-89AE-3B2D443FA732}" type="slidenum">
              <a:rPr lang="en-US" smtClean="0"/>
              <a:t>‹#›</a:t>
            </a:fld>
            <a:endParaRPr lang="en-US"/>
          </a:p>
        </p:txBody>
      </p:sp>
    </p:spTree>
    <p:extLst>
      <p:ext uri="{BB962C8B-B14F-4D97-AF65-F5344CB8AC3E}">
        <p14:creationId xmlns:p14="http://schemas.microsoft.com/office/powerpoint/2010/main" val="3622337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BE549-2AA6-4789-A3C9-D2B4D727EE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885E25-9E9A-43B3-8EAD-AF909A50F4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8F06BD-E426-4187-9895-0BFF4CEDDA3B}"/>
              </a:ext>
            </a:extLst>
          </p:cNvPr>
          <p:cNvSpPr>
            <a:spLocks noGrp="1"/>
          </p:cNvSpPr>
          <p:nvPr>
            <p:ph type="dt" sz="half" idx="10"/>
          </p:nvPr>
        </p:nvSpPr>
        <p:spPr/>
        <p:txBody>
          <a:bodyPr/>
          <a:lstStyle/>
          <a:p>
            <a:fld id="{F634236B-F147-4463-AAA1-A7AE3562C237}" type="datetimeFigureOut">
              <a:rPr lang="en-US" smtClean="0"/>
              <a:t>22-Jun-21</a:t>
            </a:fld>
            <a:endParaRPr lang="en-US"/>
          </a:p>
        </p:txBody>
      </p:sp>
      <p:sp>
        <p:nvSpPr>
          <p:cNvPr id="5" name="Footer Placeholder 4">
            <a:extLst>
              <a:ext uri="{FF2B5EF4-FFF2-40B4-BE49-F238E27FC236}">
                <a16:creationId xmlns:a16="http://schemas.microsoft.com/office/drawing/2014/main" id="{464BCC01-041A-4A27-AB3A-B9DE0FDFAD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98869F-531B-47D1-A306-97E85563D29B}"/>
              </a:ext>
            </a:extLst>
          </p:cNvPr>
          <p:cNvSpPr>
            <a:spLocks noGrp="1"/>
          </p:cNvSpPr>
          <p:nvPr>
            <p:ph type="sldNum" sz="quarter" idx="12"/>
          </p:nvPr>
        </p:nvSpPr>
        <p:spPr/>
        <p:txBody>
          <a:bodyPr/>
          <a:lstStyle/>
          <a:p>
            <a:fld id="{7FAB5F21-B8BB-4C66-89AE-3B2D443FA732}" type="slidenum">
              <a:rPr lang="en-US" smtClean="0"/>
              <a:t>‹#›</a:t>
            </a:fld>
            <a:endParaRPr lang="en-US"/>
          </a:p>
        </p:txBody>
      </p:sp>
    </p:spTree>
    <p:extLst>
      <p:ext uri="{BB962C8B-B14F-4D97-AF65-F5344CB8AC3E}">
        <p14:creationId xmlns:p14="http://schemas.microsoft.com/office/powerpoint/2010/main" val="2161079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0FFFD-7DA2-408E-A711-6ED03926D0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20DDAC-C780-446C-8106-F39D449CDE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131306-F913-423D-9F77-8C0CE907415E}"/>
              </a:ext>
            </a:extLst>
          </p:cNvPr>
          <p:cNvSpPr>
            <a:spLocks noGrp="1"/>
          </p:cNvSpPr>
          <p:nvPr>
            <p:ph type="dt" sz="half" idx="10"/>
          </p:nvPr>
        </p:nvSpPr>
        <p:spPr/>
        <p:txBody>
          <a:bodyPr/>
          <a:lstStyle/>
          <a:p>
            <a:fld id="{F634236B-F147-4463-AAA1-A7AE3562C237}" type="datetimeFigureOut">
              <a:rPr lang="en-US" smtClean="0"/>
              <a:t>22-Jun-21</a:t>
            </a:fld>
            <a:endParaRPr lang="en-US"/>
          </a:p>
        </p:txBody>
      </p:sp>
      <p:sp>
        <p:nvSpPr>
          <p:cNvPr id="5" name="Footer Placeholder 4">
            <a:extLst>
              <a:ext uri="{FF2B5EF4-FFF2-40B4-BE49-F238E27FC236}">
                <a16:creationId xmlns:a16="http://schemas.microsoft.com/office/drawing/2014/main" id="{ED823829-5D93-45C5-BEA5-E3A01E6C3F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B442B1-FA52-4381-ADD3-20EB59ED7556}"/>
              </a:ext>
            </a:extLst>
          </p:cNvPr>
          <p:cNvSpPr>
            <a:spLocks noGrp="1"/>
          </p:cNvSpPr>
          <p:nvPr>
            <p:ph type="sldNum" sz="quarter" idx="12"/>
          </p:nvPr>
        </p:nvSpPr>
        <p:spPr/>
        <p:txBody>
          <a:bodyPr/>
          <a:lstStyle/>
          <a:p>
            <a:fld id="{7FAB5F21-B8BB-4C66-89AE-3B2D443FA732}" type="slidenum">
              <a:rPr lang="en-US" smtClean="0"/>
              <a:t>‹#›</a:t>
            </a:fld>
            <a:endParaRPr lang="en-US"/>
          </a:p>
        </p:txBody>
      </p:sp>
    </p:spTree>
    <p:extLst>
      <p:ext uri="{BB962C8B-B14F-4D97-AF65-F5344CB8AC3E}">
        <p14:creationId xmlns:p14="http://schemas.microsoft.com/office/powerpoint/2010/main" val="4242594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F6AB8-7C2E-41BE-9EBA-F400F834B1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0D58CE-DF19-4980-8F0B-DD4A2AA57D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2F0C49-0CB2-4023-9E1E-7A975F174F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32BD07-A941-40EE-A92D-DD9ADCC602F8}"/>
              </a:ext>
            </a:extLst>
          </p:cNvPr>
          <p:cNvSpPr>
            <a:spLocks noGrp="1"/>
          </p:cNvSpPr>
          <p:nvPr>
            <p:ph type="dt" sz="half" idx="10"/>
          </p:nvPr>
        </p:nvSpPr>
        <p:spPr/>
        <p:txBody>
          <a:bodyPr/>
          <a:lstStyle/>
          <a:p>
            <a:fld id="{F634236B-F147-4463-AAA1-A7AE3562C237}" type="datetimeFigureOut">
              <a:rPr lang="en-US" smtClean="0"/>
              <a:t>22-Jun-21</a:t>
            </a:fld>
            <a:endParaRPr lang="en-US"/>
          </a:p>
        </p:txBody>
      </p:sp>
      <p:sp>
        <p:nvSpPr>
          <p:cNvPr id="6" name="Footer Placeholder 5">
            <a:extLst>
              <a:ext uri="{FF2B5EF4-FFF2-40B4-BE49-F238E27FC236}">
                <a16:creationId xmlns:a16="http://schemas.microsoft.com/office/drawing/2014/main" id="{64F7B4D7-A602-42E7-B624-CFEDC0DF05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DD2BF5-E2FF-42AC-A0BA-32AA107726D6}"/>
              </a:ext>
            </a:extLst>
          </p:cNvPr>
          <p:cNvSpPr>
            <a:spLocks noGrp="1"/>
          </p:cNvSpPr>
          <p:nvPr>
            <p:ph type="sldNum" sz="quarter" idx="12"/>
          </p:nvPr>
        </p:nvSpPr>
        <p:spPr/>
        <p:txBody>
          <a:bodyPr/>
          <a:lstStyle/>
          <a:p>
            <a:fld id="{7FAB5F21-B8BB-4C66-89AE-3B2D443FA732}" type="slidenum">
              <a:rPr lang="en-US" smtClean="0"/>
              <a:t>‹#›</a:t>
            </a:fld>
            <a:endParaRPr lang="en-US"/>
          </a:p>
        </p:txBody>
      </p:sp>
    </p:spTree>
    <p:extLst>
      <p:ext uri="{BB962C8B-B14F-4D97-AF65-F5344CB8AC3E}">
        <p14:creationId xmlns:p14="http://schemas.microsoft.com/office/powerpoint/2010/main" val="1123583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A8FFB-0E74-460B-B4C8-E0A1E26ABD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60E171-3AA1-4B92-91F2-1DFE961F47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73B6B1-EF06-4939-A9E2-3EFF06FCE5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67E56A-D25F-4059-A031-E52107EBD5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EEBA71-8259-4856-AB3E-8A401CCD13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3D684D-28BF-451F-8EE4-3CC0050D8219}"/>
              </a:ext>
            </a:extLst>
          </p:cNvPr>
          <p:cNvSpPr>
            <a:spLocks noGrp="1"/>
          </p:cNvSpPr>
          <p:nvPr>
            <p:ph type="dt" sz="half" idx="10"/>
          </p:nvPr>
        </p:nvSpPr>
        <p:spPr/>
        <p:txBody>
          <a:bodyPr/>
          <a:lstStyle/>
          <a:p>
            <a:fld id="{F634236B-F147-4463-AAA1-A7AE3562C237}" type="datetimeFigureOut">
              <a:rPr lang="en-US" smtClean="0"/>
              <a:t>22-Jun-21</a:t>
            </a:fld>
            <a:endParaRPr lang="en-US"/>
          </a:p>
        </p:txBody>
      </p:sp>
      <p:sp>
        <p:nvSpPr>
          <p:cNvPr id="8" name="Footer Placeholder 7">
            <a:extLst>
              <a:ext uri="{FF2B5EF4-FFF2-40B4-BE49-F238E27FC236}">
                <a16:creationId xmlns:a16="http://schemas.microsoft.com/office/drawing/2014/main" id="{F7092CD8-CF5F-4316-ADF1-65E54ABE65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7FC51C-F1F5-443A-809B-CE33D04044E7}"/>
              </a:ext>
            </a:extLst>
          </p:cNvPr>
          <p:cNvSpPr>
            <a:spLocks noGrp="1"/>
          </p:cNvSpPr>
          <p:nvPr>
            <p:ph type="sldNum" sz="quarter" idx="12"/>
          </p:nvPr>
        </p:nvSpPr>
        <p:spPr/>
        <p:txBody>
          <a:bodyPr/>
          <a:lstStyle/>
          <a:p>
            <a:fld id="{7FAB5F21-B8BB-4C66-89AE-3B2D443FA732}" type="slidenum">
              <a:rPr lang="en-US" smtClean="0"/>
              <a:t>‹#›</a:t>
            </a:fld>
            <a:endParaRPr lang="en-US"/>
          </a:p>
        </p:txBody>
      </p:sp>
    </p:spTree>
    <p:extLst>
      <p:ext uri="{BB962C8B-B14F-4D97-AF65-F5344CB8AC3E}">
        <p14:creationId xmlns:p14="http://schemas.microsoft.com/office/powerpoint/2010/main" val="94018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B07F3-16E7-4D2A-953F-94A500D711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8B98CC-8DCE-4962-959C-4A69CB67BDAA}"/>
              </a:ext>
            </a:extLst>
          </p:cNvPr>
          <p:cNvSpPr>
            <a:spLocks noGrp="1"/>
          </p:cNvSpPr>
          <p:nvPr>
            <p:ph type="dt" sz="half" idx="10"/>
          </p:nvPr>
        </p:nvSpPr>
        <p:spPr/>
        <p:txBody>
          <a:bodyPr/>
          <a:lstStyle/>
          <a:p>
            <a:fld id="{F634236B-F147-4463-AAA1-A7AE3562C237}" type="datetimeFigureOut">
              <a:rPr lang="en-US" smtClean="0"/>
              <a:t>22-Jun-21</a:t>
            </a:fld>
            <a:endParaRPr lang="en-US"/>
          </a:p>
        </p:txBody>
      </p:sp>
      <p:sp>
        <p:nvSpPr>
          <p:cNvPr id="4" name="Footer Placeholder 3">
            <a:extLst>
              <a:ext uri="{FF2B5EF4-FFF2-40B4-BE49-F238E27FC236}">
                <a16:creationId xmlns:a16="http://schemas.microsoft.com/office/drawing/2014/main" id="{6CBE44AF-13AD-41AE-AA00-F2FB8A2435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1B029C-C5CF-46E7-9DE7-4AC801CD20AF}"/>
              </a:ext>
            </a:extLst>
          </p:cNvPr>
          <p:cNvSpPr>
            <a:spLocks noGrp="1"/>
          </p:cNvSpPr>
          <p:nvPr>
            <p:ph type="sldNum" sz="quarter" idx="12"/>
          </p:nvPr>
        </p:nvSpPr>
        <p:spPr/>
        <p:txBody>
          <a:bodyPr/>
          <a:lstStyle/>
          <a:p>
            <a:fld id="{7FAB5F21-B8BB-4C66-89AE-3B2D443FA732}" type="slidenum">
              <a:rPr lang="en-US" smtClean="0"/>
              <a:t>‹#›</a:t>
            </a:fld>
            <a:endParaRPr lang="en-US"/>
          </a:p>
        </p:txBody>
      </p:sp>
    </p:spTree>
    <p:extLst>
      <p:ext uri="{BB962C8B-B14F-4D97-AF65-F5344CB8AC3E}">
        <p14:creationId xmlns:p14="http://schemas.microsoft.com/office/powerpoint/2010/main" val="990129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7E4347-D6A5-4B5E-9447-B4C2B4E7E335}"/>
              </a:ext>
            </a:extLst>
          </p:cNvPr>
          <p:cNvSpPr>
            <a:spLocks noGrp="1"/>
          </p:cNvSpPr>
          <p:nvPr>
            <p:ph type="dt" sz="half" idx="10"/>
          </p:nvPr>
        </p:nvSpPr>
        <p:spPr/>
        <p:txBody>
          <a:bodyPr/>
          <a:lstStyle/>
          <a:p>
            <a:fld id="{F634236B-F147-4463-AAA1-A7AE3562C237}" type="datetimeFigureOut">
              <a:rPr lang="en-US" smtClean="0"/>
              <a:t>22-Jun-21</a:t>
            </a:fld>
            <a:endParaRPr lang="en-US"/>
          </a:p>
        </p:txBody>
      </p:sp>
      <p:sp>
        <p:nvSpPr>
          <p:cNvPr id="3" name="Footer Placeholder 2">
            <a:extLst>
              <a:ext uri="{FF2B5EF4-FFF2-40B4-BE49-F238E27FC236}">
                <a16:creationId xmlns:a16="http://schemas.microsoft.com/office/drawing/2014/main" id="{E7BE4F53-CD87-4132-89D0-4ED8AC0A76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2A2ABB-72C2-472C-BEF6-4C1BCE45423B}"/>
              </a:ext>
            </a:extLst>
          </p:cNvPr>
          <p:cNvSpPr>
            <a:spLocks noGrp="1"/>
          </p:cNvSpPr>
          <p:nvPr>
            <p:ph type="sldNum" sz="quarter" idx="12"/>
          </p:nvPr>
        </p:nvSpPr>
        <p:spPr/>
        <p:txBody>
          <a:bodyPr/>
          <a:lstStyle/>
          <a:p>
            <a:fld id="{7FAB5F21-B8BB-4C66-89AE-3B2D443FA732}" type="slidenum">
              <a:rPr lang="en-US" smtClean="0"/>
              <a:t>‹#›</a:t>
            </a:fld>
            <a:endParaRPr lang="en-US"/>
          </a:p>
        </p:txBody>
      </p:sp>
    </p:spTree>
    <p:extLst>
      <p:ext uri="{BB962C8B-B14F-4D97-AF65-F5344CB8AC3E}">
        <p14:creationId xmlns:p14="http://schemas.microsoft.com/office/powerpoint/2010/main" val="1867966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193C9-1015-4A58-9D4F-1732D5F941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461E9C-25F0-489A-BA13-A502F36C90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E4D6E8-B9A7-437F-8D2E-D471B9FA03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F87701-205E-433C-89F4-6BF5718B1272}"/>
              </a:ext>
            </a:extLst>
          </p:cNvPr>
          <p:cNvSpPr>
            <a:spLocks noGrp="1"/>
          </p:cNvSpPr>
          <p:nvPr>
            <p:ph type="dt" sz="half" idx="10"/>
          </p:nvPr>
        </p:nvSpPr>
        <p:spPr/>
        <p:txBody>
          <a:bodyPr/>
          <a:lstStyle/>
          <a:p>
            <a:fld id="{F634236B-F147-4463-AAA1-A7AE3562C237}" type="datetimeFigureOut">
              <a:rPr lang="en-US" smtClean="0"/>
              <a:t>22-Jun-21</a:t>
            </a:fld>
            <a:endParaRPr lang="en-US"/>
          </a:p>
        </p:txBody>
      </p:sp>
      <p:sp>
        <p:nvSpPr>
          <p:cNvPr id="6" name="Footer Placeholder 5">
            <a:extLst>
              <a:ext uri="{FF2B5EF4-FFF2-40B4-BE49-F238E27FC236}">
                <a16:creationId xmlns:a16="http://schemas.microsoft.com/office/drawing/2014/main" id="{14692F46-B2C6-49CC-ABA5-1C00FA64BF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9FE96D-E1F0-4E6A-85DD-CD7EF2F83A7F}"/>
              </a:ext>
            </a:extLst>
          </p:cNvPr>
          <p:cNvSpPr>
            <a:spLocks noGrp="1"/>
          </p:cNvSpPr>
          <p:nvPr>
            <p:ph type="sldNum" sz="quarter" idx="12"/>
          </p:nvPr>
        </p:nvSpPr>
        <p:spPr/>
        <p:txBody>
          <a:bodyPr/>
          <a:lstStyle/>
          <a:p>
            <a:fld id="{7FAB5F21-B8BB-4C66-89AE-3B2D443FA732}" type="slidenum">
              <a:rPr lang="en-US" smtClean="0"/>
              <a:t>‹#›</a:t>
            </a:fld>
            <a:endParaRPr lang="en-US"/>
          </a:p>
        </p:txBody>
      </p:sp>
    </p:spTree>
    <p:extLst>
      <p:ext uri="{BB962C8B-B14F-4D97-AF65-F5344CB8AC3E}">
        <p14:creationId xmlns:p14="http://schemas.microsoft.com/office/powerpoint/2010/main" val="605380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5EB60-0A0B-46C8-9190-B1E3FA3950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4144D4-0586-43BE-8C8A-825EDBC802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23B8B0-421F-44FC-BF1A-F339302057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555400-FC05-47F5-8630-FF3AA65EF90A}"/>
              </a:ext>
            </a:extLst>
          </p:cNvPr>
          <p:cNvSpPr>
            <a:spLocks noGrp="1"/>
          </p:cNvSpPr>
          <p:nvPr>
            <p:ph type="dt" sz="half" idx="10"/>
          </p:nvPr>
        </p:nvSpPr>
        <p:spPr/>
        <p:txBody>
          <a:bodyPr/>
          <a:lstStyle/>
          <a:p>
            <a:fld id="{F634236B-F147-4463-AAA1-A7AE3562C237}" type="datetimeFigureOut">
              <a:rPr lang="en-US" smtClean="0"/>
              <a:t>22-Jun-21</a:t>
            </a:fld>
            <a:endParaRPr lang="en-US"/>
          </a:p>
        </p:txBody>
      </p:sp>
      <p:sp>
        <p:nvSpPr>
          <p:cNvPr id="6" name="Footer Placeholder 5">
            <a:extLst>
              <a:ext uri="{FF2B5EF4-FFF2-40B4-BE49-F238E27FC236}">
                <a16:creationId xmlns:a16="http://schemas.microsoft.com/office/drawing/2014/main" id="{CC982232-1ED5-414E-8DCB-83DC6DA8DD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D8160D-AD42-488E-8198-B39DAA062F5D}"/>
              </a:ext>
            </a:extLst>
          </p:cNvPr>
          <p:cNvSpPr>
            <a:spLocks noGrp="1"/>
          </p:cNvSpPr>
          <p:nvPr>
            <p:ph type="sldNum" sz="quarter" idx="12"/>
          </p:nvPr>
        </p:nvSpPr>
        <p:spPr/>
        <p:txBody>
          <a:bodyPr/>
          <a:lstStyle/>
          <a:p>
            <a:fld id="{7FAB5F21-B8BB-4C66-89AE-3B2D443FA732}" type="slidenum">
              <a:rPr lang="en-US" smtClean="0"/>
              <a:t>‹#›</a:t>
            </a:fld>
            <a:endParaRPr lang="en-US"/>
          </a:p>
        </p:txBody>
      </p:sp>
    </p:spTree>
    <p:extLst>
      <p:ext uri="{BB962C8B-B14F-4D97-AF65-F5344CB8AC3E}">
        <p14:creationId xmlns:p14="http://schemas.microsoft.com/office/powerpoint/2010/main" val="2406063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CEC6FD-0635-442D-8163-9FFA0B9773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56D3EA-4240-4294-BFD8-7ED1007FC3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C3FE2-9F60-4EAE-8FC1-F931040402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34236B-F147-4463-AAA1-A7AE3562C237}" type="datetimeFigureOut">
              <a:rPr lang="en-US" smtClean="0"/>
              <a:t>22-Jun-21</a:t>
            </a:fld>
            <a:endParaRPr lang="en-US"/>
          </a:p>
        </p:txBody>
      </p:sp>
      <p:sp>
        <p:nvSpPr>
          <p:cNvPr id="5" name="Footer Placeholder 4">
            <a:extLst>
              <a:ext uri="{FF2B5EF4-FFF2-40B4-BE49-F238E27FC236}">
                <a16:creationId xmlns:a16="http://schemas.microsoft.com/office/drawing/2014/main" id="{3E6CD4D0-EEA9-4048-B7DC-637D357E0F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034872-4027-42D7-8B7B-E88834545B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AB5F21-B8BB-4C66-89AE-3B2D443FA732}" type="slidenum">
              <a:rPr lang="en-US" smtClean="0"/>
              <a:t>‹#›</a:t>
            </a:fld>
            <a:endParaRPr lang="en-US"/>
          </a:p>
        </p:txBody>
      </p:sp>
    </p:spTree>
    <p:extLst>
      <p:ext uri="{BB962C8B-B14F-4D97-AF65-F5344CB8AC3E}">
        <p14:creationId xmlns:p14="http://schemas.microsoft.com/office/powerpoint/2010/main" val="2508501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88FEAE-0B23-48EB-96E0-9F7962155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026442"/>
          </a:xfrm>
          <a:prstGeom prst="rect">
            <a:avLst/>
          </a:prstGeom>
        </p:spPr>
      </p:pic>
      <p:sp>
        <p:nvSpPr>
          <p:cNvPr id="4" name="TextBox 3">
            <a:extLst>
              <a:ext uri="{FF2B5EF4-FFF2-40B4-BE49-F238E27FC236}">
                <a16:creationId xmlns:a16="http://schemas.microsoft.com/office/drawing/2014/main" id="{76CBF847-8A54-4F1B-B23E-93D801D27971}"/>
              </a:ext>
            </a:extLst>
          </p:cNvPr>
          <p:cNvSpPr txBox="1"/>
          <p:nvPr/>
        </p:nvSpPr>
        <p:spPr>
          <a:xfrm>
            <a:off x="3416969" y="2137610"/>
            <a:ext cx="667351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n-IN" sz="9600" b="0" i="0" u="none" strike="noStrike" kern="1200" cap="none" spc="0" normalizeH="0" baseline="0" noProof="0" dirty="0">
                <a:ln>
                  <a:noFill/>
                </a:ln>
                <a:solidFill>
                  <a:srgbClr val="FFFF00"/>
                </a:solidFill>
                <a:effectLst/>
                <a:uLnTx/>
                <a:uFillTx/>
                <a:latin typeface="Calibri" panose="020F0502020204030204"/>
                <a:ea typeface="+mn-ea"/>
                <a:cs typeface="Vrinda" panose="020B0502040204020203" pitchFamily="34" charset="0"/>
              </a:rPr>
              <a:t>স্বাগত</a:t>
            </a:r>
            <a:endParaRPr kumimoji="0" lang="en-US" sz="96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68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fltVal val="0"/>
                                          </p:val>
                                        </p:tav>
                                        <p:tav tm="100000">
                                          <p:val>
                                            <p:strVal val="#ppt_h"/>
                                          </p:val>
                                        </p:tav>
                                      </p:tavLst>
                                    </p:anim>
                                    <p:anim calcmode="lin" valueType="num">
                                      <p:cBhvr>
                                        <p:cTn id="24" dur="1000" fill="hold"/>
                                        <p:tgtEl>
                                          <p:spTgt spid="3"/>
                                        </p:tgtEl>
                                        <p:attrNameLst>
                                          <p:attrName>style.rotation</p:attrName>
                                        </p:attrNameLst>
                                      </p:cBhvr>
                                      <p:tavLst>
                                        <p:tav tm="0">
                                          <p:val>
                                            <p:fltVal val="90"/>
                                          </p:val>
                                        </p:tav>
                                        <p:tav tm="100000">
                                          <p:val>
                                            <p:fltVal val="0"/>
                                          </p:val>
                                        </p:tav>
                                      </p:tavLst>
                                    </p:anim>
                                    <p:animEffect transition="in" filter="fade">
                                      <p:cBhvr>
                                        <p:cTn id="25" dur="1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 calcmode="lin" valueType="num">
                                      <p:cBhvr>
                                        <p:cTn id="30"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1"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32"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33"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F90D8A-BF86-4CE7-AE26-3865190E3B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4400" y="0"/>
            <a:ext cx="3657600" cy="3673642"/>
          </a:xfrm>
          <a:prstGeom prst="rect">
            <a:avLst/>
          </a:prstGeom>
        </p:spPr>
      </p:pic>
      <p:pic>
        <p:nvPicPr>
          <p:cNvPr id="5" name="Picture 4">
            <a:extLst>
              <a:ext uri="{FF2B5EF4-FFF2-40B4-BE49-F238E27FC236}">
                <a16:creationId xmlns:a16="http://schemas.microsoft.com/office/drawing/2014/main" id="{5A85FDB4-87AF-48F4-894D-09C667119F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399" y="3673642"/>
            <a:ext cx="3657601" cy="3255795"/>
          </a:xfrm>
          <a:prstGeom prst="rect">
            <a:avLst/>
          </a:prstGeom>
        </p:spPr>
      </p:pic>
      <p:sp>
        <p:nvSpPr>
          <p:cNvPr id="6" name="TextBox 5">
            <a:extLst>
              <a:ext uri="{FF2B5EF4-FFF2-40B4-BE49-F238E27FC236}">
                <a16:creationId xmlns:a16="http://schemas.microsoft.com/office/drawing/2014/main" id="{D3A5A7B4-E130-4825-9FD4-5E76CB8CCC20}"/>
              </a:ext>
            </a:extLst>
          </p:cNvPr>
          <p:cNvSpPr txBox="1"/>
          <p:nvPr/>
        </p:nvSpPr>
        <p:spPr>
          <a:xfrm>
            <a:off x="0" y="160421"/>
            <a:ext cx="8534398" cy="6697579"/>
          </a:xfrm>
          <a:prstGeom prst="rect">
            <a:avLst/>
          </a:prstGeom>
          <a:noFill/>
        </p:spPr>
        <p:txBody>
          <a:bodyPr wrap="square" rtlCol="0">
            <a:spAutoFit/>
          </a:bodyPr>
          <a:lstStyle/>
          <a:p>
            <a:endParaRPr lang="en-US" dirty="0"/>
          </a:p>
        </p:txBody>
      </p:sp>
      <p:pic>
        <p:nvPicPr>
          <p:cNvPr id="7" name="Picture 6">
            <a:extLst>
              <a:ext uri="{FF2B5EF4-FFF2-40B4-BE49-F238E27FC236}">
                <a16:creationId xmlns:a16="http://schemas.microsoft.com/office/drawing/2014/main" id="{7B5D0CD0-6948-4A13-BE87-745AE5ADF7A8}"/>
              </a:ext>
            </a:extLst>
          </p:cNvPr>
          <p:cNvPicPr>
            <a:picLocks noChangeAspect="1"/>
          </p:cNvPicPr>
          <p:nvPr/>
        </p:nvPicPr>
        <p:blipFill>
          <a:blip r:embed="rId4"/>
          <a:stretch>
            <a:fillRect/>
          </a:stretch>
        </p:blipFill>
        <p:spPr>
          <a:xfrm>
            <a:off x="128335" y="717509"/>
            <a:ext cx="8406064" cy="6176210"/>
          </a:xfrm>
          <a:prstGeom prst="rect">
            <a:avLst/>
          </a:prstGeom>
        </p:spPr>
      </p:pic>
      <p:sp>
        <p:nvSpPr>
          <p:cNvPr id="8" name="TextBox 7">
            <a:extLst>
              <a:ext uri="{FF2B5EF4-FFF2-40B4-BE49-F238E27FC236}">
                <a16:creationId xmlns:a16="http://schemas.microsoft.com/office/drawing/2014/main" id="{B5232F3B-1B3E-433C-A8A1-291CC4990BF8}"/>
              </a:ext>
            </a:extLst>
          </p:cNvPr>
          <p:cNvSpPr txBox="1"/>
          <p:nvPr/>
        </p:nvSpPr>
        <p:spPr>
          <a:xfrm>
            <a:off x="3175417" y="88984"/>
            <a:ext cx="3702570" cy="923330"/>
          </a:xfrm>
          <a:prstGeom prst="rect">
            <a:avLst/>
          </a:prstGeom>
          <a:noFill/>
        </p:spPr>
        <p:txBody>
          <a:bodyPr wrap="square" rtlCol="0">
            <a:spAutoFit/>
          </a:bodyPr>
          <a:lstStyle/>
          <a:p>
            <a:r>
              <a:rPr lang="bn-IN" sz="5400" dirty="0"/>
              <a:t>ধর্ম</a:t>
            </a:r>
            <a:endParaRPr lang="en-US" sz="5400" dirty="0"/>
          </a:p>
        </p:txBody>
      </p:sp>
    </p:spTree>
    <p:extLst>
      <p:ext uri="{BB962C8B-B14F-4D97-AF65-F5344CB8AC3E}">
        <p14:creationId xmlns:p14="http://schemas.microsoft.com/office/powerpoint/2010/main" val="200074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 calcmode="lin" valueType="num">
                                      <p:cBhvr>
                                        <p:cTn id="30"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3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83C130-80BB-409C-9586-BAB5CAFADE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295"/>
            <a:ext cx="4000501" cy="2680031"/>
          </a:xfrm>
          <a:prstGeom prst="rect">
            <a:avLst/>
          </a:prstGeom>
        </p:spPr>
      </p:pic>
      <p:pic>
        <p:nvPicPr>
          <p:cNvPr id="5" name="Picture 4">
            <a:extLst>
              <a:ext uri="{FF2B5EF4-FFF2-40B4-BE49-F238E27FC236}">
                <a16:creationId xmlns:a16="http://schemas.microsoft.com/office/drawing/2014/main" id="{CFFCA120-CAB9-4734-8F84-3F469E9D4E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9158" y="0"/>
            <a:ext cx="4892842" cy="2680031"/>
          </a:xfrm>
          <a:prstGeom prst="rect">
            <a:avLst/>
          </a:prstGeom>
        </p:spPr>
      </p:pic>
      <p:pic>
        <p:nvPicPr>
          <p:cNvPr id="8" name="Picture 7">
            <a:extLst>
              <a:ext uri="{FF2B5EF4-FFF2-40B4-BE49-F238E27FC236}">
                <a16:creationId xmlns:a16="http://schemas.microsoft.com/office/drawing/2014/main" id="{EDACFE19-D51C-4EA2-B179-610DE5B634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3195" y="0"/>
            <a:ext cx="3470341" cy="2792326"/>
          </a:xfrm>
          <a:prstGeom prst="rect">
            <a:avLst/>
          </a:prstGeom>
        </p:spPr>
      </p:pic>
      <p:sp>
        <p:nvSpPr>
          <p:cNvPr id="9" name="TextBox 8">
            <a:extLst>
              <a:ext uri="{FF2B5EF4-FFF2-40B4-BE49-F238E27FC236}">
                <a16:creationId xmlns:a16="http://schemas.microsoft.com/office/drawing/2014/main" id="{8C4BCA1C-C9C7-447F-B082-DE735F385AA1}"/>
              </a:ext>
            </a:extLst>
          </p:cNvPr>
          <p:cNvSpPr txBox="1"/>
          <p:nvPr/>
        </p:nvSpPr>
        <p:spPr>
          <a:xfrm>
            <a:off x="176463" y="2791429"/>
            <a:ext cx="11470105" cy="3970318"/>
          </a:xfrm>
          <a:prstGeom prst="rect">
            <a:avLst/>
          </a:prstGeom>
          <a:noFill/>
        </p:spPr>
        <p:txBody>
          <a:bodyPr wrap="square" rtlCol="0">
            <a:spAutoFit/>
          </a:bodyPr>
          <a:lstStyle/>
          <a:p>
            <a:r>
              <a:rPr lang="bn-IN" dirty="0">
                <a:solidFill>
                  <a:srgbClr val="000000"/>
                </a:solidFill>
                <a:latin typeface="SolaimanLipi"/>
              </a:rPr>
              <a:t> তেল ও মশলার একেবারে অল্প পরিমাণে ব্যবহার তাদের রান্নার অন্যতম প্রধান বৈশিষ্ট্য। তবে চাকমারা সিদ্ধ ঝাল তরকারি বেশি পছন্দ করে। এ গোষ্ঠির প্রধান খাদ্য ভাত। শাক বা সবজি সিদ্ধ মরিচ ভর্তা দিয়ে মিশিয়ে খাওয়া হয়। চাকমাদের একটি ঐতিহ্যবাহী খাবারের নাম ‘সিদল’। এটি শুটকি জাতীয় খাবার, যা অনেক মাছের শুটকি একসাথে মিশিয়ে বানানো হয়। তারা তাদের বেশিরভাগ তরকারি সিদল দিয়ে রান্না করে। সিদল দিয়ে বানানো আরেকটি বহুল প্রচলিত খাবার হচ্ছে ‘হোরবো’। সিদল দিয়ে মরিচ ভর্তা করে তার সাথে বিভিন্ন টক জাতীয় ফল যেমন-আম, চালতা, আমড়া ইত্যাদি মিশিয়ে এই হোরবো বানানো হয়। চাকমারা অনেক আগে বাঁশের ভেতরে মাছ মাংস রান্না করতো, যা ‘সুমো তোন’ নামে পরিচিত। তবে বর্তমানে এটির প্রচলন কমে এসেছে। এছাড়াও বিভিন্ন প্রকার শুটকি মাছ দিয়ে রান্না করা একটি খাবার হচ্ছে ‘হেবাং’, যেটাকে ‘সুগুনি হেবাং’ বলা হয়ে থাকে। চাকমাদের সবচেয়ে জনপ্রিয় এবং বহুল প্রচলিত ঐতিহ্যবাহী খাবারের নাম ‘পাচন তোন’। চৈত্র সংক্রান্তির উত্সব ‘বিঝু’-তে বাড়িতে বাড়িতে পাচন রান্না করে অতিথি আপ্যায়ন করা হয়। কমপক্ষে পাঁচটি সবজির সংমিশ্রণে এটি রান্না হয় বলেই এ রকম নামকরণ। তবে বিঝুর পাঁচনে পাঁচের অধিক সবজি ব্যবহার করা হয়। চাকমাদের খাবারের তালিকায় মিষ্টান্নের খুব একটা প্রচলন না থাকলেও বিভিন্ন উত্সবে পায়েস আপ্যায়ন করা হয়। এছাড়া বিনি চাল আর নারকেল দিয়ে কলাপাতায় মুড়ে বানানো হয় বিনি পিঠা। চালের গুড়ো দিয়ে তৈরি হয় বড়া পিঠা, শান্নে পিঠা ইত্যাদি। চাকমা সমাজে বয়স্কদের মধ্যে তামাক খাওয়ার প্রচলন আছে। তাদের তৈরি নিজস্ব হুঁক্কার মাধ্যমে তামাক সেবন করা হয়। এই হুঁক্কাকে চাকমা ভাষায় দাবা বলে।</a:t>
            </a:r>
            <a:endParaRPr lang="en-US" dirty="0"/>
          </a:p>
        </p:txBody>
      </p:sp>
    </p:spTree>
    <p:extLst>
      <p:ext uri="{BB962C8B-B14F-4D97-AF65-F5344CB8AC3E}">
        <p14:creationId xmlns:p14="http://schemas.microsoft.com/office/powerpoint/2010/main" val="401819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1000" fill="hold"/>
                                        <p:tgtEl>
                                          <p:spTgt spid="3"/>
                                        </p:tgtEl>
                                        <p:attrNameLst>
                                          <p:attrName>ppt_w</p:attrName>
                                        </p:attrNameLst>
                                      </p:cBhvr>
                                      <p:tavLst>
                                        <p:tav tm="0">
                                          <p:val>
                                            <p:fltVal val="0"/>
                                          </p:val>
                                        </p:tav>
                                        <p:tav tm="100000">
                                          <p:val>
                                            <p:strVal val="#ppt_w"/>
                                          </p:val>
                                        </p:tav>
                                      </p:tavLst>
                                    </p:anim>
                                    <p:anim calcmode="lin" valueType="num">
                                      <p:cBhvr>
                                        <p:cTn id="32" dur="1000" fill="hold"/>
                                        <p:tgtEl>
                                          <p:spTgt spid="3"/>
                                        </p:tgtEl>
                                        <p:attrNameLst>
                                          <p:attrName>ppt_h</p:attrName>
                                        </p:attrNameLst>
                                      </p:cBhvr>
                                      <p:tavLst>
                                        <p:tav tm="0">
                                          <p:val>
                                            <p:fltVal val="0"/>
                                          </p:val>
                                        </p:tav>
                                        <p:tav tm="100000">
                                          <p:val>
                                            <p:strVal val="#ppt_h"/>
                                          </p:val>
                                        </p:tav>
                                      </p:tavLst>
                                    </p:anim>
                                    <p:anim calcmode="lin" valueType="num">
                                      <p:cBhvr>
                                        <p:cTn id="33" dur="1000" fill="hold"/>
                                        <p:tgtEl>
                                          <p:spTgt spid="3"/>
                                        </p:tgtEl>
                                        <p:attrNameLst>
                                          <p:attrName>style.rotation</p:attrName>
                                        </p:attrNameLst>
                                      </p:cBhvr>
                                      <p:tavLst>
                                        <p:tav tm="0">
                                          <p:val>
                                            <p:fltVal val="90"/>
                                          </p:val>
                                        </p:tav>
                                        <p:tav tm="100000">
                                          <p:val>
                                            <p:fltVal val="0"/>
                                          </p:val>
                                        </p:tav>
                                      </p:tavLst>
                                    </p:anim>
                                    <p:animEffect transition="in" filter="fade">
                                      <p:cBhvr>
                                        <p:cTn id="34" dur="10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fltVal val="0"/>
                                          </p:val>
                                        </p:tav>
                                        <p:tav tm="100000">
                                          <p:val>
                                            <p:strVal val="#ppt_w"/>
                                          </p:val>
                                        </p:tav>
                                      </p:tavLst>
                                    </p:anim>
                                    <p:anim calcmode="lin" valueType="num">
                                      <p:cBhvr>
                                        <p:cTn id="40" dur="1000" fill="hold"/>
                                        <p:tgtEl>
                                          <p:spTgt spid="8"/>
                                        </p:tgtEl>
                                        <p:attrNameLst>
                                          <p:attrName>ppt_h</p:attrName>
                                        </p:attrNameLst>
                                      </p:cBhvr>
                                      <p:tavLst>
                                        <p:tav tm="0">
                                          <p:val>
                                            <p:fltVal val="0"/>
                                          </p:val>
                                        </p:tav>
                                        <p:tav tm="100000">
                                          <p:val>
                                            <p:strVal val="#ppt_h"/>
                                          </p:val>
                                        </p:tav>
                                      </p:tavLst>
                                    </p:anim>
                                    <p:anim calcmode="lin" valueType="num">
                                      <p:cBhvr>
                                        <p:cTn id="41" dur="1000" fill="hold"/>
                                        <p:tgtEl>
                                          <p:spTgt spid="8"/>
                                        </p:tgtEl>
                                        <p:attrNameLst>
                                          <p:attrName>style.rotation</p:attrName>
                                        </p:attrNameLst>
                                      </p:cBhvr>
                                      <p:tavLst>
                                        <p:tav tm="0">
                                          <p:val>
                                            <p:fltVal val="90"/>
                                          </p:val>
                                        </p:tav>
                                        <p:tav tm="100000">
                                          <p:val>
                                            <p:fltVal val="0"/>
                                          </p:val>
                                        </p:tav>
                                      </p:tavLst>
                                    </p:anim>
                                    <p:animEffect transition="in" filter="fade">
                                      <p:cBhvr>
                                        <p:cTn id="42" dur="1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04009C-3AD0-4203-8CE0-676F35B8B0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6843" y="1"/>
            <a:ext cx="5775158" cy="6673516"/>
          </a:xfrm>
          <a:prstGeom prst="rect">
            <a:avLst/>
          </a:prstGeom>
        </p:spPr>
      </p:pic>
      <p:sp>
        <p:nvSpPr>
          <p:cNvPr id="4" name="TextBox 3">
            <a:extLst>
              <a:ext uri="{FF2B5EF4-FFF2-40B4-BE49-F238E27FC236}">
                <a16:creationId xmlns:a16="http://schemas.microsoft.com/office/drawing/2014/main" id="{647BC6C9-8E9E-4947-9B0D-F0BE6FF3BD81}"/>
              </a:ext>
            </a:extLst>
          </p:cNvPr>
          <p:cNvSpPr txBox="1"/>
          <p:nvPr/>
        </p:nvSpPr>
        <p:spPr>
          <a:xfrm>
            <a:off x="192505" y="2133600"/>
            <a:ext cx="6368716" cy="1865704"/>
          </a:xfrm>
          <a:prstGeom prst="rect">
            <a:avLst/>
          </a:prstGeom>
          <a:noFill/>
        </p:spPr>
        <p:txBody>
          <a:bodyPr wrap="square" rtlCol="0">
            <a:spAutoFit/>
          </a:bodyPr>
          <a:lstStyle/>
          <a:p>
            <a:pPr>
              <a:lnSpc>
                <a:spcPct val="107000"/>
              </a:lnSpc>
              <a:spcAft>
                <a:spcPts val="800"/>
              </a:spcAft>
            </a:pPr>
            <a:r>
              <a:rPr lang="bn-IN" dirty="0">
                <a:latin typeface="Calibri" panose="020F0502020204030204" pitchFamily="34" charset="0"/>
                <a:ea typeface="Calibri" panose="020F0502020204030204" pitchFamily="34" charset="0"/>
              </a:rPr>
              <a:t>চাকমারা মৃতদেহকে দাহ করে। তবে বুধবারে মৃতদেহ দাহ করা হয় না। মৃত্যু হলে ভিক্ষুকে খবর দেয়া এবং বিশেষ আচারের মাধ্যমে শবদেহকে চিতায় নিয়ে যাওয়া হয়। দাহের সপ্তম দিনে আবার ভিক্ষু ঢেকে মৃতের সদগতি ও পরিবারের শান্তি কামনা করে ধর্মসূত্র ও দেশনা শ্রবণ করে। অনুষ্ঠানটিকে বলা হয় সাদ্দিন্যা। এছাড়া মৃত্যুবার্ষিকী হিসেবে পালিত হয় বোঝোরী।</a:t>
            </a:r>
            <a:endParaRPr lang="en-US" dirty="0">
              <a:latin typeface="Calibri" panose="020F0502020204030204" pitchFamily="34" charset="0"/>
              <a:ea typeface="Calibri" panose="020F0502020204030204" pitchFamily="34" charset="0"/>
              <a:cs typeface="Vrinda" panose="020B0502040204020203" pitchFamily="34" charset="0"/>
            </a:endParaRPr>
          </a:p>
        </p:txBody>
      </p:sp>
      <p:sp>
        <p:nvSpPr>
          <p:cNvPr id="5" name="TextBox 4">
            <a:extLst>
              <a:ext uri="{FF2B5EF4-FFF2-40B4-BE49-F238E27FC236}">
                <a16:creationId xmlns:a16="http://schemas.microsoft.com/office/drawing/2014/main" id="{2FECD25C-B423-42CF-99B8-C8CF211A54CB}"/>
              </a:ext>
            </a:extLst>
          </p:cNvPr>
          <p:cNvSpPr txBox="1"/>
          <p:nvPr/>
        </p:nvSpPr>
        <p:spPr>
          <a:xfrm>
            <a:off x="1010653" y="705853"/>
            <a:ext cx="4058652" cy="707886"/>
          </a:xfrm>
          <a:prstGeom prst="rect">
            <a:avLst/>
          </a:prstGeom>
          <a:noFill/>
        </p:spPr>
        <p:txBody>
          <a:bodyPr wrap="square" rtlCol="0">
            <a:spAutoFit/>
          </a:bodyPr>
          <a:lstStyle/>
          <a:p>
            <a:r>
              <a:rPr lang="bn-IN" sz="4000" dirty="0">
                <a:solidFill>
                  <a:srgbClr val="00B050"/>
                </a:solidFill>
              </a:rPr>
              <a:t>অন্ত্যেষ্টিক্রিয়া</a:t>
            </a:r>
            <a:endParaRPr lang="en-US" sz="4000" dirty="0">
              <a:solidFill>
                <a:srgbClr val="00B050"/>
              </a:solidFill>
            </a:endParaRPr>
          </a:p>
        </p:txBody>
      </p:sp>
    </p:spTree>
    <p:extLst>
      <p:ext uri="{BB962C8B-B14F-4D97-AF65-F5344CB8AC3E}">
        <p14:creationId xmlns:p14="http://schemas.microsoft.com/office/powerpoint/2010/main" val="207827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circle(in)">
                                      <p:cBhvr>
                                        <p:cTn id="2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3606DB-95F9-4E3B-9D82-37D254CA5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087616" cy="7052153"/>
          </a:xfrm>
          <a:prstGeom prst="rect">
            <a:avLst/>
          </a:prstGeom>
        </p:spPr>
      </p:pic>
      <p:sp>
        <p:nvSpPr>
          <p:cNvPr id="5" name="Rectangle 4">
            <a:extLst>
              <a:ext uri="{FF2B5EF4-FFF2-40B4-BE49-F238E27FC236}">
                <a16:creationId xmlns:a16="http://schemas.microsoft.com/office/drawing/2014/main" id="{D29D8C20-B1C6-49FB-9BCC-EA4299C0F39B}"/>
              </a:ext>
            </a:extLst>
          </p:cNvPr>
          <p:cNvSpPr/>
          <p:nvPr/>
        </p:nvSpPr>
        <p:spPr>
          <a:xfrm>
            <a:off x="3511100" y="1451685"/>
            <a:ext cx="4217822" cy="1569660"/>
          </a:xfrm>
          <a:prstGeom prst="rect">
            <a:avLst/>
          </a:prstGeom>
          <a:noFill/>
        </p:spPr>
        <p:txBody>
          <a:bodyPr wrap="none" lIns="91440" tIns="45720" rIns="91440" bIns="45720">
            <a:spAutoFit/>
          </a:bodyPr>
          <a:lstStyle/>
          <a:p>
            <a:pPr algn="ctr"/>
            <a:r>
              <a:rPr lang="bn-IN" sz="9600" b="1" i="1" cap="none" spc="50" dirty="0">
                <a:ln w="9525" cmpd="sng">
                  <a:solidFill>
                    <a:schemeClr val="accent1"/>
                  </a:solidFill>
                  <a:prstDash val="solid"/>
                </a:ln>
                <a:solidFill>
                  <a:srgbClr val="70AD47">
                    <a:tint val="1000"/>
                  </a:srgbClr>
                </a:solidFill>
                <a:effectLst>
                  <a:glow rad="38100">
                    <a:schemeClr val="accent1">
                      <a:alpha val="40000"/>
                    </a:schemeClr>
                  </a:glow>
                </a:effectLst>
              </a:rPr>
              <a:t>ধন্যবাদ</a:t>
            </a:r>
            <a:endParaRPr lang="en-US" sz="9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192819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2000"/>
                                        <p:tgtEl>
                                          <p:spTgt spid="5">
                                            <p:txEl>
                                              <p:pRg st="0" end="0"/>
                                            </p:txEl>
                                          </p:spTgt>
                                        </p:tgtEl>
                                      </p:cBhvr>
                                    </p:animEffect>
                                    <p:anim calcmode="lin" valueType="num">
                                      <p:cBhvr>
                                        <p:cTn id="26"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3510850-B6B4-4FFF-970F-96C5194C9FEB}"/>
              </a:ext>
            </a:extLst>
          </p:cNvPr>
          <p:cNvGraphicFramePr/>
          <p:nvPr/>
        </p:nvGraphicFramePr>
        <p:xfrm>
          <a:off x="0" y="-132348"/>
          <a:ext cx="11935326" cy="7122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 2">
            <a:extLst>
              <a:ext uri="{FF2B5EF4-FFF2-40B4-BE49-F238E27FC236}">
                <a16:creationId xmlns:a16="http://schemas.microsoft.com/office/drawing/2014/main" id="{7F9EF69B-5C37-4ADB-9A97-5B60682127F3}"/>
              </a:ext>
            </a:extLst>
          </p:cNvPr>
          <p:cNvSpPr/>
          <p:nvPr/>
        </p:nvSpPr>
        <p:spPr>
          <a:xfrm rot="231852">
            <a:off x="4668251" y="1658944"/>
            <a:ext cx="2374231" cy="2101516"/>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756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graphicEl>
                                              <a:dgm id="{BDEA2079-516F-41F8-8A16-86109540AC1D}"/>
                                            </p:graphicEl>
                                          </p:spTgt>
                                        </p:tgtEl>
                                        <p:attrNameLst>
                                          <p:attrName>style.visibility</p:attrName>
                                        </p:attrNameLst>
                                      </p:cBhvr>
                                      <p:to>
                                        <p:strVal val="visible"/>
                                      </p:to>
                                    </p:set>
                                    <p:anim calcmode="lin" valueType="num">
                                      <p:cBhvr>
                                        <p:cTn id="7" dur="1000" fill="hold"/>
                                        <p:tgtEl>
                                          <p:spTgt spid="2">
                                            <p:graphicEl>
                                              <a:dgm id="{BDEA2079-516F-41F8-8A16-86109540AC1D}"/>
                                            </p:graphicEl>
                                          </p:spTgt>
                                        </p:tgtEl>
                                        <p:attrNameLst>
                                          <p:attrName>ppt_w</p:attrName>
                                        </p:attrNameLst>
                                      </p:cBhvr>
                                      <p:tavLst>
                                        <p:tav tm="0">
                                          <p:val>
                                            <p:fltVal val="0"/>
                                          </p:val>
                                        </p:tav>
                                        <p:tav tm="100000">
                                          <p:val>
                                            <p:strVal val="#ppt_w"/>
                                          </p:val>
                                        </p:tav>
                                      </p:tavLst>
                                    </p:anim>
                                    <p:anim calcmode="lin" valueType="num">
                                      <p:cBhvr>
                                        <p:cTn id="8" dur="1000" fill="hold"/>
                                        <p:tgtEl>
                                          <p:spTgt spid="2">
                                            <p:graphicEl>
                                              <a:dgm id="{BDEA2079-516F-41F8-8A16-86109540AC1D}"/>
                                            </p:graphicEl>
                                          </p:spTgt>
                                        </p:tgtEl>
                                        <p:attrNameLst>
                                          <p:attrName>ppt_h</p:attrName>
                                        </p:attrNameLst>
                                      </p:cBhvr>
                                      <p:tavLst>
                                        <p:tav tm="0">
                                          <p:val>
                                            <p:fltVal val="0"/>
                                          </p:val>
                                        </p:tav>
                                        <p:tav tm="100000">
                                          <p:val>
                                            <p:strVal val="#ppt_h"/>
                                          </p:val>
                                        </p:tav>
                                      </p:tavLst>
                                    </p:anim>
                                    <p:anim calcmode="lin" valueType="num">
                                      <p:cBhvr>
                                        <p:cTn id="9" dur="1000" fill="hold"/>
                                        <p:tgtEl>
                                          <p:spTgt spid="2">
                                            <p:graphicEl>
                                              <a:dgm id="{BDEA2079-516F-41F8-8A16-86109540AC1D}"/>
                                            </p:graphicEl>
                                          </p:spTgt>
                                        </p:tgtEl>
                                        <p:attrNameLst>
                                          <p:attrName>style.rotation</p:attrName>
                                        </p:attrNameLst>
                                      </p:cBhvr>
                                      <p:tavLst>
                                        <p:tav tm="0">
                                          <p:val>
                                            <p:fltVal val="90"/>
                                          </p:val>
                                        </p:tav>
                                        <p:tav tm="100000">
                                          <p:val>
                                            <p:fltVal val="0"/>
                                          </p:val>
                                        </p:tav>
                                      </p:tavLst>
                                    </p:anim>
                                    <p:animEffect transition="in" filter="fade">
                                      <p:cBhvr>
                                        <p:cTn id="10" dur="1000"/>
                                        <p:tgtEl>
                                          <p:spTgt spid="2">
                                            <p:graphicEl>
                                              <a:dgm id="{BDEA2079-516F-41F8-8A16-86109540AC1D}"/>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graphicEl>
                                              <a:dgm id="{4AE555CF-6DFD-4298-B640-EE067351C1F7}"/>
                                            </p:graphicEl>
                                          </p:spTgt>
                                        </p:tgtEl>
                                        <p:attrNameLst>
                                          <p:attrName>style.visibility</p:attrName>
                                        </p:attrNameLst>
                                      </p:cBhvr>
                                      <p:to>
                                        <p:strVal val="visible"/>
                                      </p:to>
                                    </p:set>
                                    <p:anim calcmode="lin" valueType="num">
                                      <p:cBhvr>
                                        <p:cTn id="15" dur="1000" fill="hold"/>
                                        <p:tgtEl>
                                          <p:spTgt spid="2">
                                            <p:graphicEl>
                                              <a:dgm id="{4AE555CF-6DFD-4298-B640-EE067351C1F7}"/>
                                            </p:graphicEl>
                                          </p:spTgt>
                                        </p:tgtEl>
                                        <p:attrNameLst>
                                          <p:attrName>ppt_w</p:attrName>
                                        </p:attrNameLst>
                                      </p:cBhvr>
                                      <p:tavLst>
                                        <p:tav tm="0">
                                          <p:val>
                                            <p:fltVal val="0"/>
                                          </p:val>
                                        </p:tav>
                                        <p:tav tm="100000">
                                          <p:val>
                                            <p:strVal val="#ppt_w"/>
                                          </p:val>
                                        </p:tav>
                                      </p:tavLst>
                                    </p:anim>
                                    <p:anim calcmode="lin" valueType="num">
                                      <p:cBhvr>
                                        <p:cTn id="16" dur="1000" fill="hold"/>
                                        <p:tgtEl>
                                          <p:spTgt spid="2">
                                            <p:graphicEl>
                                              <a:dgm id="{4AE555CF-6DFD-4298-B640-EE067351C1F7}"/>
                                            </p:graphicEl>
                                          </p:spTgt>
                                        </p:tgtEl>
                                        <p:attrNameLst>
                                          <p:attrName>ppt_h</p:attrName>
                                        </p:attrNameLst>
                                      </p:cBhvr>
                                      <p:tavLst>
                                        <p:tav tm="0">
                                          <p:val>
                                            <p:fltVal val="0"/>
                                          </p:val>
                                        </p:tav>
                                        <p:tav tm="100000">
                                          <p:val>
                                            <p:strVal val="#ppt_h"/>
                                          </p:val>
                                        </p:tav>
                                      </p:tavLst>
                                    </p:anim>
                                    <p:anim calcmode="lin" valueType="num">
                                      <p:cBhvr>
                                        <p:cTn id="17" dur="1000" fill="hold"/>
                                        <p:tgtEl>
                                          <p:spTgt spid="2">
                                            <p:graphicEl>
                                              <a:dgm id="{4AE555CF-6DFD-4298-B640-EE067351C1F7}"/>
                                            </p:graphicEl>
                                          </p:spTgt>
                                        </p:tgtEl>
                                        <p:attrNameLst>
                                          <p:attrName>style.rotation</p:attrName>
                                        </p:attrNameLst>
                                      </p:cBhvr>
                                      <p:tavLst>
                                        <p:tav tm="0">
                                          <p:val>
                                            <p:fltVal val="90"/>
                                          </p:val>
                                        </p:tav>
                                        <p:tav tm="100000">
                                          <p:val>
                                            <p:fltVal val="0"/>
                                          </p:val>
                                        </p:tav>
                                      </p:tavLst>
                                    </p:anim>
                                    <p:animEffect transition="in" filter="fade">
                                      <p:cBhvr>
                                        <p:cTn id="18" dur="1000"/>
                                        <p:tgtEl>
                                          <p:spTgt spid="2">
                                            <p:graphicEl>
                                              <a:dgm id="{4AE555CF-6DFD-4298-B640-EE067351C1F7}"/>
                                            </p:graphic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2">
                                            <p:graphicEl>
                                              <a:dgm id="{C30B81DA-AA95-4C54-AF15-8EBC923546CB}"/>
                                            </p:graphicEl>
                                          </p:spTgt>
                                        </p:tgtEl>
                                        <p:attrNameLst>
                                          <p:attrName>style.visibility</p:attrName>
                                        </p:attrNameLst>
                                      </p:cBhvr>
                                      <p:to>
                                        <p:strVal val="visible"/>
                                      </p:to>
                                    </p:set>
                                    <p:anim calcmode="lin" valueType="num">
                                      <p:cBhvr>
                                        <p:cTn id="21" dur="1000" fill="hold"/>
                                        <p:tgtEl>
                                          <p:spTgt spid="2">
                                            <p:graphicEl>
                                              <a:dgm id="{C30B81DA-AA95-4C54-AF15-8EBC923546CB}"/>
                                            </p:graphicEl>
                                          </p:spTgt>
                                        </p:tgtEl>
                                        <p:attrNameLst>
                                          <p:attrName>ppt_w</p:attrName>
                                        </p:attrNameLst>
                                      </p:cBhvr>
                                      <p:tavLst>
                                        <p:tav tm="0">
                                          <p:val>
                                            <p:fltVal val="0"/>
                                          </p:val>
                                        </p:tav>
                                        <p:tav tm="100000">
                                          <p:val>
                                            <p:strVal val="#ppt_w"/>
                                          </p:val>
                                        </p:tav>
                                      </p:tavLst>
                                    </p:anim>
                                    <p:anim calcmode="lin" valueType="num">
                                      <p:cBhvr>
                                        <p:cTn id="22" dur="1000" fill="hold"/>
                                        <p:tgtEl>
                                          <p:spTgt spid="2">
                                            <p:graphicEl>
                                              <a:dgm id="{C30B81DA-AA95-4C54-AF15-8EBC923546CB}"/>
                                            </p:graphicEl>
                                          </p:spTgt>
                                        </p:tgtEl>
                                        <p:attrNameLst>
                                          <p:attrName>ppt_h</p:attrName>
                                        </p:attrNameLst>
                                      </p:cBhvr>
                                      <p:tavLst>
                                        <p:tav tm="0">
                                          <p:val>
                                            <p:fltVal val="0"/>
                                          </p:val>
                                        </p:tav>
                                        <p:tav tm="100000">
                                          <p:val>
                                            <p:strVal val="#ppt_h"/>
                                          </p:val>
                                        </p:tav>
                                      </p:tavLst>
                                    </p:anim>
                                    <p:anim calcmode="lin" valueType="num">
                                      <p:cBhvr>
                                        <p:cTn id="23" dur="1000" fill="hold"/>
                                        <p:tgtEl>
                                          <p:spTgt spid="2">
                                            <p:graphicEl>
                                              <a:dgm id="{C30B81DA-AA95-4C54-AF15-8EBC923546CB}"/>
                                            </p:graphicEl>
                                          </p:spTgt>
                                        </p:tgtEl>
                                        <p:attrNameLst>
                                          <p:attrName>style.rotation</p:attrName>
                                        </p:attrNameLst>
                                      </p:cBhvr>
                                      <p:tavLst>
                                        <p:tav tm="0">
                                          <p:val>
                                            <p:fltVal val="90"/>
                                          </p:val>
                                        </p:tav>
                                        <p:tav tm="100000">
                                          <p:val>
                                            <p:fltVal val="0"/>
                                          </p:val>
                                        </p:tav>
                                      </p:tavLst>
                                    </p:anim>
                                    <p:animEffect transition="in" filter="fade">
                                      <p:cBhvr>
                                        <p:cTn id="24" dur="1000"/>
                                        <p:tgtEl>
                                          <p:spTgt spid="2">
                                            <p:graphicEl>
                                              <a:dgm id="{C30B81DA-AA95-4C54-AF15-8EBC923546CB}"/>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2">
                                            <p:graphicEl>
                                              <a:dgm id="{08F65894-08DD-4C08-84B2-D6AB0C9A9285}"/>
                                            </p:graphicEl>
                                          </p:spTgt>
                                        </p:tgtEl>
                                        <p:attrNameLst>
                                          <p:attrName>style.visibility</p:attrName>
                                        </p:attrNameLst>
                                      </p:cBhvr>
                                      <p:to>
                                        <p:strVal val="visible"/>
                                      </p:to>
                                    </p:set>
                                    <p:anim calcmode="lin" valueType="num">
                                      <p:cBhvr>
                                        <p:cTn id="29" dur="1000" fill="hold"/>
                                        <p:tgtEl>
                                          <p:spTgt spid="2">
                                            <p:graphicEl>
                                              <a:dgm id="{08F65894-08DD-4C08-84B2-D6AB0C9A9285}"/>
                                            </p:graphicEl>
                                          </p:spTgt>
                                        </p:tgtEl>
                                        <p:attrNameLst>
                                          <p:attrName>ppt_w</p:attrName>
                                        </p:attrNameLst>
                                      </p:cBhvr>
                                      <p:tavLst>
                                        <p:tav tm="0">
                                          <p:val>
                                            <p:fltVal val="0"/>
                                          </p:val>
                                        </p:tav>
                                        <p:tav tm="100000">
                                          <p:val>
                                            <p:strVal val="#ppt_w"/>
                                          </p:val>
                                        </p:tav>
                                      </p:tavLst>
                                    </p:anim>
                                    <p:anim calcmode="lin" valueType="num">
                                      <p:cBhvr>
                                        <p:cTn id="30" dur="1000" fill="hold"/>
                                        <p:tgtEl>
                                          <p:spTgt spid="2">
                                            <p:graphicEl>
                                              <a:dgm id="{08F65894-08DD-4C08-84B2-D6AB0C9A9285}"/>
                                            </p:graphicEl>
                                          </p:spTgt>
                                        </p:tgtEl>
                                        <p:attrNameLst>
                                          <p:attrName>ppt_h</p:attrName>
                                        </p:attrNameLst>
                                      </p:cBhvr>
                                      <p:tavLst>
                                        <p:tav tm="0">
                                          <p:val>
                                            <p:fltVal val="0"/>
                                          </p:val>
                                        </p:tav>
                                        <p:tav tm="100000">
                                          <p:val>
                                            <p:strVal val="#ppt_h"/>
                                          </p:val>
                                        </p:tav>
                                      </p:tavLst>
                                    </p:anim>
                                    <p:anim calcmode="lin" valueType="num">
                                      <p:cBhvr>
                                        <p:cTn id="31" dur="1000" fill="hold"/>
                                        <p:tgtEl>
                                          <p:spTgt spid="2">
                                            <p:graphicEl>
                                              <a:dgm id="{08F65894-08DD-4C08-84B2-D6AB0C9A9285}"/>
                                            </p:graphicEl>
                                          </p:spTgt>
                                        </p:tgtEl>
                                        <p:attrNameLst>
                                          <p:attrName>style.rotation</p:attrName>
                                        </p:attrNameLst>
                                      </p:cBhvr>
                                      <p:tavLst>
                                        <p:tav tm="0">
                                          <p:val>
                                            <p:fltVal val="90"/>
                                          </p:val>
                                        </p:tav>
                                        <p:tav tm="100000">
                                          <p:val>
                                            <p:fltVal val="0"/>
                                          </p:val>
                                        </p:tav>
                                      </p:tavLst>
                                    </p:anim>
                                    <p:animEffect transition="in" filter="fade">
                                      <p:cBhvr>
                                        <p:cTn id="32" dur="1000"/>
                                        <p:tgtEl>
                                          <p:spTgt spid="2">
                                            <p:graphicEl>
                                              <a:dgm id="{08F65894-08DD-4C08-84B2-D6AB0C9A9285}"/>
                                            </p:graphic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2">
                                            <p:graphicEl>
                                              <a:dgm id="{84DEF615-52A9-42D1-B5E2-522DEBF9F098}"/>
                                            </p:graphicEl>
                                          </p:spTgt>
                                        </p:tgtEl>
                                        <p:attrNameLst>
                                          <p:attrName>style.visibility</p:attrName>
                                        </p:attrNameLst>
                                      </p:cBhvr>
                                      <p:to>
                                        <p:strVal val="visible"/>
                                      </p:to>
                                    </p:set>
                                    <p:anim calcmode="lin" valueType="num">
                                      <p:cBhvr>
                                        <p:cTn id="35" dur="1000" fill="hold"/>
                                        <p:tgtEl>
                                          <p:spTgt spid="2">
                                            <p:graphicEl>
                                              <a:dgm id="{84DEF615-52A9-42D1-B5E2-522DEBF9F098}"/>
                                            </p:graphicEl>
                                          </p:spTgt>
                                        </p:tgtEl>
                                        <p:attrNameLst>
                                          <p:attrName>ppt_w</p:attrName>
                                        </p:attrNameLst>
                                      </p:cBhvr>
                                      <p:tavLst>
                                        <p:tav tm="0">
                                          <p:val>
                                            <p:fltVal val="0"/>
                                          </p:val>
                                        </p:tav>
                                        <p:tav tm="100000">
                                          <p:val>
                                            <p:strVal val="#ppt_w"/>
                                          </p:val>
                                        </p:tav>
                                      </p:tavLst>
                                    </p:anim>
                                    <p:anim calcmode="lin" valueType="num">
                                      <p:cBhvr>
                                        <p:cTn id="36" dur="1000" fill="hold"/>
                                        <p:tgtEl>
                                          <p:spTgt spid="2">
                                            <p:graphicEl>
                                              <a:dgm id="{84DEF615-52A9-42D1-B5E2-522DEBF9F098}"/>
                                            </p:graphicEl>
                                          </p:spTgt>
                                        </p:tgtEl>
                                        <p:attrNameLst>
                                          <p:attrName>ppt_h</p:attrName>
                                        </p:attrNameLst>
                                      </p:cBhvr>
                                      <p:tavLst>
                                        <p:tav tm="0">
                                          <p:val>
                                            <p:fltVal val="0"/>
                                          </p:val>
                                        </p:tav>
                                        <p:tav tm="100000">
                                          <p:val>
                                            <p:strVal val="#ppt_h"/>
                                          </p:val>
                                        </p:tav>
                                      </p:tavLst>
                                    </p:anim>
                                    <p:anim calcmode="lin" valueType="num">
                                      <p:cBhvr>
                                        <p:cTn id="37" dur="1000" fill="hold"/>
                                        <p:tgtEl>
                                          <p:spTgt spid="2">
                                            <p:graphicEl>
                                              <a:dgm id="{84DEF615-52A9-42D1-B5E2-522DEBF9F098}"/>
                                            </p:graphicEl>
                                          </p:spTgt>
                                        </p:tgtEl>
                                        <p:attrNameLst>
                                          <p:attrName>style.rotation</p:attrName>
                                        </p:attrNameLst>
                                      </p:cBhvr>
                                      <p:tavLst>
                                        <p:tav tm="0">
                                          <p:val>
                                            <p:fltVal val="90"/>
                                          </p:val>
                                        </p:tav>
                                        <p:tav tm="100000">
                                          <p:val>
                                            <p:fltVal val="0"/>
                                          </p:val>
                                        </p:tav>
                                      </p:tavLst>
                                    </p:anim>
                                    <p:animEffect transition="in" filter="fade">
                                      <p:cBhvr>
                                        <p:cTn id="38" dur="1000"/>
                                        <p:tgtEl>
                                          <p:spTgt spid="2">
                                            <p:graphicEl>
                                              <a:dgm id="{84DEF615-52A9-42D1-B5E2-522DEBF9F098}"/>
                                            </p:graphicEl>
                                          </p:spTgt>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
                                            <p:graphicEl>
                                              <a:dgm id="{ED48D06B-98B7-4A0A-B7F3-94643201205C}"/>
                                            </p:graphicEl>
                                          </p:spTgt>
                                        </p:tgtEl>
                                        <p:attrNameLst>
                                          <p:attrName>style.visibility</p:attrName>
                                        </p:attrNameLst>
                                      </p:cBhvr>
                                      <p:to>
                                        <p:strVal val="visible"/>
                                      </p:to>
                                    </p:set>
                                    <p:anim calcmode="lin" valueType="num">
                                      <p:cBhvr>
                                        <p:cTn id="41" dur="1000" fill="hold"/>
                                        <p:tgtEl>
                                          <p:spTgt spid="2">
                                            <p:graphicEl>
                                              <a:dgm id="{ED48D06B-98B7-4A0A-B7F3-94643201205C}"/>
                                            </p:graphicEl>
                                          </p:spTgt>
                                        </p:tgtEl>
                                        <p:attrNameLst>
                                          <p:attrName>ppt_w</p:attrName>
                                        </p:attrNameLst>
                                      </p:cBhvr>
                                      <p:tavLst>
                                        <p:tav tm="0">
                                          <p:val>
                                            <p:fltVal val="0"/>
                                          </p:val>
                                        </p:tav>
                                        <p:tav tm="100000">
                                          <p:val>
                                            <p:strVal val="#ppt_w"/>
                                          </p:val>
                                        </p:tav>
                                      </p:tavLst>
                                    </p:anim>
                                    <p:anim calcmode="lin" valueType="num">
                                      <p:cBhvr>
                                        <p:cTn id="42" dur="1000" fill="hold"/>
                                        <p:tgtEl>
                                          <p:spTgt spid="2">
                                            <p:graphicEl>
                                              <a:dgm id="{ED48D06B-98B7-4A0A-B7F3-94643201205C}"/>
                                            </p:graphicEl>
                                          </p:spTgt>
                                        </p:tgtEl>
                                        <p:attrNameLst>
                                          <p:attrName>ppt_h</p:attrName>
                                        </p:attrNameLst>
                                      </p:cBhvr>
                                      <p:tavLst>
                                        <p:tav tm="0">
                                          <p:val>
                                            <p:fltVal val="0"/>
                                          </p:val>
                                        </p:tav>
                                        <p:tav tm="100000">
                                          <p:val>
                                            <p:strVal val="#ppt_h"/>
                                          </p:val>
                                        </p:tav>
                                      </p:tavLst>
                                    </p:anim>
                                    <p:anim calcmode="lin" valueType="num">
                                      <p:cBhvr>
                                        <p:cTn id="43" dur="1000" fill="hold"/>
                                        <p:tgtEl>
                                          <p:spTgt spid="2">
                                            <p:graphicEl>
                                              <a:dgm id="{ED48D06B-98B7-4A0A-B7F3-94643201205C}"/>
                                            </p:graphicEl>
                                          </p:spTgt>
                                        </p:tgtEl>
                                        <p:attrNameLst>
                                          <p:attrName>style.rotation</p:attrName>
                                        </p:attrNameLst>
                                      </p:cBhvr>
                                      <p:tavLst>
                                        <p:tav tm="0">
                                          <p:val>
                                            <p:fltVal val="90"/>
                                          </p:val>
                                        </p:tav>
                                        <p:tav tm="100000">
                                          <p:val>
                                            <p:fltVal val="0"/>
                                          </p:val>
                                        </p:tav>
                                      </p:tavLst>
                                    </p:anim>
                                    <p:animEffect transition="in" filter="fade">
                                      <p:cBhvr>
                                        <p:cTn id="44" dur="1000"/>
                                        <p:tgtEl>
                                          <p:spTgt spid="2">
                                            <p:graphicEl>
                                              <a:dgm id="{ED48D06B-98B7-4A0A-B7F3-94643201205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37DBC2-5E89-4F35-B54F-7275A5EA20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22232" cy="6858000"/>
          </a:xfrm>
          <a:prstGeom prst="rect">
            <a:avLst/>
          </a:prstGeom>
        </p:spPr>
      </p:pic>
      <p:sp>
        <p:nvSpPr>
          <p:cNvPr id="19" name="Arrow: Left 18">
            <a:extLst>
              <a:ext uri="{FF2B5EF4-FFF2-40B4-BE49-F238E27FC236}">
                <a16:creationId xmlns:a16="http://schemas.microsoft.com/office/drawing/2014/main" id="{F47CDFE0-D4D6-4C4A-9EFE-719C27BEF254}"/>
              </a:ext>
            </a:extLst>
          </p:cNvPr>
          <p:cNvSpPr/>
          <p:nvPr/>
        </p:nvSpPr>
        <p:spPr>
          <a:xfrm>
            <a:off x="304798" y="5662863"/>
            <a:ext cx="45719"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888AE98-8F86-420D-90A9-A6B86807CAE5}"/>
              </a:ext>
            </a:extLst>
          </p:cNvPr>
          <p:cNvSpPr/>
          <p:nvPr/>
        </p:nvSpPr>
        <p:spPr>
          <a:xfrm>
            <a:off x="2181726" y="4436947"/>
            <a:ext cx="2213811" cy="2200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a:t>চাকমা</a:t>
            </a:r>
            <a:endParaRPr lang="en-US" sz="4400" dirty="0"/>
          </a:p>
        </p:txBody>
      </p:sp>
      <p:pic>
        <p:nvPicPr>
          <p:cNvPr id="3" name="Picture 2">
            <a:extLst>
              <a:ext uri="{FF2B5EF4-FFF2-40B4-BE49-F238E27FC236}">
                <a16:creationId xmlns:a16="http://schemas.microsoft.com/office/drawing/2014/main" id="{4D559531-E21B-4A03-A55D-186CD5B468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2232" y="-272717"/>
            <a:ext cx="7012806" cy="8151797"/>
          </a:xfrm>
          <a:prstGeom prst="rect">
            <a:avLst/>
          </a:prstGeom>
        </p:spPr>
      </p:pic>
    </p:spTree>
    <p:extLst>
      <p:ext uri="{BB962C8B-B14F-4D97-AF65-F5344CB8AC3E}">
        <p14:creationId xmlns:p14="http://schemas.microsoft.com/office/powerpoint/2010/main" val="155522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iterate type="lt">
                                    <p:tmPct val="10000"/>
                                  </p:iterate>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F946C-E9EA-4BF4-ACE6-2E7E70E7B1C7}"/>
              </a:ext>
            </a:extLst>
          </p:cNvPr>
          <p:cNvSpPr>
            <a:spLocks noGrp="1"/>
          </p:cNvSpPr>
          <p:nvPr>
            <p:ph type="title"/>
          </p:nvPr>
        </p:nvSpPr>
        <p:spPr/>
        <p:txBody>
          <a:bodyPr>
            <a:normAutofit/>
          </a:bodyPr>
          <a:lstStyle/>
          <a:p>
            <a:r>
              <a:rPr lang="bn-IN" sz="4000" b="1" dirty="0">
                <a:solidFill>
                  <a:srgbClr val="000000"/>
                </a:solidFill>
                <a:latin typeface="Inter" panose="020B0502030000000004" pitchFamily="34" charset="0"/>
                <a:ea typeface="+mn-ea"/>
              </a:rPr>
              <a:t>               জনসংখ্যা</a:t>
            </a:r>
            <a:endParaRPr lang="en-US" sz="4000" dirty="0"/>
          </a:p>
        </p:txBody>
      </p:sp>
      <p:sp>
        <p:nvSpPr>
          <p:cNvPr id="3" name="Content Placeholder 2">
            <a:extLst>
              <a:ext uri="{FF2B5EF4-FFF2-40B4-BE49-F238E27FC236}">
                <a16:creationId xmlns:a16="http://schemas.microsoft.com/office/drawing/2014/main" id="{5C4EF87D-3E5D-4F8F-B021-3245FC1286D7}"/>
              </a:ext>
            </a:extLst>
          </p:cNvPr>
          <p:cNvSpPr>
            <a:spLocks noGrp="1"/>
          </p:cNvSpPr>
          <p:nvPr>
            <p:ph sz="half" idx="1"/>
          </p:nvPr>
        </p:nvSpPr>
        <p:spPr/>
        <p:txBody>
          <a:bodyPr>
            <a:normAutofit fontScale="85000" lnSpcReduction="10000"/>
          </a:bodyPr>
          <a:lstStyle/>
          <a:p>
            <a:pPr fontAlgn="base"/>
            <a:r>
              <a:rPr lang="bn-IN" b="1" dirty="0">
                <a:solidFill>
                  <a:srgbClr val="000000"/>
                </a:solidFill>
                <a:latin typeface="Inter" panose="020B0502030000000004" pitchFamily="34" charset="0"/>
              </a:rPr>
              <a:t>জনসংখ্যা      </a:t>
            </a:r>
          </a:p>
          <a:p>
            <a:pPr fontAlgn="base"/>
            <a:r>
              <a:rPr lang="bn-IN" dirty="0">
                <a:solidFill>
                  <a:srgbClr val="000000"/>
                </a:solidFill>
                <a:latin typeface="Inter" panose="020B0502030000000004" pitchFamily="34" charset="0"/>
              </a:rPr>
              <a:t>১৯৯১ সালে বাংলাদেশ সরকারের অধীনে আদম শুমারি হয়। সে মতে, খাগড়াছড়ি, বান্দরবান এবং রাঙামাটি মিলিয়ে মোট চাকমা আদিবাসী জনসংখ্যা ২,৩৯,৪১৭ জন। ১৯৯১ সালের পরে থেকে জাতিভিত্তিক গণনা না থাকায় চাকমাদের মোট সংখ্যা নির্ণয় করা যায়নি। বিশিষ্ট চাকমা ঐতিহাসিক সুগত চাকমার মতানুসারে, পার্বত্য চট্টগ্রামে বর্তমানে বসবাসকারী চাকমাদের জনসংখ্যা তিন লক্ষ। তারপরেও কেউ কেউ আরো বাড়িয়ে প্রায় চার লাখ বলে দাবি করেন।</a:t>
            </a:r>
          </a:p>
          <a:p>
            <a:endParaRPr lang="en-US" dirty="0"/>
          </a:p>
        </p:txBody>
      </p:sp>
      <p:pic>
        <p:nvPicPr>
          <p:cNvPr id="6" name="Content Placeholder 5">
            <a:extLst>
              <a:ext uri="{FF2B5EF4-FFF2-40B4-BE49-F238E27FC236}">
                <a16:creationId xmlns:a16="http://schemas.microsoft.com/office/drawing/2014/main" id="{21D6948C-CC3F-4418-B08E-55C588F7F51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825625"/>
            <a:ext cx="5181600" cy="4351338"/>
          </a:xfrm>
        </p:spPr>
      </p:pic>
    </p:spTree>
    <p:extLst>
      <p:ext uri="{BB962C8B-B14F-4D97-AF65-F5344CB8AC3E}">
        <p14:creationId xmlns:p14="http://schemas.microsoft.com/office/powerpoint/2010/main" val="186253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1000" fill="hold"/>
                                        <p:tgtEl>
                                          <p:spTgt spid="2"/>
                                        </p:tgtEl>
                                        <p:attrNameLst>
                                          <p:attrName>ppt_w</p:attrName>
                                        </p:attrNameLst>
                                      </p:cBhvr>
                                      <p:tavLst>
                                        <p:tav tm="0">
                                          <p:val>
                                            <p:fltVal val="0"/>
                                          </p:val>
                                        </p:tav>
                                        <p:tav tm="100000">
                                          <p:val>
                                            <p:strVal val="#ppt_w"/>
                                          </p:val>
                                        </p:tav>
                                      </p:tavLst>
                                    </p:anim>
                                    <p:anim calcmode="lin" valueType="num">
                                      <p:cBhvr>
                                        <p:cTn id="30" dur="1000" fill="hold"/>
                                        <p:tgtEl>
                                          <p:spTgt spid="2"/>
                                        </p:tgtEl>
                                        <p:attrNameLst>
                                          <p:attrName>ppt_h</p:attrName>
                                        </p:attrNameLst>
                                      </p:cBhvr>
                                      <p:tavLst>
                                        <p:tav tm="0">
                                          <p:val>
                                            <p:fltVal val="0"/>
                                          </p:val>
                                        </p:tav>
                                        <p:tav tm="100000">
                                          <p:val>
                                            <p:strVal val="#ppt_h"/>
                                          </p:val>
                                        </p:tav>
                                      </p:tavLst>
                                    </p:anim>
                                    <p:anim calcmode="lin" valueType="num">
                                      <p:cBhvr>
                                        <p:cTn id="31" dur="1000" fill="hold"/>
                                        <p:tgtEl>
                                          <p:spTgt spid="2"/>
                                        </p:tgtEl>
                                        <p:attrNameLst>
                                          <p:attrName>style.rotation</p:attrName>
                                        </p:attrNameLst>
                                      </p:cBhvr>
                                      <p:tavLst>
                                        <p:tav tm="0">
                                          <p:val>
                                            <p:fltVal val="90"/>
                                          </p:val>
                                        </p:tav>
                                        <p:tav tm="100000">
                                          <p:val>
                                            <p:fltVal val="0"/>
                                          </p:val>
                                        </p:tav>
                                      </p:tavLst>
                                    </p:anim>
                                    <p:animEffect transition="in" filter="fade">
                                      <p:cBhvr>
                                        <p:cTn id="3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4131F-EC4F-46AA-82E9-5AC86920CB92}"/>
              </a:ext>
            </a:extLst>
          </p:cNvPr>
          <p:cNvSpPr>
            <a:spLocks noGrp="1"/>
          </p:cNvSpPr>
          <p:nvPr>
            <p:ph type="title"/>
          </p:nvPr>
        </p:nvSpPr>
        <p:spPr/>
        <p:txBody>
          <a:bodyPr/>
          <a:lstStyle/>
          <a:p>
            <a:r>
              <a:rPr lang="bn-IN" dirty="0">
                <a:solidFill>
                  <a:srgbClr val="00B0F0"/>
                </a:solidFill>
              </a:rPr>
              <a:t>চাকমাদের ঘরবাড়ি পরিচিতিঃ</a:t>
            </a:r>
            <a:br>
              <a:rPr lang="bn-IN" dirty="0"/>
            </a:br>
            <a:endParaRPr lang="en-US" dirty="0"/>
          </a:p>
        </p:txBody>
      </p:sp>
      <p:pic>
        <p:nvPicPr>
          <p:cNvPr id="6" name="Content Placeholder 5">
            <a:extLst>
              <a:ext uri="{FF2B5EF4-FFF2-40B4-BE49-F238E27FC236}">
                <a16:creationId xmlns:a16="http://schemas.microsoft.com/office/drawing/2014/main" id="{EEC086EF-0426-49BC-A6A7-17E3C3B899A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234988" y="1690688"/>
            <a:ext cx="4957011" cy="5167312"/>
          </a:xfrm>
        </p:spPr>
      </p:pic>
      <p:sp>
        <p:nvSpPr>
          <p:cNvPr id="11" name="TextBox 10">
            <a:extLst>
              <a:ext uri="{FF2B5EF4-FFF2-40B4-BE49-F238E27FC236}">
                <a16:creationId xmlns:a16="http://schemas.microsoft.com/office/drawing/2014/main" id="{994A06E4-C5D2-430C-A0D2-E1AA9B407D73}"/>
              </a:ext>
            </a:extLst>
          </p:cNvPr>
          <p:cNvSpPr txBox="1"/>
          <p:nvPr/>
        </p:nvSpPr>
        <p:spPr>
          <a:xfrm>
            <a:off x="0" y="1690688"/>
            <a:ext cx="7234988" cy="5078313"/>
          </a:xfrm>
          <a:prstGeom prst="rect">
            <a:avLst/>
          </a:prstGeom>
          <a:noFill/>
        </p:spPr>
        <p:txBody>
          <a:bodyPr wrap="square" rtlCol="0">
            <a:spAutoFit/>
          </a:bodyPr>
          <a:lstStyle/>
          <a:p>
            <a:r>
              <a:rPr lang="bn-IN" dirty="0"/>
              <a:t>চাকমাদের ঘরবাড়ি পরিচিতিঃ</a:t>
            </a:r>
          </a:p>
          <a:p>
            <a:r>
              <a:rPr lang="bn-IN" dirty="0"/>
              <a:t>পার্বত্য চট্টগ্রামে  চাকমারা আদিকাল</a:t>
            </a:r>
          </a:p>
          <a:p>
            <a:r>
              <a:rPr lang="bn-IN" dirty="0"/>
              <a:t> থেকেই মাচাঙ ঘরে বসবাস করে আসছে। তবে সভ্যতার পরিবর্তনের ফলে বর্তমানে কিছু সংখ্যক চাকমা সেমি পাকা, আধা পাকা ও বড় দালানকোটায় বসবাস করতেছে। সাধারনত চাকমারা আড়াই থেকে তিন হাত উঁচুতে প্রায় সম্পূর্ণ বাঁশের দ্বারা তৈরি হয়ে থাকে। তবে কিছু কিছু বড় গাছও ব্যবহার করা হয় ঘরকে শক্ত করার জন্য। ছাউনী সাধারণতঃ শন, করুক পাতা, বাঁশের পাতায় তৈরি হয়ে থাকে। অবস্থাসসম্পন্ন গৃহস্থ বা শিক্ষিত সম্প্রদায় বর্তমানে বাংলা ঘরের ফ্যাশনে ঘর তৈরি করতেছে। চাকমাদের ঘরকে সাধারনতঃ ৫ ভাগে ভাগ করা যায়।  যথাঃ-</a:t>
            </a:r>
          </a:p>
          <a:p>
            <a:r>
              <a:rPr lang="bn-IN" dirty="0"/>
              <a:t>১। সিংকবা - বৈঠকখানা।</a:t>
            </a:r>
          </a:p>
          <a:p>
            <a:r>
              <a:rPr lang="bn-IN" dirty="0"/>
              <a:t>২। চানা - ঘরের সম্মুখের বারান্দা।</a:t>
            </a:r>
          </a:p>
          <a:p>
            <a:r>
              <a:rPr lang="bn-IN" dirty="0"/>
              <a:t>৩। পিজর - অন্দরের অংশ( রান্নাঘর সহ)</a:t>
            </a:r>
          </a:p>
          <a:p>
            <a:r>
              <a:rPr lang="bn-IN" dirty="0"/>
              <a:t>৪। ওজেলং - শয়ন কক্ষ।</a:t>
            </a:r>
          </a:p>
          <a:p>
            <a:r>
              <a:rPr lang="bn-IN" dirty="0"/>
              <a:t>৫। ইজর - ঘরের সামনে খোলা মাচাং।</a:t>
            </a:r>
          </a:p>
          <a:p>
            <a:r>
              <a:rPr lang="bn-IN" dirty="0"/>
              <a:t>মুলুকা বেরঃ সদর ও অন্দরের আড়ালকারী ভিন্ন ভিন্ন দুইটি বেড়া।</a:t>
            </a:r>
          </a:p>
          <a:p>
            <a:r>
              <a:rPr lang="bn-IN" dirty="0"/>
              <a:t>আলীসিরি বেরঃ সাধারণ বারান্দা ও অন্দর বারান্দার মধ্যবর্তী বেড়া। </a:t>
            </a:r>
          </a:p>
          <a:p>
            <a:r>
              <a:rPr lang="bn-IN" dirty="0"/>
              <a:t>সংঘরঃ মূল ঘরের সংলগ্ন সামনে বা পার্শ্বে অপর একটি ঘর।</a:t>
            </a:r>
            <a:endParaRPr lang="en-US" dirty="0"/>
          </a:p>
        </p:txBody>
      </p:sp>
    </p:spTree>
    <p:extLst>
      <p:ext uri="{BB962C8B-B14F-4D97-AF65-F5344CB8AC3E}">
        <p14:creationId xmlns:p14="http://schemas.microsoft.com/office/powerpoint/2010/main" val="410133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B4EDB8-26AE-4831-B063-D291E71089A5}"/>
              </a:ext>
            </a:extLst>
          </p:cNvPr>
          <p:cNvPicPr>
            <a:picLocks noChangeAspect="1"/>
          </p:cNvPicPr>
          <p:nvPr/>
        </p:nvPicPr>
        <p:blipFill>
          <a:blip r:embed="rId2"/>
          <a:stretch>
            <a:fillRect/>
          </a:stretch>
        </p:blipFill>
        <p:spPr>
          <a:xfrm>
            <a:off x="465222" y="597568"/>
            <a:ext cx="11566358" cy="5374105"/>
          </a:xfrm>
          <a:prstGeom prst="rect">
            <a:avLst/>
          </a:prstGeom>
        </p:spPr>
      </p:pic>
    </p:spTree>
    <p:extLst>
      <p:ext uri="{BB962C8B-B14F-4D97-AF65-F5344CB8AC3E}">
        <p14:creationId xmlns:p14="http://schemas.microsoft.com/office/powerpoint/2010/main" val="62492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38DB32-4A1E-47DD-9090-49B5C4279B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8212" y="0"/>
            <a:ext cx="3633788" cy="3285874"/>
          </a:xfrm>
          <a:prstGeom prst="rect">
            <a:avLst/>
          </a:prstGeom>
        </p:spPr>
      </p:pic>
      <p:pic>
        <p:nvPicPr>
          <p:cNvPr id="5" name="Picture 4">
            <a:extLst>
              <a:ext uri="{FF2B5EF4-FFF2-40B4-BE49-F238E27FC236}">
                <a16:creationId xmlns:a16="http://schemas.microsoft.com/office/drawing/2014/main" id="{7D5041D4-C0DD-4962-8F27-726924D11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8212" y="3285874"/>
            <a:ext cx="3633788" cy="3181851"/>
          </a:xfrm>
          <a:prstGeom prst="rect">
            <a:avLst/>
          </a:prstGeom>
        </p:spPr>
      </p:pic>
      <p:pic>
        <p:nvPicPr>
          <p:cNvPr id="8" name="Picture 7">
            <a:extLst>
              <a:ext uri="{FF2B5EF4-FFF2-40B4-BE49-F238E27FC236}">
                <a16:creationId xmlns:a16="http://schemas.microsoft.com/office/drawing/2014/main" id="{E777A4F2-B71F-4292-ADFC-645EE9DC8481}"/>
              </a:ext>
            </a:extLst>
          </p:cNvPr>
          <p:cNvPicPr>
            <a:picLocks noChangeAspect="1"/>
          </p:cNvPicPr>
          <p:nvPr/>
        </p:nvPicPr>
        <p:blipFill>
          <a:blip r:embed="rId4"/>
          <a:stretch>
            <a:fillRect/>
          </a:stretch>
        </p:blipFill>
        <p:spPr>
          <a:xfrm>
            <a:off x="428749" y="2850231"/>
            <a:ext cx="8017168" cy="3285874"/>
          </a:xfrm>
          <a:prstGeom prst="rect">
            <a:avLst/>
          </a:prstGeom>
        </p:spPr>
      </p:pic>
      <p:sp>
        <p:nvSpPr>
          <p:cNvPr id="9" name="TextBox 8">
            <a:extLst>
              <a:ext uri="{FF2B5EF4-FFF2-40B4-BE49-F238E27FC236}">
                <a16:creationId xmlns:a16="http://schemas.microsoft.com/office/drawing/2014/main" id="{92FFB609-E693-4CF2-BBA1-1EA57A1C8FD1}"/>
              </a:ext>
            </a:extLst>
          </p:cNvPr>
          <p:cNvSpPr txBox="1"/>
          <p:nvPr/>
        </p:nvSpPr>
        <p:spPr>
          <a:xfrm>
            <a:off x="2486527" y="930442"/>
            <a:ext cx="6481010" cy="984885"/>
          </a:xfrm>
          <a:prstGeom prst="rect">
            <a:avLst/>
          </a:prstGeom>
          <a:noFill/>
        </p:spPr>
        <p:txBody>
          <a:bodyPr wrap="square" rtlCol="0">
            <a:spAutoFit/>
          </a:bodyPr>
          <a:lstStyle/>
          <a:p>
            <a:r>
              <a:rPr lang="bn-IN" sz="4000" dirty="0">
                <a:solidFill>
                  <a:srgbClr val="0070C0"/>
                </a:solidFill>
              </a:rPr>
              <a:t>কৃষিভিত্তিক</a:t>
            </a:r>
          </a:p>
          <a:p>
            <a:endParaRPr lang="en-US" dirty="0"/>
          </a:p>
        </p:txBody>
      </p:sp>
    </p:spTree>
    <p:extLst>
      <p:ext uri="{BB962C8B-B14F-4D97-AF65-F5344CB8AC3E}">
        <p14:creationId xmlns:p14="http://schemas.microsoft.com/office/powerpoint/2010/main" val="259636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iterate type="lt">
                                    <p:tmAbs val="500"/>
                                  </p:iterate>
                                  <p:childTnLst>
                                    <p:set>
                                      <p:cBhvr>
                                        <p:cTn id="37" dur="1" fill="hold">
                                          <p:stCondLst>
                                            <p:cond delay="0"/>
                                          </p:stCondLst>
                                        </p:cTn>
                                        <p:tgtEl>
                                          <p:spTgt spid="9">
                                            <p:txEl>
                                              <p:pRg st="0" end="0"/>
                                            </p:txEl>
                                          </p:spTgt>
                                        </p:tgtEl>
                                        <p:attrNameLst>
                                          <p:attrName>style.visibility</p:attrName>
                                        </p:attrNameLst>
                                      </p:cBhvr>
                                      <p:to>
                                        <p:strVal val="visible"/>
                                      </p:to>
                                    </p:set>
                                  </p:childTnLst>
                                  <p:subTnLst>
                                    <p:set>
                                      <p:cBhvr override="childStyle">
                                        <p:cTn dur="1" fill="hold" display="0" masterRel="nextClick" afterEffect="1"/>
                                        <p:tgtEl>
                                          <p:spTgt spid="9">
                                            <p:txEl>
                                              <p:pRg st="0" end="0"/>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8C5A6B4-B30F-4F33-8F7F-A9650924B7C6}"/>
              </a:ext>
            </a:extLst>
          </p:cNvPr>
          <p:cNvSpPr txBox="1"/>
          <p:nvPr/>
        </p:nvSpPr>
        <p:spPr>
          <a:xfrm>
            <a:off x="200526" y="0"/>
            <a:ext cx="11790947" cy="6744347"/>
          </a:xfrm>
          <a:prstGeom prst="rect">
            <a:avLst/>
          </a:prstGeom>
          <a:noFill/>
        </p:spPr>
        <p:txBody>
          <a:bodyPr wrap="square" rtlCol="0">
            <a:spAutoFit/>
          </a:bodyPr>
          <a:lstStyle/>
          <a:p>
            <a:pPr>
              <a:lnSpc>
                <a:spcPct val="107000"/>
              </a:lnSpc>
              <a:spcAft>
                <a:spcPts val="800"/>
              </a:spcAft>
            </a:pPr>
            <a:r>
              <a:rPr lang="bn-IN" dirty="0">
                <a:latin typeface="Calibri" panose="020F0502020204030204" pitchFamily="34" charset="0"/>
                <a:ea typeface="Calibri" panose="020F0502020204030204" pitchFamily="34" charset="0"/>
              </a:rPr>
              <a:t>কারো কারো মতে</a:t>
            </a:r>
            <a:r>
              <a:rPr lang="en-US" dirty="0">
                <a:latin typeface="Calibri" panose="020F0502020204030204" pitchFamily="34" charset="0"/>
                <a:ea typeface="Calibri" panose="020F0502020204030204" pitchFamily="34" charset="0"/>
                <a:cs typeface="Vrinda" panose="020B0502040204020203" pitchFamily="34" charset="0"/>
              </a:rPr>
              <a:t>, </a:t>
            </a:r>
            <a:r>
              <a:rPr lang="bn-IN" dirty="0">
                <a:latin typeface="Calibri" panose="020F0502020204030204" pitchFamily="34" charset="0"/>
                <a:ea typeface="Calibri" panose="020F0502020204030204" pitchFamily="34" charset="0"/>
              </a:rPr>
              <a:t>পার্বত্য চট্টগ্রামের জনগোষ্ঠীদের ভাষাগুলোর মধ্যে কেবল চাকমা এবং তঞ্চঙ্গ্যাদের ভাষা ইন্দো-ইউরোপীয় ভাষাগোষ্ঠীর ইন্দো-ইরানীয় শাখার অন্তর্ভুক্ত। এজন্য বাংলা</a:t>
            </a:r>
            <a:r>
              <a:rPr lang="en-US" dirty="0">
                <a:latin typeface="Calibri" panose="020F0502020204030204" pitchFamily="34" charset="0"/>
                <a:ea typeface="Calibri" panose="020F0502020204030204" pitchFamily="34" charset="0"/>
                <a:cs typeface="Vrinda" panose="020B0502040204020203" pitchFamily="34" charset="0"/>
              </a:rPr>
              <a:t>, </a:t>
            </a:r>
            <a:r>
              <a:rPr lang="bn-IN" dirty="0">
                <a:latin typeface="Calibri" panose="020F0502020204030204" pitchFamily="34" charset="0"/>
                <a:ea typeface="Calibri" panose="020F0502020204030204" pitchFamily="34" charset="0"/>
              </a:rPr>
              <a:t>হিন্দি</a:t>
            </a:r>
            <a:r>
              <a:rPr lang="en-US" dirty="0">
                <a:latin typeface="Calibri" panose="020F0502020204030204" pitchFamily="34" charset="0"/>
                <a:ea typeface="Calibri" panose="020F0502020204030204" pitchFamily="34" charset="0"/>
                <a:cs typeface="Vrinda" panose="020B0502040204020203" pitchFamily="34" charset="0"/>
              </a:rPr>
              <a:t>, </a:t>
            </a:r>
            <a:r>
              <a:rPr lang="bn-IN" dirty="0">
                <a:latin typeface="Calibri" panose="020F0502020204030204" pitchFamily="34" charset="0"/>
                <a:ea typeface="Calibri" panose="020F0502020204030204" pitchFamily="34" charset="0"/>
              </a:rPr>
              <a:t>অসমীয়ার প্রভৃতি ভাষার সাথে চাকমা ভাষার মৌলিক শব্দগুলোর ধ্বনিগত</a:t>
            </a:r>
            <a:r>
              <a:rPr lang="en-US" dirty="0">
                <a:latin typeface="Calibri" panose="020F0502020204030204" pitchFamily="34" charset="0"/>
                <a:ea typeface="Calibri" panose="020F0502020204030204" pitchFamily="34" charset="0"/>
                <a:cs typeface="Vrinda" panose="020B0502040204020203" pitchFamily="34" charset="0"/>
              </a:rPr>
              <a:t>, </a:t>
            </a:r>
            <a:r>
              <a:rPr lang="bn-IN" dirty="0">
                <a:latin typeface="Calibri" panose="020F0502020204030204" pitchFamily="34" charset="0"/>
                <a:ea typeface="Calibri" panose="020F0502020204030204" pitchFamily="34" charset="0"/>
              </a:rPr>
              <a:t>অর্থগত এবং রূপগত সাদৃশ্য বিদ্যমান। তবে</a:t>
            </a:r>
            <a:r>
              <a:rPr lang="en-US" dirty="0">
                <a:latin typeface="Calibri" panose="020F0502020204030204" pitchFamily="34" charset="0"/>
                <a:ea typeface="Calibri" panose="020F0502020204030204" pitchFamily="34" charset="0"/>
                <a:cs typeface="Vrinda" panose="020B0502040204020203" pitchFamily="34" charset="0"/>
              </a:rPr>
              <a:t>, </a:t>
            </a:r>
            <a:r>
              <a:rPr lang="bn-IN" dirty="0">
                <a:latin typeface="Calibri" panose="020F0502020204030204" pitchFamily="34" charset="0"/>
                <a:ea typeface="Calibri" panose="020F0502020204030204" pitchFamily="34" charset="0"/>
              </a:rPr>
              <a:t>অনেকেই সিনো-তিবেতিয়ান ভাষাগোষ্ঠীর অন্তর্গত বলে চাকমা ভাষাকে সনাক্ত করেন।চাকমা বর্ণমালায় ওঝা এবং বৈদ্যরা প্রাচীন অজস্র গ্রন্থ রচনা করেছেন। ওঝাদের লিখিত বর্ণমালা অঝা-পাঠ নামে পরিচিত। এতে বর্ণ সংখ্যা ৩৩। যদিও সুগত চাকমা প্রকৃত সংখ্যা আরো বেশি বলে মত প্রকাশ করেছেন। চাকমা ভাষা ও সাহিত্যের চর্চা অনেক পুরোনো হলেও বেশিরভাগ সময় লেখা হয়েছে বাংলা বর্ণমালা ব্যবহার করে।প্রাচীনকাল থেকেই চাকমারা সমৃদ্ধ সংস্কৃতির অধিকারী। গত শতকের সত্তরের দশক থেকে আধুনিক চাকমা গান</a:t>
            </a:r>
            <a:r>
              <a:rPr lang="en-US" dirty="0">
                <a:latin typeface="Calibri" panose="020F0502020204030204" pitchFamily="34" charset="0"/>
                <a:ea typeface="Calibri" panose="020F0502020204030204" pitchFamily="34" charset="0"/>
                <a:cs typeface="Vrinda" panose="020B0502040204020203" pitchFamily="34" charset="0"/>
              </a:rPr>
              <a:t>, </a:t>
            </a:r>
            <a:r>
              <a:rPr lang="bn-IN" dirty="0">
                <a:latin typeface="Calibri" panose="020F0502020204030204" pitchFamily="34" charset="0"/>
                <a:ea typeface="Calibri" panose="020F0502020204030204" pitchFamily="34" charset="0"/>
              </a:rPr>
              <a:t>কবিতা</a:t>
            </a:r>
            <a:r>
              <a:rPr lang="en-US" dirty="0">
                <a:latin typeface="Calibri" panose="020F0502020204030204" pitchFamily="34" charset="0"/>
                <a:ea typeface="Calibri" panose="020F0502020204030204" pitchFamily="34" charset="0"/>
                <a:cs typeface="Vrinda" panose="020B0502040204020203" pitchFamily="34" charset="0"/>
              </a:rPr>
              <a:t>, </a:t>
            </a:r>
            <a:r>
              <a:rPr lang="bn-IN" dirty="0">
                <a:latin typeface="Calibri" panose="020F0502020204030204" pitchFamily="34" charset="0"/>
                <a:ea typeface="Calibri" panose="020F0502020204030204" pitchFamily="34" charset="0"/>
              </a:rPr>
              <a:t>গল্পের উল্লেখযোগ্য বিকাশ শুরু হয়। জুমিয়া ভাষা প্রচার দপ্তর</a:t>
            </a:r>
            <a:r>
              <a:rPr lang="en-US" dirty="0">
                <a:latin typeface="Calibri" panose="020F0502020204030204" pitchFamily="34" charset="0"/>
                <a:ea typeface="Calibri" panose="020F0502020204030204" pitchFamily="34" charset="0"/>
                <a:cs typeface="Vrinda" panose="020B0502040204020203" pitchFamily="34" charset="0"/>
              </a:rPr>
              <a:t>, </a:t>
            </a:r>
            <a:r>
              <a:rPr lang="bn-IN" dirty="0">
                <a:latin typeface="Calibri" panose="020F0502020204030204" pitchFamily="34" charset="0"/>
                <a:ea typeface="Calibri" panose="020F0502020204030204" pitchFamily="34" charset="0"/>
              </a:rPr>
              <a:t>গিরিসুর শিল্পীগোষ্ঠী</a:t>
            </a:r>
            <a:r>
              <a:rPr lang="en-US" dirty="0">
                <a:latin typeface="Calibri" panose="020F0502020204030204" pitchFamily="34" charset="0"/>
                <a:ea typeface="Calibri" panose="020F0502020204030204" pitchFamily="34" charset="0"/>
                <a:cs typeface="Vrinda" panose="020B0502040204020203" pitchFamily="34" charset="0"/>
              </a:rPr>
              <a:t>, </a:t>
            </a:r>
            <a:r>
              <a:rPr lang="bn-IN" dirty="0">
                <a:latin typeface="Calibri" panose="020F0502020204030204" pitchFamily="34" charset="0"/>
                <a:ea typeface="Calibri" panose="020F0502020204030204" pitchFamily="34" charset="0"/>
              </a:rPr>
              <a:t>মুড়োল্যা সাহিত্য ও সাংস্কৃতিক গোষ্ঠী প্রভৃতি এসব ক্ষেত্রে দারুণ ভূমিকা রাখে। গান এবং সুরের ক্ষেত্রের তাদের স্বাতন্ত্র্য লক্ষণীয়। একটি প্রবাদ নিম্নরূপ- চাকমা ভাষায়</a:t>
            </a:r>
            <a:r>
              <a:rPr lang="en-US" dirty="0">
                <a:latin typeface="Calibri" panose="020F0502020204030204" pitchFamily="34" charset="0"/>
                <a:ea typeface="Calibri" panose="020F0502020204030204" pitchFamily="34" charset="0"/>
                <a:cs typeface="Vrinda" panose="020B0502040204020203" pitchFamily="34" charset="0"/>
              </a:rPr>
              <a:t>,</a:t>
            </a:r>
          </a:p>
          <a:p>
            <a:pPr>
              <a:lnSpc>
                <a:spcPct val="107000"/>
              </a:lnSpc>
              <a:spcAft>
                <a:spcPts val="800"/>
              </a:spcAft>
            </a:pPr>
            <a:r>
              <a:rPr lang="en-US" dirty="0">
                <a:latin typeface="Calibri" panose="020F0502020204030204" pitchFamily="34" charset="0"/>
                <a:ea typeface="Calibri" panose="020F0502020204030204" pitchFamily="34" charset="0"/>
                <a:cs typeface="Vrinda" panose="020B0502040204020203" pitchFamily="34" charset="0"/>
              </a:rPr>
              <a:t> </a:t>
            </a:r>
            <a:r>
              <a:rPr lang="bn-IN" dirty="0">
                <a:latin typeface="Calibri" panose="020F0502020204030204" pitchFamily="34" charset="0"/>
                <a:ea typeface="Calibri" panose="020F0502020204030204" pitchFamily="34" charset="0"/>
              </a:rPr>
              <a:t>লোগ মুয়ত জয় লোগ মুয়ত খয়</a:t>
            </a:r>
            <a:endParaRPr lang="en-US" dirty="0">
              <a:latin typeface="Calibri" panose="020F0502020204030204" pitchFamily="34" charset="0"/>
              <a:ea typeface="Calibri" panose="020F0502020204030204" pitchFamily="34" charset="0"/>
              <a:cs typeface="Vrinda" panose="020B0502040204020203" pitchFamily="34" charset="0"/>
            </a:endParaRPr>
          </a:p>
          <a:p>
            <a:pPr>
              <a:lnSpc>
                <a:spcPct val="107000"/>
              </a:lnSpc>
              <a:spcAft>
                <a:spcPts val="800"/>
              </a:spcAft>
            </a:pPr>
            <a:r>
              <a:rPr lang="bn-IN" dirty="0">
                <a:latin typeface="Calibri" panose="020F0502020204030204" pitchFamily="34" charset="0"/>
                <a:ea typeface="Calibri" panose="020F0502020204030204" pitchFamily="34" charset="0"/>
              </a:rPr>
              <a:t>ভাত ভালা চুধা খা</a:t>
            </a:r>
            <a:r>
              <a:rPr lang="en-US" dirty="0">
                <a:latin typeface="Calibri" panose="020F0502020204030204" pitchFamily="34" charset="0"/>
                <a:ea typeface="Calibri" panose="020F0502020204030204" pitchFamily="34" charset="0"/>
                <a:cs typeface="Vrinda" panose="020B0502040204020203" pitchFamily="34" charset="0"/>
              </a:rPr>
              <a:t>, </a:t>
            </a:r>
            <a:r>
              <a:rPr lang="bn-IN" dirty="0">
                <a:latin typeface="Calibri" panose="020F0502020204030204" pitchFamily="34" charset="0"/>
                <a:ea typeface="Calibri" panose="020F0502020204030204" pitchFamily="34" charset="0"/>
              </a:rPr>
              <a:t>পথ ভালা বেঙা যা</a:t>
            </a:r>
            <a:r>
              <a:rPr lang="en-US" dirty="0">
                <a:latin typeface="Calibri" panose="020F0502020204030204" pitchFamily="34" charset="0"/>
                <a:ea typeface="Calibri" panose="020F0502020204030204" pitchFamily="34" charset="0"/>
                <a:cs typeface="Vrinda" panose="020B0502040204020203" pitchFamily="34" charset="0"/>
              </a:rPr>
              <a:t>,</a:t>
            </a:r>
          </a:p>
          <a:p>
            <a:pPr>
              <a:lnSpc>
                <a:spcPct val="107000"/>
              </a:lnSpc>
              <a:spcAft>
                <a:spcPts val="800"/>
              </a:spcAft>
            </a:pPr>
            <a:r>
              <a:rPr lang="bn-IN" dirty="0">
                <a:latin typeface="Calibri" panose="020F0502020204030204" pitchFamily="34" charset="0"/>
                <a:ea typeface="Calibri" panose="020F0502020204030204" pitchFamily="34" charset="0"/>
              </a:rPr>
              <a:t>আমনত্তুন থেলে খা</a:t>
            </a:r>
            <a:r>
              <a:rPr lang="en-US" dirty="0">
                <a:latin typeface="Calibri" panose="020F0502020204030204" pitchFamily="34" charset="0"/>
                <a:ea typeface="Calibri" panose="020F0502020204030204" pitchFamily="34" charset="0"/>
                <a:cs typeface="Vrinda" panose="020B0502040204020203" pitchFamily="34" charset="0"/>
              </a:rPr>
              <a:t>, </a:t>
            </a:r>
            <a:r>
              <a:rPr lang="bn-IN" dirty="0">
                <a:latin typeface="Calibri" panose="020F0502020204030204" pitchFamily="34" charset="0"/>
                <a:ea typeface="Calibri" panose="020F0502020204030204" pitchFamily="34" charset="0"/>
              </a:rPr>
              <a:t>পরত্তুন থেলে চা</a:t>
            </a:r>
            <a:endParaRPr lang="en-US" dirty="0">
              <a:latin typeface="Calibri" panose="020F0502020204030204" pitchFamily="34" charset="0"/>
              <a:ea typeface="Calibri" panose="020F0502020204030204" pitchFamily="34" charset="0"/>
              <a:cs typeface="Vrinda" panose="020B0502040204020203" pitchFamily="34" charset="0"/>
            </a:endParaRPr>
          </a:p>
          <a:p>
            <a:pPr>
              <a:lnSpc>
                <a:spcPct val="107000"/>
              </a:lnSpc>
              <a:spcAft>
                <a:spcPts val="800"/>
              </a:spcAft>
            </a:pPr>
            <a:r>
              <a:rPr lang="bn-IN" dirty="0">
                <a:latin typeface="Calibri" panose="020F0502020204030204" pitchFamily="34" charset="0"/>
                <a:ea typeface="Calibri" panose="020F0502020204030204" pitchFamily="34" charset="0"/>
              </a:rPr>
              <a:t>লাভে লুয়া বয়</a:t>
            </a:r>
            <a:r>
              <a:rPr lang="en-US" dirty="0">
                <a:latin typeface="Calibri" panose="020F0502020204030204" pitchFamily="34" charset="0"/>
                <a:ea typeface="Calibri" panose="020F0502020204030204" pitchFamily="34" charset="0"/>
                <a:cs typeface="Vrinda" panose="020B0502040204020203" pitchFamily="34" charset="0"/>
              </a:rPr>
              <a:t>, </a:t>
            </a:r>
            <a:r>
              <a:rPr lang="bn-IN" dirty="0">
                <a:latin typeface="Calibri" panose="020F0502020204030204" pitchFamily="34" charset="0"/>
                <a:ea typeface="Calibri" panose="020F0502020204030204" pitchFamily="34" charset="0"/>
              </a:rPr>
              <a:t>অলাভে তুলায়্য ন বুয়ায়।</a:t>
            </a:r>
            <a:endParaRPr lang="en-US" dirty="0">
              <a:latin typeface="Calibri" panose="020F0502020204030204" pitchFamily="34" charset="0"/>
              <a:ea typeface="Calibri" panose="020F0502020204030204" pitchFamily="34" charset="0"/>
              <a:cs typeface="Vrinda" panose="020B0502040204020203" pitchFamily="34"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Vrinda" panose="020B0502040204020203" pitchFamily="34" charset="0"/>
              </a:rPr>
              <a:t> </a:t>
            </a:r>
            <a:r>
              <a:rPr lang="bn-IN" dirty="0">
                <a:latin typeface="Calibri" panose="020F0502020204030204" pitchFamily="34" charset="0"/>
                <a:ea typeface="Calibri" panose="020F0502020204030204" pitchFamily="34" charset="0"/>
              </a:rPr>
              <a:t>বাংলায় রূপান্তর</a:t>
            </a:r>
            <a:r>
              <a:rPr lang="en-US" dirty="0">
                <a:latin typeface="Calibri" panose="020F0502020204030204" pitchFamily="34" charset="0"/>
                <a:ea typeface="Calibri" panose="020F0502020204030204" pitchFamily="34" charset="0"/>
                <a:cs typeface="Vrinda" panose="020B0502040204020203" pitchFamily="34" charset="0"/>
              </a:rPr>
              <a:t>,</a:t>
            </a:r>
          </a:p>
          <a:p>
            <a:pPr>
              <a:lnSpc>
                <a:spcPct val="107000"/>
              </a:lnSpc>
              <a:spcAft>
                <a:spcPts val="800"/>
              </a:spcAft>
            </a:pPr>
            <a:r>
              <a:rPr lang="en-US" dirty="0">
                <a:latin typeface="Calibri" panose="020F0502020204030204" pitchFamily="34" charset="0"/>
                <a:ea typeface="Calibri" panose="020F0502020204030204" pitchFamily="34" charset="0"/>
                <a:cs typeface="Vrinda" panose="020B0502040204020203" pitchFamily="34" charset="0"/>
              </a:rPr>
              <a:t> </a:t>
            </a:r>
            <a:r>
              <a:rPr lang="bn-IN" dirty="0">
                <a:latin typeface="Calibri" panose="020F0502020204030204" pitchFamily="34" charset="0"/>
                <a:ea typeface="Calibri" panose="020F0502020204030204" pitchFamily="34" charset="0"/>
              </a:rPr>
              <a:t>লোকের মুখে জয়</a:t>
            </a:r>
            <a:r>
              <a:rPr lang="en-US" dirty="0">
                <a:latin typeface="Calibri" panose="020F0502020204030204" pitchFamily="34" charset="0"/>
                <a:ea typeface="Calibri" panose="020F0502020204030204" pitchFamily="34" charset="0"/>
                <a:cs typeface="Vrinda" panose="020B0502040204020203" pitchFamily="34" charset="0"/>
              </a:rPr>
              <a:t>, </a:t>
            </a:r>
            <a:r>
              <a:rPr lang="bn-IN" dirty="0">
                <a:latin typeface="Calibri" panose="020F0502020204030204" pitchFamily="34" charset="0"/>
                <a:ea typeface="Calibri" panose="020F0502020204030204" pitchFamily="34" charset="0"/>
              </a:rPr>
              <a:t>লোকের মুখে ক্ষয়</a:t>
            </a:r>
            <a:endParaRPr lang="en-US" dirty="0">
              <a:latin typeface="Calibri" panose="020F0502020204030204" pitchFamily="34" charset="0"/>
              <a:ea typeface="Calibri" panose="020F0502020204030204" pitchFamily="34" charset="0"/>
              <a:cs typeface="Vrinda" panose="020B0502040204020203" pitchFamily="34" charset="0"/>
            </a:endParaRPr>
          </a:p>
          <a:p>
            <a:pPr>
              <a:lnSpc>
                <a:spcPct val="107000"/>
              </a:lnSpc>
              <a:spcAft>
                <a:spcPts val="800"/>
              </a:spcAft>
            </a:pPr>
            <a:r>
              <a:rPr lang="bn-IN" dirty="0">
                <a:latin typeface="Calibri" panose="020F0502020204030204" pitchFamily="34" charset="0"/>
                <a:ea typeface="Calibri" panose="020F0502020204030204" pitchFamily="34" charset="0"/>
              </a:rPr>
              <a:t>ভাত ভালো তরকারি ছাড়াই খাওয়া যায়</a:t>
            </a:r>
            <a:r>
              <a:rPr lang="en-US" dirty="0">
                <a:latin typeface="Calibri" panose="020F0502020204030204" pitchFamily="34" charset="0"/>
                <a:ea typeface="Calibri" panose="020F0502020204030204" pitchFamily="34" charset="0"/>
                <a:cs typeface="Vrinda" panose="020B0502040204020203" pitchFamily="34" charset="0"/>
              </a:rPr>
              <a:t>; </a:t>
            </a:r>
            <a:r>
              <a:rPr lang="bn-IN" dirty="0">
                <a:latin typeface="Calibri" panose="020F0502020204030204" pitchFamily="34" charset="0"/>
                <a:ea typeface="Calibri" panose="020F0502020204030204" pitchFamily="34" charset="0"/>
              </a:rPr>
              <a:t>পথ ভালো বাঁকাতেও চলা যায়</a:t>
            </a:r>
            <a:r>
              <a:rPr lang="en-US" dirty="0">
                <a:latin typeface="Calibri" panose="020F0502020204030204" pitchFamily="34" charset="0"/>
                <a:ea typeface="Calibri" panose="020F0502020204030204" pitchFamily="34" charset="0"/>
                <a:cs typeface="Vrinda" panose="020B0502040204020203" pitchFamily="34" charset="0"/>
              </a:rPr>
              <a:t>;</a:t>
            </a:r>
          </a:p>
          <a:p>
            <a:pPr>
              <a:lnSpc>
                <a:spcPct val="107000"/>
              </a:lnSpc>
              <a:spcAft>
                <a:spcPts val="800"/>
              </a:spcAft>
            </a:pPr>
            <a:r>
              <a:rPr lang="bn-IN" dirty="0">
                <a:latin typeface="Calibri" panose="020F0502020204030204" pitchFamily="34" charset="0"/>
                <a:ea typeface="Calibri" panose="020F0502020204030204" pitchFamily="34" charset="0"/>
              </a:rPr>
              <a:t>নিজের থাকলে খাও</a:t>
            </a:r>
            <a:r>
              <a:rPr lang="en-US" dirty="0">
                <a:latin typeface="Calibri" panose="020F0502020204030204" pitchFamily="34" charset="0"/>
                <a:ea typeface="Calibri" panose="020F0502020204030204" pitchFamily="34" charset="0"/>
                <a:cs typeface="Vrinda" panose="020B0502040204020203" pitchFamily="34" charset="0"/>
              </a:rPr>
              <a:t>, </a:t>
            </a:r>
            <a:r>
              <a:rPr lang="bn-IN" dirty="0">
                <a:latin typeface="Calibri" panose="020F0502020204030204" pitchFamily="34" charset="0"/>
                <a:ea typeface="Calibri" panose="020F0502020204030204" pitchFamily="34" charset="0"/>
              </a:rPr>
              <a:t>পরের থাকলে চাও</a:t>
            </a:r>
            <a:endParaRPr lang="en-US" dirty="0">
              <a:latin typeface="Calibri" panose="020F0502020204030204" pitchFamily="34" charset="0"/>
              <a:ea typeface="Calibri" panose="020F0502020204030204" pitchFamily="34" charset="0"/>
              <a:cs typeface="Vrinda" panose="020B0502040204020203" pitchFamily="34" charset="0"/>
            </a:endParaRPr>
          </a:p>
          <a:p>
            <a:pPr>
              <a:lnSpc>
                <a:spcPct val="107000"/>
              </a:lnSpc>
              <a:spcAft>
                <a:spcPts val="800"/>
              </a:spcAft>
            </a:pPr>
            <a:r>
              <a:rPr lang="bn-IN" dirty="0">
                <a:latin typeface="Calibri" panose="020F0502020204030204" pitchFamily="34" charset="0"/>
                <a:ea typeface="Calibri" panose="020F0502020204030204" pitchFamily="34" charset="0"/>
              </a:rPr>
              <a:t>লাভে লোহা বহন করে</a:t>
            </a:r>
            <a:r>
              <a:rPr lang="en-US" dirty="0">
                <a:latin typeface="Calibri" panose="020F0502020204030204" pitchFamily="34" charset="0"/>
                <a:ea typeface="Calibri" panose="020F0502020204030204" pitchFamily="34" charset="0"/>
                <a:cs typeface="Vrinda" panose="020B0502040204020203" pitchFamily="34" charset="0"/>
              </a:rPr>
              <a:t>, </a:t>
            </a:r>
            <a:r>
              <a:rPr lang="bn-IN" dirty="0">
                <a:latin typeface="Calibri" panose="020F0502020204030204" pitchFamily="34" charset="0"/>
                <a:ea typeface="Calibri" panose="020F0502020204030204" pitchFamily="34" charset="0"/>
              </a:rPr>
              <a:t>বিনা লাভে তুলাও বহন করেনা।</a:t>
            </a:r>
            <a:endParaRPr lang="en-US" dirty="0">
              <a:latin typeface="Calibri" panose="020F0502020204030204" pitchFamily="34" charset="0"/>
              <a:ea typeface="Calibri" panose="020F0502020204030204" pitchFamily="34" charset="0"/>
              <a:cs typeface="Vrinda" panose="020B0502040204020203" pitchFamily="34"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Vrinda" panose="020B0502040204020203" pitchFamily="34" charset="0"/>
              </a:rPr>
              <a:t>                                         (</a:t>
            </a:r>
            <a:r>
              <a:rPr lang="bn-IN" dirty="0">
                <a:latin typeface="Calibri" panose="020F0502020204030204" pitchFamily="34" charset="0"/>
                <a:ea typeface="Calibri" panose="020F0502020204030204" pitchFamily="34" charset="0"/>
              </a:rPr>
              <a:t>বাংলাদেশের আদিবাসী</a:t>
            </a:r>
            <a:r>
              <a:rPr lang="en-US" dirty="0">
                <a:latin typeface="Calibri" panose="020F0502020204030204" pitchFamily="34" charset="0"/>
                <a:ea typeface="Calibri" panose="020F0502020204030204" pitchFamily="34" charset="0"/>
                <a:cs typeface="Vrinda" panose="020B0502040204020203" pitchFamily="34" charset="0"/>
              </a:rPr>
              <a:t>, </a:t>
            </a:r>
            <a:r>
              <a:rPr lang="bn-IN" dirty="0">
                <a:latin typeface="Calibri" panose="020F0502020204030204" pitchFamily="34" charset="0"/>
                <a:ea typeface="Calibri" panose="020F0502020204030204" pitchFamily="34" charset="0"/>
              </a:rPr>
              <a:t>উৎস প্রকাশন</a:t>
            </a:r>
            <a:r>
              <a:rPr lang="en-US" dirty="0">
                <a:latin typeface="Calibri" panose="020F0502020204030204" pitchFamily="34" charset="0"/>
                <a:ea typeface="Calibri" panose="020F0502020204030204" pitchFamily="34" charset="0"/>
                <a:cs typeface="Vrinda" panose="020B0502040204020203" pitchFamily="34" charset="0"/>
              </a:rPr>
              <a:t>, </a:t>
            </a:r>
            <a:r>
              <a:rPr lang="bn-IN" dirty="0">
                <a:latin typeface="Calibri" panose="020F0502020204030204" pitchFamily="34" charset="0"/>
                <a:ea typeface="Calibri" panose="020F0502020204030204" pitchFamily="34" charset="0"/>
              </a:rPr>
              <a:t>১ম খণ্ড</a:t>
            </a:r>
            <a:r>
              <a:rPr lang="en-US" dirty="0">
                <a:latin typeface="Calibri" panose="020F0502020204030204" pitchFamily="34" charset="0"/>
                <a:ea typeface="Calibri" panose="020F0502020204030204" pitchFamily="34" charset="0"/>
                <a:cs typeface="Vrinda" panose="020B0502040204020203" pitchFamily="34" charset="0"/>
              </a:rPr>
              <a:t>, </a:t>
            </a:r>
            <a:r>
              <a:rPr lang="bn-IN" dirty="0">
                <a:latin typeface="Calibri" panose="020F0502020204030204" pitchFamily="34" charset="0"/>
                <a:ea typeface="Calibri" panose="020F0502020204030204" pitchFamily="34" charset="0"/>
              </a:rPr>
              <a:t>পৃষ্ঠা- ২৩৭)</a:t>
            </a:r>
            <a:endParaRPr lang="en-US" dirty="0">
              <a:latin typeface="Calibri" panose="020F0502020204030204" pitchFamily="34" charset="0"/>
              <a:ea typeface="Calibri" panose="020F0502020204030204" pitchFamily="34" charset="0"/>
              <a:cs typeface="Vrinda" panose="020B0502040204020203" pitchFamily="34" charset="0"/>
            </a:endParaRPr>
          </a:p>
        </p:txBody>
      </p:sp>
      <p:pic>
        <p:nvPicPr>
          <p:cNvPr id="8" name="Picture 7">
            <a:extLst>
              <a:ext uri="{FF2B5EF4-FFF2-40B4-BE49-F238E27FC236}">
                <a16:creationId xmlns:a16="http://schemas.microsoft.com/office/drawing/2014/main" id="{69F3AAEE-D645-4249-924D-38838EAFC2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0328" y="2803161"/>
            <a:ext cx="4871145" cy="3477717"/>
          </a:xfrm>
          <a:prstGeom prst="rect">
            <a:avLst/>
          </a:prstGeom>
        </p:spPr>
      </p:pic>
      <p:sp>
        <p:nvSpPr>
          <p:cNvPr id="2" name="TextBox 1">
            <a:extLst>
              <a:ext uri="{FF2B5EF4-FFF2-40B4-BE49-F238E27FC236}">
                <a16:creationId xmlns:a16="http://schemas.microsoft.com/office/drawing/2014/main" id="{EB8006F8-8DFC-4928-9C38-CC04FEB77FA5}"/>
              </a:ext>
            </a:extLst>
          </p:cNvPr>
          <p:cNvSpPr txBox="1"/>
          <p:nvPr/>
        </p:nvSpPr>
        <p:spPr>
          <a:xfrm>
            <a:off x="4647155" y="3429000"/>
            <a:ext cx="2655518" cy="1292662"/>
          </a:xfrm>
          <a:prstGeom prst="rect">
            <a:avLst/>
          </a:prstGeom>
          <a:noFill/>
        </p:spPr>
        <p:txBody>
          <a:bodyPr wrap="square" rtlCol="0">
            <a:spAutoFit/>
          </a:bodyPr>
          <a:lstStyle/>
          <a:p>
            <a:r>
              <a:rPr lang="bn-IN" sz="6000" dirty="0">
                <a:solidFill>
                  <a:srgbClr val="002060"/>
                </a:solidFill>
              </a:rPr>
              <a:t>ভাষা</a:t>
            </a:r>
          </a:p>
          <a:p>
            <a:endParaRPr lang="en-US" dirty="0"/>
          </a:p>
        </p:txBody>
      </p:sp>
    </p:spTree>
    <p:extLst>
      <p:ext uri="{BB962C8B-B14F-4D97-AF65-F5344CB8AC3E}">
        <p14:creationId xmlns:p14="http://schemas.microsoft.com/office/powerpoint/2010/main" val="105438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 calcmode="lin" valueType="num">
                                      <p:cBhvr>
                                        <p:cTn id="22"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fltVal val="0"/>
                                          </p:val>
                                        </p:tav>
                                        <p:tav tm="100000">
                                          <p:val>
                                            <p:strVal val="#ppt_w"/>
                                          </p:val>
                                        </p:tav>
                                      </p:tavLst>
                                    </p:anim>
                                    <p:anim calcmode="lin" valueType="num">
                                      <p:cBhvr>
                                        <p:cTn id="30" dur="1000" fill="hold"/>
                                        <p:tgtEl>
                                          <p:spTgt spid="8"/>
                                        </p:tgtEl>
                                        <p:attrNameLst>
                                          <p:attrName>ppt_h</p:attrName>
                                        </p:attrNameLst>
                                      </p:cBhvr>
                                      <p:tavLst>
                                        <p:tav tm="0">
                                          <p:val>
                                            <p:fltVal val="0"/>
                                          </p:val>
                                        </p:tav>
                                        <p:tav tm="100000">
                                          <p:val>
                                            <p:strVal val="#ppt_h"/>
                                          </p:val>
                                        </p:tav>
                                      </p:tavLst>
                                    </p:anim>
                                    <p:anim calcmode="lin" valueType="num">
                                      <p:cBhvr>
                                        <p:cTn id="31" dur="1000" fill="hold"/>
                                        <p:tgtEl>
                                          <p:spTgt spid="8"/>
                                        </p:tgtEl>
                                        <p:attrNameLst>
                                          <p:attrName>style.rotation</p:attrName>
                                        </p:attrNameLst>
                                      </p:cBhvr>
                                      <p:tavLst>
                                        <p:tav tm="0">
                                          <p:val>
                                            <p:fltVal val="90"/>
                                          </p:val>
                                        </p:tav>
                                        <p:tav tm="100000">
                                          <p:val>
                                            <p:fltVal val="0"/>
                                          </p:val>
                                        </p:tav>
                                      </p:tavLst>
                                    </p:anim>
                                    <p:animEffect transition="in" filter="fade">
                                      <p:cBhvr>
                                        <p:cTn id="32" dur="1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1"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667D-BBD9-4B51-87C0-3586D0BEB19E}"/>
              </a:ext>
            </a:extLst>
          </p:cNvPr>
          <p:cNvSpPr>
            <a:spLocks noGrp="1"/>
          </p:cNvSpPr>
          <p:nvPr>
            <p:ph type="title"/>
          </p:nvPr>
        </p:nvSpPr>
        <p:spPr/>
        <p:txBody>
          <a:bodyPr>
            <a:normAutofit/>
          </a:bodyPr>
          <a:lstStyle/>
          <a:p>
            <a:r>
              <a:rPr lang="bn-IN" sz="4000" dirty="0">
                <a:solidFill>
                  <a:srgbClr val="0070C0"/>
                </a:solidFill>
                <a:latin typeface="Calibri" panose="020F0502020204030204" pitchFamily="34" charset="0"/>
                <a:ea typeface="Calibri" panose="020F0502020204030204" pitchFamily="34" charset="0"/>
              </a:rPr>
              <a:t>পোষাক আর অলঙ্কারের ব্যবহার</a:t>
            </a:r>
            <a:endParaRPr lang="en-US" sz="4000" dirty="0">
              <a:solidFill>
                <a:srgbClr val="0070C0"/>
              </a:solidFill>
            </a:endParaRPr>
          </a:p>
        </p:txBody>
      </p:sp>
      <p:sp>
        <p:nvSpPr>
          <p:cNvPr id="3" name="Content Placeholder 2">
            <a:extLst>
              <a:ext uri="{FF2B5EF4-FFF2-40B4-BE49-F238E27FC236}">
                <a16:creationId xmlns:a16="http://schemas.microsoft.com/office/drawing/2014/main" id="{2210414F-23E0-49E2-9C31-7DF00FF09C2A}"/>
              </a:ext>
            </a:extLst>
          </p:cNvPr>
          <p:cNvSpPr>
            <a:spLocks noGrp="1"/>
          </p:cNvSpPr>
          <p:nvPr>
            <p:ph idx="1"/>
          </p:nvPr>
        </p:nvSpPr>
        <p:spPr/>
        <p:txBody>
          <a:bodyPr>
            <a:normAutofit fontScale="77500" lnSpcReduction="20000"/>
          </a:bodyPr>
          <a:lstStyle/>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Vrinda" panose="020B0502040204020203" pitchFamily="34" charset="0"/>
              </a:rPr>
              <a:t> </a:t>
            </a:r>
          </a:p>
          <a:p>
            <a:pPr marL="0" marR="0">
              <a:lnSpc>
                <a:spcPct val="107000"/>
              </a:lnSpc>
              <a:spcBef>
                <a:spcPts val="0"/>
              </a:spcBef>
              <a:spcAft>
                <a:spcPts val="800"/>
              </a:spcAft>
            </a:pPr>
            <a:r>
              <a:rPr lang="bn-IN" dirty="0">
                <a:latin typeface="Calibri" panose="020F0502020204030204" pitchFamily="34" charset="0"/>
                <a:ea typeface="Calibri" panose="020F0502020204030204" pitchFamily="34" charset="0"/>
              </a:rPr>
              <a:t>পোষাক আর অলঙ্কারের ব্যবহারেও তাদের স্বাতন্ত্র্য স্পষ্ট</a:t>
            </a:r>
            <a:r>
              <a:rPr lang="en-US" dirty="0">
                <a:latin typeface="Calibri" panose="020F0502020204030204" pitchFamily="34" charset="0"/>
                <a:ea typeface="Calibri" panose="020F0502020204030204" pitchFamily="34" charset="0"/>
                <a:cs typeface="Vrinda" panose="020B0502040204020203" pitchFamily="34" charset="0"/>
              </a:rPr>
              <a:t>; </a:t>
            </a:r>
          </a:p>
          <a:p>
            <a:pPr marL="0" marR="0">
              <a:lnSpc>
                <a:spcPct val="107000"/>
              </a:lnSpc>
              <a:spcBef>
                <a:spcPts val="0"/>
              </a:spcBef>
              <a:spcAft>
                <a:spcPts val="800"/>
              </a:spcAft>
            </a:pPr>
            <a:r>
              <a:rPr lang="bn-IN" dirty="0">
                <a:latin typeface="Calibri" panose="020F0502020204030204" pitchFamily="34" charset="0"/>
                <a:ea typeface="Calibri" panose="020F0502020204030204" pitchFamily="34" charset="0"/>
              </a:rPr>
              <a:t>চাকমা নারীর পোশাকের মধ্যে নিচে পরার জন্য পিনোন</a:t>
            </a:r>
            <a:r>
              <a:rPr lang="en-US" dirty="0">
                <a:latin typeface="Calibri" panose="020F0502020204030204" pitchFamily="34" charset="0"/>
                <a:ea typeface="Calibri" panose="020F0502020204030204" pitchFamily="34" charset="0"/>
                <a:cs typeface="Vrinda" panose="020B0502040204020203" pitchFamily="34" charset="0"/>
              </a:rPr>
              <a:t>, </a:t>
            </a:r>
            <a:r>
              <a:rPr lang="bn-IN" dirty="0">
                <a:latin typeface="Calibri" panose="020F0502020204030204" pitchFamily="34" charset="0"/>
                <a:ea typeface="Calibri" panose="020F0502020204030204" pitchFamily="34" charset="0"/>
              </a:rPr>
              <a:t>বক্ষ বন্ধনীর জন্য খাদি আর সেই সাথে কাগই এবং পাগড়ি উল্লেখযোগ্য। কাপড় তৈরির জন্য বিশেষ প্রকারের তাঁত আছে</a:t>
            </a:r>
            <a:r>
              <a:rPr lang="en-US" dirty="0">
                <a:latin typeface="Calibri" panose="020F0502020204030204" pitchFamily="34" charset="0"/>
                <a:ea typeface="Calibri" panose="020F0502020204030204" pitchFamily="34" charset="0"/>
                <a:cs typeface="Vrinda" panose="020B0502040204020203" pitchFamily="34" charset="0"/>
              </a:rPr>
              <a:t>; </a:t>
            </a:r>
            <a:r>
              <a:rPr lang="bn-IN" dirty="0">
                <a:latin typeface="Calibri" panose="020F0502020204030204" pitchFamily="34" charset="0"/>
                <a:ea typeface="Calibri" panose="020F0502020204030204" pitchFamily="34" charset="0"/>
              </a:rPr>
              <a:t>যার নাম বেইন। অলংকারের মধ্যে নাকে নাকফুল</a:t>
            </a:r>
            <a:r>
              <a:rPr lang="en-US" dirty="0">
                <a:latin typeface="Calibri" panose="020F0502020204030204" pitchFamily="34" charset="0"/>
                <a:ea typeface="Calibri" panose="020F0502020204030204" pitchFamily="34" charset="0"/>
                <a:cs typeface="Vrinda" panose="020B0502040204020203" pitchFamily="34" charset="0"/>
              </a:rPr>
              <a:t>, </a:t>
            </a:r>
            <a:r>
              <a:rPr lang="bn-IN" dirty="0">
                <a:latin typeface="Calibri" panose="020F0502020204030204" pitchFamily="34" charset="0"/>
                <a:ea typeface="Calibri" panose="020F0502020204030204" pitchFamily="34" charset="0"/>
              </a:rPr>
              <a:t>গলায় হালছরা</a:t>
            </a:r>
            <a:r>
              <a:rPr lang="en-US" dirty="0">
                <a:latin typeface="Calibri" panose="020F0502020204030204" pitchFamily="34" charset="0"/>
                <a:ea typeface="Calibri" panose="020F0502020204030204" pitchFamily="34" charset="0"/>
                <a:cs typeface="Vrinda" panose="020B0502040204020203" pitchFamily="34" charset="0"/>
              </a:rPr>
              <a:t>, </a:t>
            </a:r>
            <a:r>
              <a:rPr lang="bn-IN" dirty="0">
                <a:latin typeface="Calibri" panose="020F0502020204030204" pitchFamily="34" charset="0"/>
                <a:ea typeface="Calibri" panose="020F0502020204030204" pitchFamily="34" charset="0"/>
              </a:rPr>
              <a:t>বাহুতে হাসুলি</a:t>
            </a:r>
            <a:r>
              <a:rPr lang="en-US" dirty="0">
                <a:latin typeface="Calibri" panose="020F0502020204030204" pitchFamily="34" charset="0"/>
                <a:ea typeface="Calibri" panose="020F0502020204030204" pitchFamily="34" charset="0"/>
                <a:cs typeface="Vrinda" panose="020B0502040204020203" pitchFamily="34" charset="0"/>
              </a:rPr>
              <a:t>, </a:t>
            </a:r>
            <a:r>
              <a:rPr lang="bn-IN" dirty="0">
                <a:latin typeface="Calibri" panose="020F0502020204030204" pitchFamily="34" charset="0"/>
                <a:ea typeface="Calibri" panose="020F0502020204030204" pitchFamily="34" charset="0"/>
              </a:rPr>
              <a:t>কানে ঝুমুলি</a:t>
            </a:r>
            <a:r>
              <a:rPr lang="en-US" dirty="0">
                <a:latin typeface="Calibri" panose="020F0502020204030204" pitchFamily="34" charset="0"/>
                <a:ea typeface="Calibri" panose="020F0502020204030204" pitchFamily="34" charset="0"/>
                <a:cs typeface="Vrinda" panose="020B0502040204020203" pitchFamily="34" charset="0"/>
              </a:rPr>
              <a:t>, </a:t>
            </a:r>
            <a:r>
              <a:rPr lang="bn-IN" dirty="0">
                <a:latin typeface="Calibri" panose="020F0502020204030204" pitchFamily="34" charset="0"/>
                <a:ea typeface="Calibri" panose="020F0502020204030204" pitchFamily="34" charset="0"/>
              </a:rPr>
              <a:t>পায়ে থেংখারুর মতো সোনা</a:t>
            </a:r>
            <a:r>
              <a:rPr lang="en-US" dirty="0">
                <a:latin typeface="Calibri" panose="020F0502020204030204" pitchFamily="34" charset="0"/>
                <a:ea typeface="Calibri" panose="020F0502020204030204" pitchFamily="34" charset="0"/>
                <a:cs typeface="Vrinda" panose="020B0502040204020203" pitchFamily="34" charset="0"/>
              </a:rPr>
              <a:t>, </a:t>
            </a:r>
            <a:r>
              <a:rPr lang="bn-IN" dirty="0">
                <a:latin typeface="Calibri" panose="020F0502020204030204" pitchFamily="34" charset="0"/>
                <a:ea typeface="Calibri" panose="020F0502020204030204" pitchFamily="34" charset="0"/>
              </a:rPr>
              <a:t>রূপা এবং হাতির দাঁতে নির্মিত রকমারি অলংকারে চাকমা নারীর সৌন্দর্য সচেতনতা প্রকাশ করে। ঘরে শোভা পায় বাঁশ এবং বেতের তৈরি আসবাবপত্র। খুব সম্ভবত চাকমাদের ঐতিহ্যবাহী রান্না সবচেয়ে বেশি প্রশংসিত। সিদোল</a:t>
            </a:r>
            <a:r>
              <a:rPr lang="en-US" dirty="0">
                <a:latin typeface="Calibri" panose="020F0502020204030204" pitchFamily="34" charset="0"/>
                <a:ea typeface="Calibri" panose="020F0502020204030204" pitchFamily="34" charset="0"/>
                <a:cs typeface="Vrinda" panose="020B0502040204020203" pitchFamily="34" charset="0"/>
              </a:rPr>
              <a:t>, </a:t>
            </a:r>
            <a:r>
              <a:rPr lang="bn-IN" dirty="0">
                <a:latin typeface="Calibri" panose="020F0502020204030204" pitchFamily="34" charset="0"/>
                <a:ea typeface="Calibri" panose="020F0502020204030204" pitchFamily="34" charset="0"/>
              </a:rPr>
              <a:t>ফুজি</a:t>
            </a:r>
            <a:r>
              <a:rPr lang="en-US" dirty="0">
                <a:latin typeface="Calibri" panose="020F0502020204030204" pitchFamily="34" charset="0"/>
                <a:ea typeface="Calibri" panose="020F0502020204030204" pitchFamily="34" charset="0"/>
                <a:cs typeface="Vrinda" panose="020B0502040204020203" pitchFamily="34" charset="0"/>
              </a:rPr>
              <a:t>, </a:t>
            </a:r>
            <a:r>
              <a:rPr lang="bn-IN" dirty="0">
                <a:latin typeface="Calibri" panose="020F0502020204030204" pitchFamily="34" charset="0"/>
                <a:ea typeface="Calibri" panose="020F0502020204030204" pitchFamily="34" charset="0"/>
              </a:rPr>
              <a:t>এবং সাবারাং চাকমা সমাজে প্রিয় মসলা হিসেবে পরিচিত।</a:t>
            </a:r>
            <a:endParaRPr lang="en-US" dirty="0">
              <a:latin typeface="Calibri" panose="020F0502020204030204" pitchFamily="34" charset="0"/>
              <a:ea typeface="Calibri" panose="020F0502020204030204" pitchFamily="34" charset="0"/>
              <a:cs typeface="Vrinda" panose="020B0502040204020203" pitchFamily="34" charset="0"/>
            </a:endParaRPr>
          </a:p>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Vrinda" panose="020B0502040204020203" pitchFamily="34" charset="0"/>
              </a:rPr>
              <a:t> </a:t>
            </a:r>
          </a:p>
          <a:p>
            <a:pPr marL="0" marR="0">
              <a:lnSpc>
                <a:spcPct val="107000"/>
              </a:lnSpc>
              <a:spcBef>
                <a:spcPts val="0"/>
              </a:spcBef>
              <a:spcAft>
                <a:spcPts val="800"/>
              </a:spcAft>
            </a:pPr>
            <a:r>
              <a:rPr lang="bn-IN" dirty="0">
                <a:latin typeface="Calibri" panose="020F0502020204030204" pitchFamily="34" charset="0"/>
                <a:ea typeface="Calibri" panose="020F0502020204030204" pitchFamily="34" charset="0"/>
              </a:rPr>
              <a:t>প্রচলিত খেলার পাশাপাশি নিজস্ব কিছু ইনডোর এবং আউটডোর খেলা আছে চাকমাদের মাঝে। ঘিলা খারা</a:t>
            </a:r>
            <a:r>
              <a:rPr lang="en-US" dirty="0">
                <a:latin typeface="Calibri" panose="020F0502020204030204" pitchFamily="34" charset="0"/>
                <a:ea typeface="Calibri" panose="020F0502020204030204" pitchFamily="34" charset="0"/>
                <a:cs typeface="Vrinda" panose="020B0502040204020203" pitchFamily="34" charset="0"/>
              </a:rPr>
              <a:t>, </a:t>
            </a:r>
            <a:r>
              <a:rPr lang="bn-IN" dirty="0">
                <a:latin typeface="Calibri" panose="020F0502020204030204" pitchFamily="34" charset="0"/>
                <a:ea typeface="Calibri" panose="020F0502020204030204" pitchFamily="34" charset="0"/>
              </a:rPr>
              <a:t>নাদেং খারা</a:t>
            </a:r>
            <a:r>
              <a:rPr lang="en-US" dirty="0">
                <a:latin typeface="Calibri" panose="020F0502020204030204" pitchFamily="34" charset="0"/>
                <a:ea typeface="Calibri" panose="020F0502020204030204" pitchFamily="34" charset="0"/>
                <a:cs typeface="Vrinda" panose="020B0502040204020203" pitchFamily="34" charset="0"/>
              </a:rPr>
              <a:t>, </a:t>
            </a:r>
            <a:r>
              <a:rPr lang="bn-IN" dirty="0">
                <a:latin typeface="Calibri" panose="020F0502020204030204" pitchFamily="34" charset="0"/>
                <a:ea typeface="Calibri" panose="020F0502020204030204" pitchFamily="34" charset="0"/>
              </a:rPr>
              <a:t>পাঝা খারা এবং কাত্তোল খারা খেলা হিসেবে বেশ জনপ্রিয়।     </a:t>
            </a:r>
            <a:endParaRPr lang="en-US" dirty="0">
              <a:latin typeface="Calibri" panose="020F0502020204030204" pitchFamily="34" charset="0"/>
              <a:ea typeface="Calibri" panose="020F0502020204030204" pitchFamily="34" charset="0"/>
              <a:cs typeface="Vrinda" panose="020B0502040204020203" pitchFamily="34" charset="0"/>
            </a:endParaRPr>
          </a:p>
          <a:p>
            <a:endParaRPr lang="en-US" dirty="0"/>
          </a:p>
        </p:txBody>
      </p:sp>
      <p:pic>
        <p:nvPicPr>
          <p:cNvPr id="5" name="Picture 4">
            <a:extLst>
              <a:ext uri="{FF2B5EF4-FFF2-40B4-BE49-F238E27FC236}">
                <a16:creationId xmlns:a16="http://schemas.microsoft.com/office/drawing/2014/main" id="{40B7F463-111C-4A16-B519-5B70BD1489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6321" y="0"/>
            <a:ext cx="2925679" cy="2470484"/>
          </a:xfrm>
          <a:prstGeom prst="rect">
            <a:avLst/>
          </a:prstGeom>
        </p:spPr>
      </p:pic>
    </p:spTree>
    <p:extLst>
      <p:ext uri="{BB962C8B-B14F-4D97-AF65-F5344CB8AC3E}">
        <p14:creationId xmlns:p14="http://schemas.microsoft.com/office/powerpoint/2010/main" val="4903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500" fill="hold"/>
                                        <p:tgtEl>
                                          <p:spTgt spid="2"/>
                                        </p:tgtEl>
                                        <p:attrNameLst>
                                          <p:attrName>ppt_w</p:attrName>
                                        </p:attrNameLst>
                                      </p:cBhvr>
                                      <p:tavLst>
                                        <p:tav tm="0">
                                          <p:val>
                                            <p:fltVal val="0"/>
                                          </p:val>
                                        </p:tav>
                                        <p:tav tm="100000">
                                          <p:val>
                                            <p:strVal val="#ppt_w"/>
                                          </p:val>
                                        </p:tav>
                                      </p:tavLst>
                                    </p:anim>
                                    <p:anim calcmode="lin" valueType="num">
                                      <p:cBhvr>
                                        <p:cTn id="48" dur="500" fill="hold"/>
                                        <p:tgtEl>
                                          <p:spTgt spid="2"/>
                                        </p:tgtEl>
                                        <p:attrNameLst>
                                          <p:attrName>ppt_h</p:attrName>
                                        </p:attrNameLst>
                                      </p:cBhvr>
                                      <p:tavLst>
                                        <p:tav tm="0">
                                          <p:val>
                                            <p:fltVal val="0"/>
                                          </p:val>
                                        </p:tav>
                                        <p:tav tm="100000">
                                          <p:val>
                                            <p:strVal val="#ppt_h"/>
                                          </p:val>
                                        </p:tav>
                                      </p:tavLst>
                                    </p:anim>
                                    <p:animEffect transition="in" filter="fade">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TotalTime>
  <Words>993</Words>
  <Application>Microsoft Office PowerPoint</Application>
  <PresentationFormat>Widescreen</PresentationFormat>
  <Paragraphs>49</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Inter</vt:lpstr>
      <vt:lpstr>SolaimanLipi</vt:lpstr>
      <vt:lpstr>Office Theme</vt:lpstr>
      <vt:lpstr>PowerPoint Presentation</vt:lpstr>
      <vt:lpstr>PowerPoint Presentation</vt:lpstr>
      <vt:lpstr>PowerPoint Presentation</vt:lpstr>
      <vt:lpstr>               জনসংখ্যা</vt:lpstr>
      <vt:lpstr>চাকমাদের ঘরবাড়ি পরিচিতিঃ </vt:lpstr>
      <vt:lpstr>PowerPoint Presentation</vt:lpstr>
      <vt:lpstr>PowerPoint Presentation</vt:lpstr>
      <vt:lpstr>PowerPoint Presentation</vt:lpstr>
      <vt:lpstr>পোষাক আর অলঙ্কারের ব্যবহার</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SHAHIDUL ISLAM</dc:creator>
  <cp:lastModifiedBy>MD SHAHIDUL ISLAM</cp:lastModifiedBy>
  <cp:revision>34</cp:revision>
  <dcterms:created xsi:type="dcterms:W3CDTF">2021-06-21T07:08:55Z</dcterms:created>
  <dcterms:modified xsi:type="dcterms:W3CDTF">2021-06-22T02:05:29Z</dcterms:modified>
</cp:coreProperties>
</file>