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256" r:id="rId2"/>
    <p:sldId id="257" r:id="rId3"/>
    <p:sldId id="258" r:id="rId4"/>
    <p:sldId id="259" r:id="rId5"/>
    <p:sldId id="260" r:id="rId6"/>
    <p:sldId id="261" r:id="rId7"/>
    <p:sldId id="272" r:id="rId8"/>
    <p:sldId id="262" r:id="rId9"/>
    <p:sldId id="263" r:id="rId10"/>
    <p:sldId id="274" r:id="rId11"/>
    <p:sldId id="275" r:id="rId12"/>
    <p:sldId id="276" r:id="rId13"/>
    <p:sldId id="266" r:id="rId14"/>
    <p:sldId id="277" r:id="rId15"/>
    <p:sldId id="278" r:id="rId16"/>
    <p:sldId id="268" r:id="rId17"/>
    <p:sldId id="269" r:id="rId18"/>
    <p:sldId id="270" r:id="rId19"/>
    <p:sldId id="271" r:id="rId20"/>
    <p:sldId id="273" r:id="rId21"/>
    <p:sldId id="279" r:id="rId22"/>
    <p:sldId id="280" r:id="rId23"/>
    <p:sldId id="282" r:id="rId2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0A69C20B-7041-468E-B52C-B285059B9512}">
          <p14:sldIdLst>
            <p14:sldId id="256"/>
            <p14:sldId id="257"/>
            <p14:sldId id="258"/>
            <p14:sldId id="259"/>
            <p14:sldId id="260"/>
            <p14:sldId id="261"/>
            <p14:sldId id="272"/>
            <p14:sldId id="262"/>
          </p14:sldIdLst>
        </p14:section>
        <p14:section name="Untitled Section" id="{CFFBA518-09EA-4F65-B884-49D979C9EDA4}">
          <p14:sldIdLst>
            <p14:sldId id="263"/>
            <p14:sldId id="274"/>
            <p14:sldId id="275"/>
            <p14:sldId id="276"/>
            <p14:sldId id="266"/>
            <p14:sldId id="277"/>
            <p14:sldId id="278"/>
            <p14:sldId id="268"/>
            <p14:sldId id="269"/>
            <p14:sldId id="270"/>
            <p14:sldId id="271"/>
            <p14:sldId id="273"/>
            <p14:sldId id="279"/>
            <p14:sldId id="280"/>
            <p14:sldId id="282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150" autoAdjust="0"/>
    <p:restoredTop sz="94660"/>
  </p:normalViewPr>
  <p:slideViewPr>
    <p:cSldViewPr>
      <p:cViewPr>
        <p:scale>
          <a:sx n="78" d="100"/>
          <a:sy n="78" d="100"/>
        </p:scale>
        <p:origin x="-1110" y="2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FC78769-C613-499A-8EFE-AECC2C8C3D14}" type="datetimeFigureOut">
              <a:rPr lang="en-US" smtClean="0"/>
              <a:t>6/22/2021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B3F3EC5-DF0A-4061-9156-0BB5EBB3F5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4721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6/22/2021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6/22/2021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6/22/2021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6/22/2021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jpg"/><Relationship Id="rId4" Type="http://schemas.openxmlformats.org/officeDocument/2006/relationships/image" Target="../media/image16.jp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jp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259541" y="304800"/>
            <a:ext cx="7543800" cy="1077218"/>
          </a:xfrm>
          <a:prstGeom prst="rect">
            <a:avLst/>
          </a:prstGeom>
          <a:noFill/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  <a:scene3d>
            <a:camera prst="obliqueTopRigh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bn-BD" sz="3200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বাংলাদেশ গ্যাস ফিল্ডস্ স্কুল এন্ড কলেজ কর্তৃক আয়োজিত অনলাইন লাইভ ক্লাসে সবাইকে স্বাগত </a:t>
            </a:r>
            <a:r>
              <a:rPr lang="bn-BD" sz="3200" dirty="0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জানাচ্ছি</a:t>
            </a:r>
            <a:endParaRPr lang="en-US" sz="3200" dirty="0"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800" y="1600200"/>
            <a:ext cx="6781800" cy="37338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4870170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3865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9280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4315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37764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1902643" y="433141"/>
            <a:ext cx="49664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bn-BD" sz="5400" b="1" dirty="0" smtClean="0">
                <a:ln/>
                <a:solidFill>
                  <a:srgbClr val="002060"/>
                </a:solidFill>
              </a:rPr>
              <a:t>ছবিগুলো দেখি</a:t>
            </a:r>
            <a:endParaRPr lang="en-US" sz="5400" b="1" cap="none" spc="0" dirty="0">
              <a:ln/>
              <a:solidFill>
                <a:srgbClr val="002060"/>
              </a:solidFill>
              <a:effectLst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539" y="1972493"/>
            <a:ext cx="4629865" cy="400420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7" name="Rectangle 6"/>
          <p:cNvSpPr/>
          <p:nvPr/>
        </p:nvSpPr>
        <p:spPr>
          <a:xfrm>
            <a:off x="6261131" y="3672449"/>
            <a:ext cx="1677062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bn-BD" sz="6600" b="1" spc="50" dirty="0" smtClean="0">
                <a:ln w="0"/>
                <a:solidFill>
                  <a:srgbClr val="7030A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খরা</a:t>
            </a:r>
            <a:endParaRPr lang="en-US" sz="6600" b="1" cap="none" spc="50" dirty="0">
              <a:ln w="0"/>
              <a:solidFill>
                <a:srgbClr val="7030A0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182" y="1789612"/>
            <a:ext cx="4492577" cy="399340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10" name="Rectangle 9"/>
          <p:cNvSpPr/>
          <p:nvPr/>
        </p:nvSpPr>
        <p:spPr>
          <a:xfrm>
            <a:off x="6157337" y="2958933"/>
            <a:ext cx="1795684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bn-BD" sz="6000" b="1" dirty="0" smtClean="0">
                <a:ln/>
                <a:solidFill>
                  <a:srgbClr val="C00000"/>
                </a:solidFill>
              </a:rPr>
              <a:t>বন্যা</a:t>
            </a:r>
            <a:endParaRPr lang="en-US" sz="6000" b="1" cap="none" spc="0" dirty="0">
              <a:ln/>
              <a:solidFill>
                <a:srgbClr val="C00000"/>
              </a:solidFill>
              <a:effectLst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838" y="1726151"/>
            <a:ext cx="4496888" cy="449688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12" name="Rectangle 11"/>
          <p:cNvSpPr/>
          <p:nvPr/>
        </p:nvSpPr>
        <p:spPr>
          <a:xfrm>
            <a:off x="6224255" y="3120561"/>
            <a:ext cx="1540807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bn-BD" sz="6000" b="1" dirty="0" smtClean="0">
                <a:ln/>
                <a:solidFill>
                  <a:schemeClr val="accent4"/>
                </a:solidFill>
              </a:rPr>
              <a:t>ঝড়</a:t>
            </a:r>
            <a:endParaRPr lang="en-US" sz="6000" b="1" cap="none" spc="0" dirty="0">
              <a:ln/>
              <a:solidFill>
                <a:schemeClr val="accent4"/>
              </a:solidFill>
              <a:effectLst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593" y="1791466"/>
            <a:ext cx="5542379" cy="415875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14" name="Rectangle 13"/>
          <p:cNvSpPr/>
          <p:nvPr/>
        </p:nvSpPr>
        <p:spPr>
          <a:xfrm>
            <a:off x="5987756" y="3135648"/>
            <a:ext cx="3453189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bn-BD" sz="6000" b="1" dirty="0" smtClean="0">
                <a:ln/>
                <a:solidFill>
                  <a:schemeClr val="bg2">
                    <a:lumMod val="25000"/>
                  </a:schemeClr>
                </a:solidFill>
              </a:rPr>
              <a:t>ভূমিকম্প</a:t>
            </a:r>
            <a:endParaRPr lang="en-US" sz="6000" b="1" cap="none" spc="0" dirty="0">
              <a:ln/>
              <a:solidFill>
                <a:schemeClr val="bg2">
                  <a:lumMod val="25000"/>
                </a:schemeClr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3837894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1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xit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4" dur="1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1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22" presetClass="exit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1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1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4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8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55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5" dur="1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  <p:bldP spid="7" grpId="1"/>
      <p:bldP spid="10" grpId="0"/>
      <p:bldP spid="10" grpId="1"/>
      <p:bldP spid="12" grpId="0"/>
      <p:bldP spid="12" grpId="1"/>
      <p:bldP spid="1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5738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2680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2294164" y="4563235"/>
            <a:ext cx="4142559" cy="584775"/>
          </a:xfrm>
          <a:prstGeom prst="rect">
            <a:avLst/>
          </a:prstGeom>
          <a:noFill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r>
              <a:rPr lang="bn-BD" sz="3200" b="1" dirty="0" smtClean="0">
                <a:ln/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প্রাকৃতিক দূর্যোগ</a:t>
            </a:r>
            <a:endParaRPr lang="en-US" sz="3200" b="1" dirty="0">
              <a:ln/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-1" y="903403"/>
            <a:ext cx="9144001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bn-BD" sz="3200" dirty="0" smtClean="0">
                <a:ln/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খরা, বন্যা, ঝড়, ভূমিকম্পকে আমরা</a:t>
            </a:r>
            <a:endParaRPr lang="en-US" sz="3200" cap="none" spc="0" dirty="0">
              <a:ln/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780654" y="2268471"/>
            <a:ext cx="1308370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bn-BD" sz="3200" dirty="0" smtClean="0">
                <a:ln/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কী বলি?</a:t>
            </a:r>
            <a:endParaRPr lang="en-US" sz="3200" cap="none" spc="0" dirty="0">
              <a:ln/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38843" y="2483708"/>
            <a:ext cx="8758645" cy="58477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r>
              <a:rPr lang="bn-BD" sz="3200" dirty="0" smtClean="0">
                <a:ln/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পরিবেশ পরিবর্তনের কারনসমূহ</a:t>
            </a:r>
            <a:endParaRPr lang="en-US" sz="3200" dirty="0">
              <a:ln/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233331" y="988956"/>
            <a:ext cx="2677336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bn-BD" sz="3200" dirty="0" smtClean="0">
                <a:ln/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এখন আমরা জানব,</a:t>
            </a:r>
            <a:endParaRPr lang="en-US" sz="3200" cap="none" spc="0" dirty="0">
              <a:ln/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420299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xit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1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1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4" grpId="0"/>
      <p:bldP spid="4" grpId="1"/>
      <p:bldP spid="5" grpId="0"/>
      <p:bldP spid="5" grpId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895600" y="990600"/>
            <a:ext cx="403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541497"/>
            <a:ext cx="3657600" cy="213359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2600" y="536971"/>
            <a:ext cx="3124200" cy="227885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6" name="TextBox 5"/>
          <p:cNvSpPr txBox="1"/>
          <p:nvPr/>
        </p:nvSpPr>
        <p:spPr>
          <a:xfrm>
            <a:off x="1828800" y="3505200"/>
            <a:ext cx="7010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200" dirty="0">
                <a:ln/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প্রাকৃতিক দূর্যোগ এবং মানুষের নানা কর্মকাণ্ডের কারনে  </a:t>
            </a:r>
            <a:endParaRPr lang="en-US" sz="3200" dirty="0">
              <a:ln/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828800" y="4114359"/>
            <a:ext cx="6858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200" dirty="0">
                <a:ln/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পরিবেশের পরিবর্তন হয়।প্রাকৃতিক দূর্যোগ যেমন- খরা </a:t>
            </a:r>
            <a:endParaRPr lang="en-US" sz="3200" dirty="0">
              <a:ln/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057400" y="4732662"/>
            <a:ext cx="70866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>
                <a:ln/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পরিববন্যা, ঝড়, ভূমিকম্পের কারনে পরিবেশের </a:t>
            </a:r>
            <a:r>
              <a:rPr lang="as-IN" sz="32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পরিবর্তন</a:t>
            </a:r>
            <a:r>
              <a:rPr lang="bn-BD" sz="3200" dirty="0" smtClean="0">
                <a:ln/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হয়। </a:t>
            </a:r>
            <a:endParaRPr lang="en-US" sz="32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14044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" y="-39845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362200" y="533400"/>
            <a:ext cx="4876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800" y="116776"/>
            <a:ext cx="4191000" cy="255022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TextBox 4"/>
          <p:cNvSpPr txBox="1"/>
          <p:nvPr/>
        </p:nvSpPr>
        <p:spPr>
          <a:xfrm>
            <a:off x="5943600" y="116776"/>
            <a:ext cx="32004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200" dirty="0">
                <a:ln/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মানুষ তার প্রয়োজনীয় জ্বালানি এবং গৃহনির্মাণ সামগ্রির</a:t>
            </a:r>
            <a:endParaRPr lang="en-US" sz="3200" dirty="0">
              <a:ln/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806440" y="1524000"/>
            <a:ext cx="33528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>
                <a:ln/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জন্য অনবরত গাছ কেটে চলেছে। খাবার শস্য উৎপাদন</a:t>
            </a:r>
            <a:endParaRPr lang="en-US" sz="32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447800" y="2971800"/>
            <a:ext cx="7239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200" dirty="0">
                <a:ln/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খামার তৈরি এবং বাড়িঘর, রাস্তা-ঘাট ও কলকারখানা </a:t>
            </a:r>
            <a:endParaRPr lang="en-US" sz="3200" dirty="0">
              <a:ln/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600200" y="3645628"/>
            <a:ext cx="7086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200" dirty="0">
                <a:ln/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তৈরিতে গাছপালা কেটে বনভূমি নষ্ট করছে।</a:t>
            </a:r>
            <a:endParaRPr lang="en-US" sz="3200" dirty="0">
              <a:ln/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57108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88608">
            <a:off x="1828800" y="339272"/>
            <a:ext cx="6324600" cy="286112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4" name="TextBox 3"/>
          <p:cNvSpPr txBox="1"/>
          <p:nvPr/>
        </p:nvSpPr>
        <p:spPr>
          <a:xfrm>
            <a:off x="2133600" y="4191000"/>
            <a:ext cx="7010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200" dirty="0">
                <a:ln/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বিভিন্ন ধরনের প্রাকৃতিক সম্পদ আহরণ করতেও</a:t>
            </a:r>
            <a:endParaRPr lang="en-US" sz="3200" dirty="0">
              <a:ln/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514600" y="4730055"/>
            <a:ext cx="5257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200" dirty="0">
                <a:ln/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মানুষ পরিবেশের পরিবর্তন করছে।</a:t>
            </a:r>
            <a:endParaRPr lang="en-US" sz="3200" dirty="0">
              <a:ln/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74606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5444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219200" y="914400"/>
            <a:ext cx="775447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200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জান্নাতুল ফেরদাউস</a:t>
            </a:r>
          </a:p>
          <a:p>
            <a:pPr algn="ctr"/>
            <a:r>
              <a:rPr lang="bn-BD" sz="3200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সহকারি শিক্ষক (বিজ্ঞান)</a:t>
            </a:r>
          </a:p>
          <a:p>
            <a:pPr algn="ctr"/>
            <a:r>
              <a:rPr lang="bn-BD" sz="3200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বাংলাদেশ গ্যাস ফিল্ডস্ স্কুল এন্ড কলেজ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Texturize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6838" y="2649070"/>
            <a:ext cx="2824162" cy="276113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TextBox 4"/>
          <p:cNvSpPr txBox="1"/>
          <p:nvPr/>
        </p:nvSpPr>
        <p:spPr>
          <a:xfrm>
            <a:off x="4343400" y="2649070"/>
            <a:ext cx="44196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200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মোবাইলঃ </a:t>
            </a:r>
            <a:r>
              <a:rPr lang="bn-BD" sz="3200" dirty="0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০১৮১৮৭১৫১৫৮ ইমেইলঃ </a:t>
            </a:r>
          </a:p>
          <a:p>
            <a:pPr algn="ctr"/>
            <a:r>
              <a:rPr lang="en-US" sz="3200" dirty="0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jannatulbgfsc@gmail.com</a:t>
            </a:r>
            <a:r>
              <a:rPr lang="bn-BD" sz="3200" dirty="0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bn-BD" sz="3200" dirty="0"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0990330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6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8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3018" y="99789"/>
            <a:ext cx="3311050" cy="248549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0200" y="207694"/>
            <a:ext cx="3581400" cy="236666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TextBox 4"/>
          <p:cNvSpPr txBox="1"/>
          <p:nvPr/>
        </p:nvSpPr>
        <p:spPr>
          <a:xfrm>
            <a:off x="1600200" y="2844225"/>
            <a:ext cx="689898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ln/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পরিবেশের</a:t>
            </a:r>
            <a:r>
              <a:rPr lang="en-US" sz="3200" dirty="0">
                <a:ln/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n/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পরিবর্তনের</a:t>
            </a:r>
            <a:r>
              <a:rPr lang="en-US" sz="3200" dirty="0">
                <a:ln/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n/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ফলে</a:t>
            </a:r>
            <a:r>
              <a:rPr lang="en-US" sz="3200" dirty="0">
                <a:ln/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n/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বৃষ্টিপাত</a:t>
            </a:r>
            <a:r>
              <a:rPr lang="en-US" sz="3200" dirty="0">
                <a:ln/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n/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3200" dirty="0">
                <a:ln/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n/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তাপমাত্রার</a:t>
            </a:r>
            <a:r>
              <a:rPr lang="en-US" sz="3200" dirty="0">
                <a:ln/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144358" y="3401568"/>
            <a:ext cx="7391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200" dirty="0">
                <a:ln/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পরিবর্তন ঘটে। বৃষ্টিপাত এবং তাপমাত্রার পরিবর্তনের </a:t>
            </a:r>
            <a:endParaRPr lang="en-US" sz="3200" dirty="0">
              <a:ln/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569720" y="3886200"/>
            <a:ext cx="750858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200" dirty="0">
                <a:ln/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কারনে বিভিন্ন প্রাকৃতিক দূর্যোগ যেমন-বন্যা, খরা, ঝড় এবং</a:t>
            </a:r>
            <a:endParaRPr lang="en-US" sz="3200" dirty="0">
              <a:ln/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658791" y="4395657"/>
            <a:ext cx="6781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200" dirty="0">
                <a:ln/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ভূমিধস হতে পারে। প্রাকৃতিক দূর্যোগের ফলে মানুষ ও</a:t>
            </a:r>
            <a:endParaRPr lang="en-US" sz="3200" dirty="0">
              <a:ln/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715858" y="4962144"/>
            <a:ext cx="702090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200" dirty="0">
                <a:ln/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অন্যান্য জীবের জীবন এবং বাসস্থান মারাত্মকভাবে</a:t>
            </a:r>
            <a:endParaRPr lang="en-US" sz="3200" dirty="0">
              <a:ln/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562600" y="5546919"/>
            <a:ext cx="260078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200" dirty="0">
                <a:ln/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ক্ষতিগ্রস্থ হয়।</a:t>
            </a:r>
            <a:endParaRPr lang="en-US" sz="3200" dirty="0">
              <a:ln/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20980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4164" y="1523734"/>
            <a:ext cx="7377545" cy="381053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590800" y="609600"/>
            <a:ext cx="42672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4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বাড়ির কাজ</a:t>
            </a:r>
          </a:p>
          <a:p>
            <a:pPr algn="ctr"/>
            <a:r>
              <a:rPr lang="bn-BD" dirty="0"/>
              <a:t/>
            </a:r>
            <a:br>
              <a:rPr lang="bn-BD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5477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0550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84" y="-45720"/>
            <a:ext cx="9144000" cy="6858000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</p:pic>
      <p:sp>
        <p:nvSpPr>
          <p:cNvPr id="2" name="Rectangle 1"/>
          <p:cNvSpPr/>
          <p:nvPr/>
        </p:nvSpPr>
        <p:spPr>
          <a:xfrm>
            <a:off x="838200" y="146304"/>
            <a:ext cx="8153400" cy="5334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৫। বাম পাশের বাক্যাংশের সাথে ডান পাশের বাক্যাংশ মিল কর।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371600" y="1295400"/>
            <a:ext cx="2057400" cy="4572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তিমি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341120" y="1938528"/>
            <a:ext cx="2057400" cy="457200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কচুরিপানা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341120" y="2590800"/>
            <a:ext cx="2057400" cy="457200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গিরগিটি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341120" y="3200400"/>
            <a:ext cx="2057400" cy="457200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বানর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5867400" y="1344168"/>
            <a:ext cx="2057400" cy="457200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মরুভূমি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5867400" y="1944624"/>
            <a:ext cx="2057400" cy="457200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বন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5867400" y="2593848"/>
            <a:ext cx="2057400" cy="457200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পুকুর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5867400" y="3203448"/>
            <a:ext cx="2057400" cy="4572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সমুদ্র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17" name="Straight Arrow Connector 16"/>
          <p:cNvCxnSpPr>
            <a:stCxn id="11" idx="3"/>
            <a:endCxn id="13" idx="1"/>
          </p:cNvCxnSpPr>
          <p:nvPr/>
        </p:nvCxnSpPr>
        <p:spPr>
          <a:xfrm flipV="1">
            <a:off x="3398520" y="2173224"/>
            <a:ext cx="2468880" cy="125577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>
            <a:stCxn id="9" idx="3"/>
            <a:endCxn id="14" idx="1"/>
          </p:cNvCxnSpPr>
          <p:nvPr/>
        </p:nvCxnSpPr>
        <p:spPr>
          <a:xfrm>
            <a:off x="3398520" y="2167128"/>
            <a:ext cx="2468880" cy="65532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>
            <a:stCxn id="10" idx="3"/>
            <a:endCxn id="12" idx="1"/>
          </p:cNvCxnSpPr>
          <p:nvPr/>
        </p:nvCxnSpPr>
        <p:spPr>
          <a:xfrm flipV="1">
            <a:off x="3398520" y="1572768"/>
            <a:ext cx="2468880" cy="124663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>
            <a:stCxn id="6" idx="3"/>
          </p:cNvCxnSpPr>
          <p:nvPr/>
        </p:nvCxnSpPr>
        <p:spPr>
          <a:xfrm>
            <a:off x="3429000" y="1524000"/>
            <a:ext cx="2438400" cy="19050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466228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3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8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3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8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3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752600" y="533400"/>
            <a:ext cx="6248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905000" y="610344"/>
            <a:ext cx="6248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endParaRPr lang="en-US" sz="3200" dirty="0"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312459" y="1752600"/>
            <a:ext cx="40386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অধ্যায় ০১ - জীব ও পরিবেশ </a:t>
            </a:r>
          </a:p>
          <a:p>
            <a:pPr algn="ctr"/>
            <a:r>
              <a:rPr lang="bn-BD" sz="3200" dirty="0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পাঠ ২ -খাদ্য তৈরির জন্য উদ্ভিদের যা প্রযোজন</a:t>
            </a:r>
          </a:p>
          <a:p>
            <a:pPr algn="ctr"/>
            <a:r>
              <a:rPr lang="bn-BD" sz="3200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পাঠ </a:t>
            </a:r>
            <a:r>
              <a:rPr lang="bn-BD" sz="3200" dirty="0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৩ - পরিবেশের পরিবর্তন</a:t>
            </a:r>
          </a:p>
          <a:p>
            <a:pPr algn="ctr"/>
            <a:endParaRPr lang="bn-BD" sz="3200" dirty="0" smtClean="0"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94175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1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286000" y="152400"/>
            <a:ext cx="5867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itchFamily="2" charset="0"/>
                <a:cs typeface="Kalpurush" pitchFamily="2" charset="0"/>
              </a:rPr>
              <a:t>এই</a:t>
            </a:r>
            <a:r>
              <a:rPr lang="en-US" sz="32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itchFamily="2" charset="0"/>
                <a:cs typeface="Kalpurush" pitchFamily="2" charset="0"/>
              </a:rPr>
              <a:t> </a:t>
            </a:r>
            <a:r>
              <a:rPr lang="en-US" sz="32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itchFamily="2" charset="0"/>
                <a:cs typeface="Kalpurush" pitchFamily="2" charset="0"/>
              </a:rPr>
              <a:t>পাঠ</a:t>
            </a:r>
            <a:r>
              <a:rPr lang="en-US" sz="32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itchFamily="2" charset="0"/>
                <a:cs typeface="Kalpurush" pitchFamily="2" charset="0"/>
              </a:rPr>
              <a:t> </a:t>
            </a:r>
            <a:r>
              <a:rPr lang="en-US" sz="32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itchFamily="2" charset="0"/>
                <a:cs typeface="Kalpurush" pitchFamily="2" charset="0"/>
              </a:rPr>
              <a:t>শেষে</a:t>
            </a:r>
            <a:r>
              <a:rPr lang="en-US" sz="32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itchFamily="2" charset="0"/>
                <a:cs typeface="Kalpurush" pitchFamily="2" charset="0"/>
              </a:rPr>
              <a:t> </a:t>
            </a:r>
            <a:r>
              <a:rPr lang="en-US" sz="32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itchFamily="2" charset="0"/>
                <a:cs typeface="Kalpurush" pitchFamily="2" charset="0"/>
              </a:rPr>
              <a:t>শিক্ষার্থীরা</a:t>
            </a:r>
            <a:endParaRPr lang="en-US" sz="32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lpurush" pitchFamily="2" charset="0"/>
              <a:cs typeface="Kalpurush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86000" y="774720"/>
            <a:ext cx="63246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ctr">
              <a:buFont typeface="Arial" pitchFamily="34" charset="0"/>
              <a:buChar char="•"/>
            </a:pPr>
            <a:r>
              <a:rPr lang="bn-IN" sz="32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32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32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বেঁচে থাকার জন্য উদ্ভিদ সূর্যের আলো </a:t>
            </a:r>
            <a:r>
              <a:rPr lang="bn-BD" sz="32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  </a:t>
            </a:r>
            <a:r>
              <a:rPr lang="bn-IN" sz="32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ও </a:t>
            </a:r>
            <a:r>
              <a:rPr lang="bn-IN" sz="32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পানির উপর নির্ভরশীল তা বলতে পারবে </a:t>
            </a:r>
            <a:r>
              <a:rPr lang="bn-IN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en-US" sz="32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057400" y="1825044"/>
            <a:ext cx="70866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ctr">
              <a:buFont typeface="Arial" pitchFamily="34" charset="0"/>
              <a:buChar char="•"/>
            </a:pPr>
            <a:r>
              <a:rPr lang="en-US" sz="3200" dirty="0" smtClean="0">
                <a:ln w="1905"/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n w="1905"/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উদ্ভিদ</a:t>
            </a:r>
            <a:r>
              <a:rPr lang="en-US" sz="3200" dirty="0">
                <a:ln w="1905"/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n w="1905"/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কীভাবে</a:t>
            </a:r>
            <a:r>
              <a:rPr lang="en-US" sz="3200" dirty="0">
                <a:ln w="1905"/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n w="1905"/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খাদ্য</a:t>
            </a:r>
            <a:r>
              <a:rPr lang="en-US" sz="3200" dirty="0">
                <a:ln w="1905"/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n w="1905"/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তৈরি</a:t>
            </a:r>
            <a:r>
              <a:rPr lang="en-US" sz="3200" dirty="0">
                <a:ln w="1905"/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n w="1905"/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3200" dirty="0">
                <a:ln w="1905"/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n w="1905"/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তা</a:t>
            </a:r>
            <a:r>
              <a:rPr lang="en-US" sz="3200" dirty="0">
                <a:ln w="1905"/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n w="1905"/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ব্যাখ্যা</a:t>
            </a:r>
            <a:r>
              <a:rPr lang="en-US" sz="3200" dirty="0">
                <a:ln w="1905"/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n w="1905"/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200" dirty="0">
                <a:ln w="1905"/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n w="1905"/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200" dirty="0">
                <a:ln w="1905"/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r>
              <a:rPr lang="bn-IN" sz="3200" dirty="0">
                <a:ln w="1905"/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3200" dirty="0">
              <a:ln w="1905"/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383792" y="3236386"/>
            <a:ext cx="7924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ctr">
              <a:buFont typeface="Arial" pitchFamily="34" charset="0"/>
              <a:buChar char="•"/>
            </a:pPr>
            <a:r>
              <a:rPr lang="bn-BD" sz="3200" dirty="0" smtClean="0">
                <a:ln/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১বিভিন্ন </a:t>
            </a:r>
            <a:r>
              <a:rPr lang="bn-BD" sz="3200" dirty="0">
                <a:ln/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প্রাকৃতিক কারনে(ঝড়,বন্যা,ভূমিকম্প ইত্যাদি)</a:t>
            </a:r>
            <a:endParaRPr lang="en-US" sz="3200" dirty="0">
              <a:ln/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365504" y="3831358"/>
            <a:ext cx="7848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200" dirty="0">
                <a:ln/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পরিবেশের পরিবর্তন ঘটে তা উল্লেখ করতে পারবে।</a:t>
            </a:r>
            <a:endParaRPr lang="en-US" sz="3200" dirty="0">
              <a:ln/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50392" y="4506160"/>
            <a:ext cx="8991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ctr">
              <a:buFont typeface="Arial" pitchFamily="34" charset="0"/>
              <a:buChar char="•"/>
            </a:pPr>
            <a:r>
              <a:rPr lang="bn-BD" sz="3200" dirty="0" smtClean="0">
                <a:ln/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মানুষ </a:t>
            </a:r>
            <a:r>
              <a:rPr lang="bn-BD" sz="3200" dirty="0">
                <a:ln/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তার নিজের প্রয়োজনে বিভিন্ন প্রাকৃতিক সম্পদের</a:t>
            </a:r>
            <a:endParaRPr lang="en-US" dirty="0">
              <a:ln/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752600" y="2667000"/>
            <a:ext cx="14478000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খাদ্যের মাধ্যমে শক্তি প্রবাহ ব্যাখ্যা করতে পারবে</a:t>
            </a:r>
            <a:endParaRPr lang="bn-BD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bn-BD" dirty="0"/>
              <a:t/>
            </a:r>
            <a:br>
              <a:rPr lang="bn-BD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5604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384612" y="753925"/>
            <a:ext cx="5257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ঘাসগুলো</a:t>
            </a:r>
            <a:r>
              <a:rPr lang="en-US" sz="32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কেন</a:t>
            </a:r>
            <a:r>
              <a:rPr lang="en-US" sz="32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মারা</a:t>
            </a:r>
            <a:r>
              <a:rPr lang="en-US" sz="32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গিয়েছে</a:t>
            </a:r>
            <a:r>
              <a:rPr lang="en-US" sz="32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?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209800" y="2438400"/>
            <a:ext cx="3505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DD662F0A-F744-4770-B6DF-7675B88B38F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1752600"/>
            <a:ext cx="6705600" cy="32004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6" name="TextBox 5"/>
          <p:cNvSpPr txBox="1"/>
          <p:nvPr/>
        </p:nvSpPr>
        <p:spPr>
          <a:xfrm>
            <a:off x="2667000" y="5334000"/>
            <a:ext cx="4495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সূর্যের</a:t>
            </a:r>
            <a:r>
              <a:rPr lang="en-US" sz="32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আলোর</a:t>
            </a:r>
            <a:r>
              <a:rPr lang="en-US" sz="32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অভাবে</a:t>
            </a:r>
            <a:endParaRPr lang="en-US" sz="32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24104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133600" y="2743200"/>
            <a:ext cx="6096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2272553"/>
            <a:ext cx="4191000" cy="3502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Oval Callout 3"/>
          <p:cNvSpPr/>
          <p:nvPr/>
        </p:nvSpPr>
        <p:spPr>
          <a:xfrm>
            <a:off x="5715000" y="-228600"/>
            <a:ext cx="3276600" cy="2514600"/>
          </a:xfrm>
          <a:prstGeom prst="wedgeEllipseCallout">
            <a:avLst/>
          </a:prstGeom>
          <a:effectLst>
            <a:reflection blurRad="6350" stA="50000" endA="300" endPos="55500" dist="50800" dir="5400000" sy="-100000" algn="bl" rotWithShape="0"/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টবের</a:t>
            </a:r>
            <a:r>
              <a:rPr lang="en-US" sz="32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গাছটি</a:t>
            </a:r>
            <a:r>
              <a:rPr lang="en-US" sz="32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মারা</a:t>
            </a:r>
            <a:r>
              <a:rPr lang="en-US" sz="32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গিয়েছে</a:t>
            </a:r>
            <a:r>
              <a:rPr lang="en-US" sz="32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কেন</a:t>
            </a:r>
            <a:r>
              <a:rPr lang="en-US" sz="32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419850" y="5185321"/>
            <a:ext cx="26513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2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পানির অভাবে </a:t>
            </a:r>
            <a:endParaRPr lang="en-US" sz="32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6184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2892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76" y="-29597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438400" y="381000"/>
            <a:ext cx="3962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নিচের</a:t>
            </a:r>
            <a:r>
              <a:rPr lang="en-US" sz="32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ছবিটি</a:t>
            </a:r>
            <a:r>
              <a:rPr lang="en-US" sz="32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পর্যবেক্ষণ</a:t>
            </a:r>
            <a:r>
              <a:rPr lang="bn-IN" sz="32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কর </a:t>
            </a:r>
            <a:r>
              <a:rPr lang="en-US" sz="32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400800" y="965775"/>
            <a:ext cx="99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7755" y="22667"/>
            <a:ext cx="1304245" cy="11195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352800" y="4648200"/>
            <a:ext cx="35433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9175" y="5181600"/>
            <a:ext cx="6092825" cy="5874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ctangle 6"/>
          <p:cNvSpPr/>
          <p:nvPr/>
        </p:nvSpPr>
        <p:spPr>
          <a:xfrm>
            <a:off x="2348753" y="5378175"/>
            <a:ext cx="61266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dirty="0">
                <a:solidFill>
                  <a:schemeClr val="tx1">
                    <a:lumMod val="75000"/>
                    <a:lumOff val="25000"/>
                  </a:schemeClr>
                </a:solidFill>
                <a:latin typeface="NikoshBAN" pitchFamily="2" charset="0"/>
                <a:cs typeface="NikoshBAN" pitchFamily="2" charset="0"/>
              </a:rPr>
              <a:t>পানির</a:t>
            </a: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077755" y="5403904"/>
            <a:ext cx="61266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পানির</a:t>
            </a: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051068" y="2590800"/>
            <a:ext cx="29687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9174" y="2221468"/>
            <a:ext cx="6092825" cy="29601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2" name="Straight Arrow Connector 11"/>
          <p:cNvCxnSpPr/>
          <p:nvPr/>
        </p:nvCxnSpPr>
        <p:spPr>
          <a:xfrm flipH="1">
            <a:off x="6311273" y="807541"/>
            <a:ext cx="762000" cy="6858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flipH="1">
            <a:off x="6865844" y="1142194"/>
            <a:ext cx="518245" cy="46104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flipH="1">
            <a:off x="6019800" y="1493341"/>
            <a:ext cx="672473" cy="64025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 flipH="1">
            <a:off x="6896100" y="1335107"/>
            <a:ext cx="647700" cy="64609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2517668" y="2418775"/>
            <a:ext cx="1066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dirty="0" smtClean="0">
                <a:latin typeface="NikoshBAN" pitchFamily="2" charset="0"/>
                <a:cs typeface="NikoshBAN" pitchFamily="2" charset="0"/>
              </a:rPr>
              <a:t>CO2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2517668" y="3332202"/>
            <a:ext cx="1447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dirty="0" smtClean="0">
                <a:latin typeface="NikoshBAN" pitchFamily="2" charset="0"/>
                <a:cs typeface="NikoshBAN" pitchFamily="2" charset="0"/>
              </a:rPr>
              <a:t>CO2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4432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514600" y="1295400"/>
            <a:ext cx="838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1138" y="1317812"/>
            <a:ext cx="3657600" cy="4078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911288" y="398366"/>
            <a:ext cx="49149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উদ্ভিদের</a:t>
            </a:r>
            <a:r>
              <a:rPr lang="en-US" sz="32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খাদ্য</a:t>
            </a:r>
            <a:r>
              <a:rPr lang="en-US" sz="32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তৈরির</a:t>
            </a:r>
            <a:r>
              <a:rPr lang="en-US" sz="32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জন্য</a:t>
            </a:r>
            <a:r>
              <a:rPr lang="en-US" sz="32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যা</a:t>
            </a:r>
            <a:r>
              <a:rPr lang="en-US" sz="32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প্রয়োজন</a:t>
            </a:r>
            <a:r>
              <a:rPr lang="en-US" sz="32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-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163671" y="1972756"/>
            <a:ext cx="39624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উদ্ভিদের</a:t>
            </a:r>
            <a:r>
              <a:rPr lang="en-US" sz="32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খাদ্য</a:t>
            </a:r>
            <a:r>
              <a:rPr lang="en-US" sz="32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তৈরির</a:t>
            </a:r>
            <a:r>
              <a:rPr lang="en-US" sz="32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জন্য</a:t>
            </a:r>
            <a:endParaRPr lang="bn-IN" sz="32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IN" sz="32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সূর্যের আলো , পানি ,এবং বায়ুর কার্বনডাইঅক্সাইড</a:t>
            </a:r>
          </a:p>
          <a:p>
            <a:pPr algn="ctr"/>
            <a:r>
              <a:rPr lang="bn-IN" sz="32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প্রয়োজন।</a:t>
            </a:r>
            <a:endParaRPr lang="en-US" sz="32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93139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217</TotalTime>
  <Words>310</Words>
  <Application>Microsoft Office PowerPoint</Application>
  <PresentationFormat>On-screen Show (4:3)</PresentationFormat>
  <Paragraphs>67</Paragraphs>
  <Slides>23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Jannat</dc:creator>
  <cp:lastModifiedBy>Jannat</cp:lastModifiedBy>
  <cp:revision>32</cp:revision>
  <dcterms:created xsi:type="dcterms:W3CDTF">2006-08-16T00:00:00Z</dcterms:created>
  <dcterms:modified xsi:type="dcterms:W3CDTF">2021-06-22T10:54:56Z</dcterms:modified>
</cp:coreProperties>
</file>