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70" r:id="rId2"/>
    <p:sldId id="271" r:id="rId3"/>
    <p:sldId id="276" r:id="rId4"/>
    <p:sldId id="257" r:id="rId5"/>
    <p:sldId id="268" r:id="rId6"/>
    <p:sldId id="262" r:id="rId7"/>
    <p:sldId id="282" r:id="rId8"/>
    <p:sldId id="283" r:id="rId9"/>
    <p:sldId id="284" r:id="rId10"/>
    <p:sldId id="286" r:id="rId11"/>
    <p:sldId id="285" r:id="rId12"/>
    <p:sldId id="273" r:id="rId13"/>
    <p:sldId id="274" r:id="rId14"/>
    <p:sldId id="267" r:id="rId15"/>
    <p:sldId id="265" r:id="rId16"/>
    <p:sldId id="288" r:id="rId17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85613" autoAdjust="0"/>
  </p:normalViewPr>
  <p:slideViewPr>
    <p:cSldViewPr>
      <p:cViewPr varScale="1">
        <p:scale>
          <a:sx n="65" d="100"/>
          <a:sy n="65" d="100"/>
        </p:scale>
        <p:origin x="154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1BC70-2940-47C6-B59F-3638819C9A3B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8E440-4DB5-4F61-9D86-3A6377039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5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১। </a:t>
            </a:r>
            <a:r>
              <a:rPr lang="en-US" dirty="0" err="1" smtClean="0"/>
              <a:t>নিজ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অন্যজনের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পৌছাতে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</a:p>
          <a:p>
            <a:r>
              <a:rPr lang="en-US" baseline="0" dirty="0" smtClean="0"/>
              <a:t>২।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ছুড়ে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</a:p>
          <a:p>
            <a:r>
              <a:rPr lang="en-US" baseline="0" dirty="0" smtClean="0"/>
              <a:t>৩।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নিজেই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শিক্ষার্থীর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B </a:t>
            </a:r>
            <a:r>
              <a:rPr lang="en-US" baseline="0" dirty="0" err="1" smtClean="0"/>
              <a:t>শিক্ষার্থীর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</a:p>
          <a:p>
            <a:r>
              <a:rPr lang="en-US" baseline="0" dirty="0" err="1" smtClean="0"/>
              <a:t>একইভাবে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পদ্ধতিতে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পদ্ধতিগুলোকে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টপোলজি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অত:পর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31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দলগত</a:t>
            </a:r>
            <a:r>
              <a:rPr lang="en-US" dirty="0" smtClean="0"/>
              <a:t> </a:t>
            </a:r>
            <a:r>
              <a:rPr lang="en-US" dirty="0" err="1" smtClean="0"/>
              <a:t>কাজে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সহযোগিত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5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2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6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cs typeface="Vrinda" pitchFamily="2" charset="0"/>
              </a:rPr>
              <a:t>নেটওয়ার্কে কম্পিউটারগুলোর পরস্পরের সাথে সংযুক্ত হওয়ার পদ্ধতিই হল নেটওয়ার্ক টপোলজি</a:t>
            </a:r>
            <a:r>
              <a:rPr lang="hi-IN" dirty="0" smtClean="0">
                <a:cs typeface="Vrinda" pitchFamily="2" charset="0"/>
              </a:rPr>
              <a:t>। </a:t>
            </a:r>
            <a:r>
              <a:rPr lang="bn-IN" dirty="0" smtClean="0">
                <a:cs typeface="Vrinda" pitchFamily="2" charset="0"/>
              </a:rPr>
              <a:t>টপোলজি বিশ্লেষণ করলে বোঝা যায়</a:t>
            </a:r>
            <a:r>
              <a:rPr lang="en-US" dirty="0" smtClean="0">
                <a:cs typeface="Vrinda" pitchFamily="2" charset="0"/>
              </a:rPr>
              <a:t>, </a:t>
            </a:r>
            <a:r>
              <a:rPr lang="bn-IN" dirty="0" smtClean="0">
                <a:cs typeface="Vrinda" pitchFamily="2" charset="0"/>
              </a:rPr>
              <a:t>নেটওয়ার্কে কম্পিউটারগুলো কিভাবে ক্যাবল ও মিডিয়া এর মাধ্যমে সংযুক্ত রয়েছে</a:t>
            </a:r>
            <a:r>
              <a:rPr lang="hi-IN" dirty="0" smtClean="0">
                <a:cs typeface="Vrinda" pitchFamily="2" charset="0"/>
              </a:rPr>
              <a:t>। </a:t>
            </a:r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মাঝখান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হেটে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তথা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বিনিময়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। </a:t>
            </a:r>
          </a:p>
          <a:p>
            <a:r>
              <a:rPr lang="en-US" baseline="0" dirty="0" err="1" smtClean="0"/>
              <a:t>সুবিধা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সবাই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শুনতে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</a:p>
          <a:p>
            <a:r>
              <a:rPr lang="en-US" baseline="0" dirty="0" err="1" smtClean="0"/>
              <a:t>এভাবে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টপোলজিতে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সকল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পায়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56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গোল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একপাশে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দাড়িয়ে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তথা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বিনিময়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। </a:t>
            </a:r>
          </a:p>
          <a:p>
            <a:r>
              <a:rPr lang="en-US" baseline="0" dirty="0" err="1" smtClean="0"/>
              <a:t>এভাবে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রিং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টপোলজি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পাশের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পায়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22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গোল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মাঝখানে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দাড়িয়ে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তথা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বিনিময়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। </a:t>
            </a:r>
          </a:p>
          <a:p>
            <a:r>
              <a:rPr lang="en-US" baseline="0" dirty="0" err="1" smtClean="0"/>
              <a:t>এভাবে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টপোলজিতে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বিনিময়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মাঝখানের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নিয়ন্ত্রক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সাহায্যে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আলাদা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আলাদা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যোগাযোগ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গ্রহন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তথা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বিনিময়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টপোলজিতে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গুচ্ছ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গুচ্ছ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বিনিময়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মাঝখানের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নিয়ন্ত্রক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সাহায্যে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47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এলোমেলো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তারা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প্রত্যেকেই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প্রত্যেকের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বিনিময়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</a:t>
            </a:r>
          </a:p>
          <a:p>
            <a:r>
              <a:rPr lang="en-US" baseline="0" dirty="0" err="1" smtClean="0"/>
              <a:t>এভাবে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টপোলজি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সকল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পায়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79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3C17E-3831-4D5C-8BE8-DE1C2F336DFD}" type="datetime1">
              <a:rPr lang="en-US" smtClean="0"/>
              <a:pPr>
                <a:defRPr/>
              </a:pPr>
              <a:t>6/20/2021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95BC9-999E-4319-96A3-A3349470F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5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2D9AB-237A-4E11-B042-368811D83C3B}" type="datetime1">
              <a:rPr lang="en-US" smtClean="0"/>
              <a:pPr>
                <a:defRPr/>
              </a:pPr>
              <a:t>6/20/2021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54EC5-A823-43AB-AF3E-09AD1881E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4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3ACF0-005D-4053-B5FC-DEF84936ECA1}" type="datetime1">
              <a:rPr lang="en-US" smtClean="0"/>
              <a:pPr>
                <a:defRPr/>
              </a:pPr>
              <a:t>6/20/2021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3516D-9A1E-459C-A9CB-B8F45E67D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6/20/2021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BC71B-8898-4C26-9424-9A1CA4487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7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56AAE-25B1-41E8-B8FB-F497309F36B1}" type="datetime1">
              <a:rPr lang="en-US" smtClean="0"/>
              <a:pPr>
                <a:defRPr/>
              </a:pPr>
              <a:t>6/20/2021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5329-F22F-43DF-9F04-6C9BD478D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7E610-A7B3-4A70-A58A-8CFE72593FD2}" type="datetime1">
              <a:rPr lang="en-US" smtClean="0"/>
              <a:pPr>
                <a:defRPr/>
              </a:pPr>
              <a:t>6/20/2021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07D13-9507-4BFF-BBFD-95400FFEC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0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21D27-E4E3-494C-A005-A4B09ADF2C0F}" type="datetime1">
              <a:rPr lang="en-US" smtClean="0"/>
              <a:pPr>
                <a:defRPr/>
              </a:pPr>
              <a:t>6/20/2021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EF309-B52F-4B5C-B772-25DE81C21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4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3AED0-B3B8-4395-8692-E42F3ACAF249}" type="datetime1">
              <a:rPr lang="en-US" smtClean="0"/>
              <a:pPr>
                <a:defRPr/>
              </a:pPr>
              <a:t>6/20/2021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25410-C8E5-4971-848F-E3E72DFA1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D938E-B837-4470-A16C-59E8E1CCB9BF}" type="datetime1">
              <a:rPr lang="en-US" smtClean="0"/>
              <a:pPr>
                <a:defRPr/>
              </a:pPr>
              <a:t>6/20/2021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023F5-2ACA-4741-BB4F-D0C6E885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1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F4EC-0D38-41A5-AFA4-B8130892248A}" type="datetime1">
              <a:rPr lang="en-US" smtClean="0"/>
              <a:pPr>
                <a:defRPr/>
              </a:pPr>
              <a:t>6/20/2021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8C3B-CCC7-498A-B37E-94939B9CC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9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7F5FB-1132-4D1C-B0E3-DD3F06C9651D}" type="datetime1">
              <a:rPr lang="en-US" smtClean="0"/>
              <a:pPr>
                <a:defRPr/>
              </a:pPr>
              <a:t>6/20/2021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E6130-878E-45C1-B9F0-75387BA93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6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76217" cy="1676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163" y="5231692"/>
            <a:ext cx="1576217" cy="1676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62867" y="5179139"/>
            <a:ext cx="1576217" cy="1676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12775" y="-50090"/>
            <a:ext cx="1576217" cy="167640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6/20/2021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A3B342A-9FAA-4654-88EA-C74C1867F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457201"/>
            <a:ext cx="4648200" cy="1752600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স্বাগতম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pPr/>
              <a:t>6/20/2021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074" name="Picture 2" descr="http://www.ajsnetworking.com/wp-content/uploads/2013/03/icones_005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5562600" cy="312420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304898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টপোলজি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871" y="1693445"/>
            <a:ext cx="3352800" cy="2514600"/>
          </a:xfrm>
          <a:solidFill>
            <a:srgbClr val="FF0000"/>
          </a:solidFill>
          <a:ln w="762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6/20/2021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25" y="1553602"/>
            <a:ext cx="4225832" cy="2805953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0" y="4555265"/>
            <a:ext cx="526954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ছবিটিতে</a:t>
            </a:r>
            <a:r>
              <a:rPr lang="en-US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শিক্ষক্ষার্থী</a:t>
            </a:r>
            <a:r>
              <a:rPr lang="en-US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এভাবে</a:t>
            </a:r>
            <a:r>
              <a:rPr lang="en-US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বসার</a:t>
            </a:r>
            <a:r>
              <a:rPr lang="en-US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সুবিধা</a:t>
            </a:r>
            <a:r>
              <a:rPr lang="en-US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69542" y="4477580"/>
            <a:ext cx="3417258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ট্রি</a:t>
            </a:r>
            <a:r>
              <a:rPr lang="en-US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টপোলজি</a:t>
            </a:r>
            <a:endParaRPr lang="en-US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1296" y="5605096"/>
            <a:ext cx="7162801" cy="991041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>
                <a:solidFill>
                  <a:srgbClr val="002060"/>
                </a:solidFill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en-US" sz="3200" dirty="0" err="1">
                <a:solidFill>
                  <a:srgbClr val="00B050"/>
                </a:solidFill>
              </a:rPr>
              <a:t>ট্রি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টপোলজিতে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অনেকগুলো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স্টার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টপোলজিকে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একত্র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করা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হয়েছে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4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76200"/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টপোলজি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4580328" cy="3048000"/>
          </a:xfrm>
          <a:solidFill>
            <a:srgbClr val="FF0000"/>
          </a:solidFill>
          <a:ln w="76200">
            <a:solidFill>
              <a:srgbClr val="FF0000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6/20/2021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47800"/>
            <a:ext cx="3444130" cy="3013533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502920" y="4555265"/>
            <a:ext cx="4038600" cy="87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এলোমেলোভাবে</a:t>
            </a:r>
            <a:r>
              <a:rPr lang="en-US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বসার</a:t>
            </a:r>
            <a:r>
              <a:rPr lang="en-US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সুবিধা</a:t>
            </a:r>
            <a:r>
              <a:rPr lang="en-US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4461333"/>
            <a:ext cx="3417258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মেশ</a:t>
            </a:r>
            <a:r>
              <a:rPr lang="en-US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টপোলজি</a:t>
            </a:r>
            <a:endParaRPr lang="en-US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548" y="5598298"/>
            <a:ext cx="7952147" cy="99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মেশ</a:t>
            </a:r>
            <a:r>
              <a:rPr lang="en-US" sz="3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টপোলজিতে</a:t>
            </a:r>
            <a:r>
              <a:rPr lang="en-US" sz="3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কম্পিউটারগুলো</a:t>
            </a:r>
            <a:r>
              <a:rPr lang="en-US" sz="3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একটা</a:t>
            </a:r>
            <a:r>
              <a:rPr lang="en-US" sz="3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আরেকটার</a:t>
            </a:r>
            <a:r>
              <a:rPr lang="en-US" sz="3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3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একাধিক</a:t>
            </a:r>
            <a:r>
              <a:rPr lang="en-US" sz="3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পথে</a:t>
            </a:r>
            <a:r>
              <a:rPr lang="en-US" sz="3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sz="3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থাকে</a:t>
            </a:r>
            <a:endParaRPr lang="en-US" sz="32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56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solidFill>
            <a:srgbClr val="00B0F0"/>
          </a:solidFill>
          <a:ln w="762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257800"/>
            <a:ext cx="7315200" cy="762000"/>
          </a:xfr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সবাই</a:t>
            </a:r>
            <a:r>
              <a:rPr lang="en-US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মিলে</a:t>
            </a:r>
            <a:r>
              <a:rPr lang="en-US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টপোলজির</a:t>
            </a:r>
            <a:r>
              <a:rPr lang="en-US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উপর</a:t>
            </a:r>
            <a:r>
              <a:rPr lang="en-US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একটা</a:t>
            </a:r>
            <a:r>
              <a:rPr lang="en-US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পোস্টার</a:t>
            </a:r>
            <a:r>
              <a:rPr lang="en-US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তৈরি</a:t>
            </a:r>
            <a:r>
              <a:rPr lang="en-US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6/20/2021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193" y="19812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09800"/>
            <a:ext cx="3200400" cy="2209800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3216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467600" cy="1676400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সবচেয়ে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বেশি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সংখ্যক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কম্পিউটারের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টপোলজির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মনে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কেন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6/20/2021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3678486"/>
            <a:ext cx="7999306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r>
              <a:rPr lang="en-US" dirty="0" err="1">
                <a:solidFill>
                  <a:srgbClr val="C00000"/>
                </a:solidFill>
              </a:rPr>
              <a:t>একটি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হাবের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সাথে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সকল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কম্পিউটারের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সংযুক্তিকে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কী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বলে</a:t>
            </a:r>
            <a:r>
              <a:rPr lang="en-US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572000"/>
            <a:ext cx="144623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ক) </a:t>
            </a:r>
            <a:r>
              <a:rPr lang="en-US" dirty="0" err="1"/>
              <a:t>রিং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4572000"/>
            <a:ext cx="144623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খ) </a:t>
            </a:r>
            <a:r>
              <a:rPr lang="en-US" dirty="0" err="1" smtClean="0"/>
              <a:t>বাস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5257800"/>
            <a:ext cx="144623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গ) </a:t>
            </a:r>
            <a:r>
              <a:rPr lang="en-US" dirty="0" err="1" smtClean="0">
                <a:solidFill>
                  <a:srgbClr val="00B0F0"/>
                </a:solidFill>
              </a:rPr>
              <a:t>স্টার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5257800"/>
            <a:ext cx="144623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ঘ) </a:t>
            </a:r>
            <a:r>
              <a:rPr lang="en-US" dirty="0" err="1" smtClean="0"/>
              <a:t>ট্রি</a:t>
            </a:r>
            <a:endParaRPr lang="en-US" dirty="0"/>
          </a:p>
        </p:txBody>
      </p:sp>
      <p:sp>
        <p:nvSpPr>
          <p:cNvPr id="12" name="Quad Arrow 11"/>
          <p:cNvSpPr/>
          <p:nvPr/>
        </p:nvSpPr>
        <p:spPr bwMode="auto">
          <a:xfrm rot="18857328">
            <a:off x="2716889" y="4533899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3" name="Quad Arrow 12"/>
          <p:cNvSpPr/>
          <p:nvPr/>
        </p:nvSpPr>
        <p:spPr bwMode="auto">
          <a:xfrm rot="18857328">
            <a:off x="6838866" y="4533899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4" name="Quad Arrow 13"/>
          <p:cNvSpPr/>
          <p:nvPr/>
        </p:nvSpPr>
        <p:spPr bwMode="auto">
          <a:xfrm rot="18857328">
            <a:off x="6838865" y="5219700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5" name="Half Frame 14"/>
          <p:cNvSpPr/>
          <p:nvPr/>
        </p:nvSpPr>
        <p:spPr bwMode="auto">
          <a:xfrm rot="13053893">
            <a:off x="3057951" y="4951655"/>
            <a:ext cx="304681" cy="685801"/>
          </a:xfrm>
          <a:prstGeom prst="halfFrame">
            <a:avLst>
              <a:gd name="adj1" fmla="val 9457"/>
              <a:gd name="adj2" fmla="val 10036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2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6" grpId="0"/>
      <p:bldP spid="7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8FA53-28D4-4A65-AFF0-C76D154C86DC}" type="datetime1">
              <a:rPr lang="en-US" smtClean="0"/>
              <a:pPr>
                <a:defRPr/>
              </a:pPr>
              <a:t>6/20/2021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7496" y="1073598"/>
            <a:ext cx="9144000" cy="77559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eaLnBrk="0" hangingPunct="0">
              <a:spcBef>
                <a:spcPct val="0"/>
              </a:spcBef>
              <a:defRPr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  <a:lvl2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dirty="0" err="1" smtClean="0"/>
              <a:t>প্রশ্নোত্তর</a:t>
            </a:r>
            <a:r>
              <a:rPr lang="en-US" dirty="0" smtClean="0"/>
              <a:t> </a:t>
            </a:r>
            <a:r>
              <a:rPr lang="en-US" dirty="0" err="1"/>
              <a:t>পর্ব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2514600"/>
            <a:ext cx="6400800" cy="3502497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LcPeriod"/>
            </a:pPr>
            <a:r>
              <a:rPr lang="en-US" sz="3600" dirty="0" err="1" smtClean="0"/>
              <a:t>টপোলজি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?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3600" dirty="0" err="1" smtClean="0"/>
              <a:t>বাস</a:t>
            </a:r>
            <a:r>
              <a:rPr lang="en-US" sz="3600" dirty="0" smtClean="0"/>
              <a:t> </a:t>
            </a:r>
            <a:r>
              <a:rPr lang="en-US" sz="3600" dirty="0" err="1" smtClean="0"/>
              <a:t>টপোলজি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বলে</a:t>
            </a:r>
            <a:r>
              <a:rPr lang="en-US" sz="3600" dirty="0" smtClean="0"/>
              <a:t> ? 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3600" dirty="0" err="1" smtClean="0"/>
              <a:t>রিং</a:t>
            </a:r>
            <a:r>
              <a:rPr lang="en-US" sz="3600" dirty="0" smtClean="0"/>
              <a:t> </a:t>
            </a:r>
            <a:r>
              <a:rPr lang="en-US" sz="3600" dirty="0" err="1" smtClean="0"/>
              <a:t>টপোলজি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?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3600" dirty="0" err="1" smtClean="0"/>
              <a:t>স্টার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টপোলজি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? 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3600" dirty="0" err="1" smtClean="0"/>
              <a:t>মেশ</a:t>
            </a:r>
            <a:r>
              <a:rPr lang="en-US" sz="3600" dirty="0" smtClean="0"/>
              <a:t> </a:t>
            </a:r>
            <a:r>
              <a:rPr lang="en-US" sz="3600" dirty="0" err="1" smtClean="0"/>
              <a:t>টপোলজি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? </a:t>
            </a:r>
          </a:p>
          <a:p>
            <a:pPr marL="571500" indent="-571500">
              <a:buFont typeface="+mj-lt"/>
              <a:buAutoNum type="romanL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বাড়ীর 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8001000" cy="533400"/>
          </a:xfrm>
          <a:solidFill>
            <a:srgbClr val="C00000"/>
          </a:solidFill>
          <a:ln w="76200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eaLnBrk="1" hangingPunct="1">
              <a:buNone/>
            </a:pPr>
            <a:r>
              <a:rPr lang="bn-BD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টপোলজি বলতে ক</a:t>
            </a:r>
            <a:r>
              <a:rPr lang="en-US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ী</a:t>
            </a:r>
            <a:r>
              <a:rPr lang="bn-BD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 বুঝ? বিভিন্ন প্রকার টপোলজির বর্ণনা দাও।</a:t>
            </a:r>
            <a:endParaRPr lang="en-US" dirty="0" smtClean="0">
              <a:solidFill>
                <a:srgbClr val="92D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pPr>
                <a:defRPr/>
              </a:pPr>
              <a:t>6/20/2021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28800"/>
            <a:ext cx="3211668" cy="2158849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CD938E-B837-4470-A16C-59E8E1CCB9BF}" type="datetime1">
              <a:rPr lang="en-US" smtClean="0"/>
              <a:pPr>
                <a:defRPr/>
              </a:pPr>
              <a:t>6/20/2021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023F5-2ACA-4741-BB4F-D0C6E885F16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28800" y="457200"/>
            <a:ext cx="4876800" cy="1018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6600" dirty="0" err="1" smtClean="0">
                <a:solidFill>
                  <a:srgbClr val="00B050"/>
                </a:solidFill>
              </a:rPr>
              <a:t>ধন্যবাদ</a:t>
            </a:r>
            <a:r>
              <a:rPr lang="en-US" sz="6600" dirty="0" smtClean="0">
                <a:solidFill>
                  <a:srgbClr val="00B050"/>
                </a:solidFill>
              </a:rPr>
              <a:t> </a:t>
            </a:r>
            <a:endParaRPr lang="en-US" sz="66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75300"/>
            <a:ext cx="5410200" cy="4769926"/>
          </a:xfrm>
          <a:prstGeom prst="rect">
            <a:avLst/>
          </a:prstGeom>
          <a:solidFill>
            <a:srgbClr val="FFC000"/>
          </a:solidFill>
          <a:ln w="762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98149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914400"/>
            <a:ext cx="3352800" cy="5181600"/>
          </a:xfrm>
          <a:solidFill>
            <a:srgbClr val="00B0F0"/>
          </a:solidFill>
          <a:ln w="762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দ্বিতীয়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৯</a:t>
            </a:r>
            <a:endParaRPr lang="bn-BD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3733800" cy="510540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IN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IN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সমরেশ রায় সহ শিক্ষক </a:t>
            </a:r>
          </a:p>
          <a:p>
            <a:pPr>
              <a:lnSpc>
                <a:spcPct val="90000"/>
              </a:lnSpc>
            </a:pPr>
            <a:r>
              <a:rPr lang="bn-IN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মাধবপুর মাধ্যমিক বিদ্যালয় </a:t>
            </a:r>
          </a:p>
          <a:p>
            <a:pPr>
              <a:lnSpc>
                <a:spcPct val="90000"/>
              </a:lnSpc>
            </a:pPr>
            <a:r>
              <a:rPr lang="bn-IN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মাগুরা সদর , মাগুরা। </a:t>
            </a: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55566"/>
            <a:ext cx="1625061" cy="21880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pPr/>
              <a:t>6/20/2021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23" y="1828800"/>
            <a:ext cx="1886213" cy="2286319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706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solidFill>
            <a:srgbClr val="FFFF00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sz="3200" dirty="0" err="1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শিক্ষার্থী</a:t>
            </a:r>
            <a:r>
              <a:rPr lang="en-US" sz="3200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 A </a:t>
            </a:r>
            <a:r>
              <a:rPr lang="en-US" sz="3200" dirty="0" err="1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নিজ</a:t>
            </a:r>
            <a:r>
              <a:rPr lang="en-US" sz="3200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আসনে</a:t>
            </a:r>
            <a:r>
              <a:rPr lang="en-US" sz="3200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বসে</a:t>
            </a:r>
            <a:r>
              <a:rPr lang="en-US" sz="3200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থেকেই</a:t>
            </a:r>
            <a:r>
              <a:rPr lang="en-US" sz="3200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কতভাবে</a:t>
            </a:r>
            <a:r>
              <a:rPr lang="en-US" sz="3200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 B </a:t>
            </a:r>
            <a:r>
              <a:rPr lang="en-US" sz="3200" dirty="0" err="1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3200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নিকট</a:t>
            </a:r>
            <a:r>
              <a:rPr lang="en-US" sz="3200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200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কলম</a:t>
            </a:r>
            <a:r>
              <a:rPr lang="en-US" sz="3200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পৌছাতে</a:t>
            </a:r>
            <a:r>
              <a:rPr lang="en-US" sz="3200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3200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solidFill>
                <a:srgbClr val="92D05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6352746" cy="4525963"/>
          </a:xfrm>
          <a:solidFill>
            <a:srgbClr val="92D050"/>
          </a:solidFill>
          <a:ln w="762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6/20/2021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1752600" y="4876800"/>
            <a:ext cx="838200" cy="68580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1600200" y="4290310"/>
            <a:ext cx="762000" cy="914400"/>
          </a:xfrm>
          <a:prstGeom prst="rightArrow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9" name="Down Arrow 8"/>
          <p:cNvSpPr/>
          <p:nvPr/>
        </p:nvSpPr>
        <p:spPr bwMode="auto">
          <a:xfrm>
            <a:off x="4876800" y="2819400"/>
            <a:ext cx="685800" cy="609600"/>
          </a:xfrm>
          <a:prstGeom prst="downArrow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pic>
        <p:nvPicPr>
          <p:cNvPr id="10" name="Picture 4" descr="http://www.themoxbox.com/images/pe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24250"/>
            <a:ext cx="993774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45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7467600" cy="6858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bn-BD" sz="4000" b="1" i="1" spc="50" dirty="0">
                <a:ln w="11430"/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আজকের আলোচ্য </a:t>
            </a:r>
            <a:r>
              <a:rPr lang="bn-BD" sz="4000" b="1" i="1" spc="50" dirty="0" smtClean="0">
                <a:ln w="11430"/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4000" b="1" i="1" spc="50" dirty="0" smtClean="0">
                <a:ln w="11430"/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…</a:t>
            </a:r>
            <a:endParaRPr lang="en-US" sz="4000" b="1" i="1" spc="50" dirty="0">
              <a:ln w="11430"/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315200" cy="914400"/>
          </a:xfrm>
          <a:solidFill>
            <a:srgbClr val="FFFF00"/>
          </a:solidFill>
          <a:ln w="762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6600" dirty="0" err="1" smtClean="0">
                <a:solidFill>
                  <a:srgbClr val="00B0F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টপোলজি</a:t>
            </a:r>
            <a:endParaRPr lang="en-US" sz="6600" dirty="0" smtClean="0">
              <a:solidFill>
                <a:srgbClr val="00B0F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100" name="Picture 6" descr="server_clien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00400"/>
            <a:ext cx="5334000" cy="3352799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28F922-5163-4F6B-B63E-7BA975F8BED9}" type="datetime1">
              <a:rPr lang="en-US" smtClean="0"/>
              <a:pPr>
                <a:defRPr/>
              </a:pPr>
              <a:t>6/20/2021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7010400" cy="884238"/>
          </a:xfr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শিখণফল</a:t>
            </a:r>
            <a:endParaRPr lang="en-US" sz="4800" b="1" spc="50" dirty="0">
              <a:ln w="11430"/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048000"/>
            <a:ext cx="7162800" cy="1905000"/>
          </a:xfrm>
          <a:solidFill>
            <a:srgbClr val="00B0F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1" hangingPunct="1"/>
            <a:r>
              <a:rPr lang="en-US" dirty="0" err="1" smtClean="0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টপোলজি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endParaRPr lang="bn-BD" dirty="0" smtClean="0">
              <a:latin typeface="Nikosh" pitchFamily="2" charset="0"/>
              <a:cs typeface="Nikosh" pitchFamily="2" charset="0"/>
            </a:endParaRPr>
          </a:p>
          <a:p>
            <a:pPr eaLnBrk="1" hangingPunct="1"/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টপোলজির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পার্থক্য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করতে পারবে।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D8C77-E052-4CA2-87ED-9B25F76235B9}" type="datetime1">
              <a:rPr lang="en-US" smtClean="0"/>
              <a:pPr>
                <a:defRPr/>
              </a:pPr>
              <a:t>6/20/2021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14400" y="179832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600" b="1" spc="50" dirty="0" err="1" smtClean="0">
                <a:ln w="11430"/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600" b="1" spc="50" dirty="0" smtClean="0">
                <a:ln w="11430"/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600" b="1" spc="50" dirty="0" smtClean="0">
                <a:ln w="11430"/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600" b="1" spc="50" dirty="0" smtClean="0">
                <a:ln w="11430"/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600" b="1" spc="50" dirty="0" smtClean="0">
                <a:ln w="11430"/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600" b="1" spc="50" dirty="0">
              <a:ln w="11430"/>
              <a:solidFill>
                <a:srgbClr val="00B0F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build="p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74473" y="1600200"/>
            <a:ext cx="7431327" cy="3831697"/>
            <a:chOff x="874473" y="1600200"/>
            <a:chExt cx="7431327" cy="3831697"/>
          </a:xfrm>
          <a:solidFill>
            <a:srgbClr val="92D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76" r="21515"/>
            <a:stretch/>
          </p:blipFill>
          <p:spPr>
            <a:xfrm>
              <a:off x="4913073" y="1600200"/>
              <a:ext cx="3392727" cy="3831697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24" r="20303"/>
            <a:stretch/>
          </p:blipFill>
          <p:spPr>
            <a:xfrm>
              <a:off x="874473" y="1600200"/>
              <a:ext cx="3429000" cy="3733800"/>
            </a:xfrm>
            <a:prstGeom prst="rect">
              <a:avLst/>
            </a:prstGeom>
            <a:grpFill/>
            <a:ln w="76200">
              <a:solidFill>
                <a:srgbClr val="FF0000"/>
              </a:solidFill>
            </a:ln>
          </p:spPr>
        </p:pic>
      </p:grpSp>
      <p:sp>
        <p:nvSpPr>
          <p:cNvPr id="4" name="Rectangle 3"/>
          <p:cNvSpPr/>
          <p:nvPr/>
        </p:nvSpPr>
        <p:spPr>
          <a:xfrm>
            <a:off x="1264920" y="5584297"/>
            <a:ext cx="6477000" cy="954107"/>
          </a:xfrm>
          <a:prstGeom prst="rect">
            <a:avLst/>
          </a:prstGeom>
          <a:ln>
            <a:solidFill>
              <a:srgbClr val="00B05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bn-BD" dirty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এক কম্পিউটাররের সাথে অন্য কম্পিউটারের যোগাযোগ</a:t>
            </a:r>
            <a:r>
              <a:rPr lang="en-US" dirty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র </a:t>
            </a:r>
            <a:r>
              <a:rPr lang="en-US" dirty="0" err="1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যে</a:t>
            </a:r>
            <a:r>
              <a:rPr lang="en-US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পদ্ধতিতে</a:t>
            </a:r>
            <a:r>
              <a:rPr lang="en-US" dirty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তাই</a:t>
            </a:r>
            <a:r>
              <a:rPr lang="en-US" dirty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dirty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টপোলজি</a:t>
            </a:r>
            <a:endParaRPr lang="en-US" dirty="0">
              <a:solidFill>
                <a:srgbClr val="92D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solidFill>
            <a:srgbClr val="FFC000"/>
          </a:solidFill>
          <a:ln w="762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এক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জেলার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অন্য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জেলার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পদ্ধতি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6/20/2021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2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টপোলজি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990600"/>
            <a:ext cx="4038600" cy="3453764"/>
          </a:xfrm>
          <a:solidFill>
            <a:srgbClr val="FFC000"/>
          </a:solidFill>
          <a:ln w="762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6/20/2021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399" y="4566602"/>
            <a:ext cx="403860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ছবিটি</a:t>
            </a:r>
            <a:r>
              <a:rPr lang="en-US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দেখে</a:t>
            </a:r>
            <a:r>
              <a:rPr lang="en-US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ক্লাসরুমের</a:t>
            </a:r>
            <a:r>
              <a:rPr lang="en-US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বৈশিষ্ট্য</a:t>
            </a:r>
            <a:r>
              <a:rPr lang="en-US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বল</a:t>
            </a:r>
            <a:endParaRPr lang="en-US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4724400"/>
            <a:ext cx="3962400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বাস</a:t>
            </a:r>
            <a:r>
              <a:rPr lang="en-US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টপোলজি</a:t>
            </a:r>
            <a:endParaRPr lang="en-US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195161"/>
            <a:ext cx="8108295" cy="1434239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>
                <a:solidFill>
                  <a:srgbClr val="002060"/>
                </a:solidFill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en-US" sz="3200" dirty="0" err="1">
                <a:solidFill>
                  <a:srgbClr val="00B050"/>
                </a:solidFill>
              </a:rPr>
              <a:t>বাস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টপোলজিতে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একটা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মূল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ব্যাকবোন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বা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মূল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লাইনের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সাথে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সবগুলো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কম্পিউটারকে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জুড়ে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দেয়া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হয়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ফলে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কোন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তথ্য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দিলে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তা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সকল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কম্পিউটার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পায়</a:t>
            </a:r>
            <a:r>
              <a:rPr lang="en-US" sz="3200" dirty="0" smtClean="0">
                <a:solidFill>
                  <a:srgbClr val="00B050"/>
                </a:solidFill>
              </a:rPr>
              <a:t>।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11" name="Picture 2" descr="http://www4.ncsu.edu/%7Echou/course/Diagrams/busmai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3657600" cy="3453764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427868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rgbClr val="92D050"/>
          </a:solidFill>
          <a:ln>
            <a:prstDash val="lgDash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টপোলজি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8" r="15695"/>
          <a:stretch/>
        </p:blipFill>
        <p:spPr>
          <a:xfrm>
            <a:off x="268224" y="1219200"/>
            <a:ext cx="4778140" cy="3124200"/>
          </a:xfrm>
          <a:solidFill>
            <a:srgbClr val="FF0000"/>
          </a:solidFill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6/20/2021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8224" y="4648200"/>
            <a:ext cx="484273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ছবিটিতে</a:t>
            </a:r>
            <a:r>
              <a:rPr lang="en-US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এভাবে</a:t>
            </a:r>
            <a:r>
              <a:rPr lang="en-US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বসে</a:t>
            </a:r>
            <a:r>
              <a:rPr lang="en-US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থাকার</a:t>
            </a:r>
            <a:r>
              <a:rPr lang="en-US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সুবিধা</a:t>
            </a:r>
            <a:r>
              <a:rPr lang="en-US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8280" y="4503712"/>
            <a:ext cx="3417258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রিং</a:t>
            </a:r>
            <a:r>
              <a:rPr lang="en-US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টপোলজি</a:t>
            </a:r>
            <a:endParaRPr lang="en-US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548" y="5522098"/>
            <a:ext cx="7952147" cy="9910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>
                <a:solidFill>
                  <a:srgbClr val="002060"/>
                </a:solidFill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en-US" sz="3200" dirty="0" err="1">
                <a:solidFill>
                  <a:srgbClr val="0070C0"/>
                </a:solidFill>
              </a:rPr>
              <a:t>রিং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টপোলজিতে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প্রত্যেকটা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কম্পিউটার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অন্য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দু’টো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কম্পিউটারের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সাথে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যুক্ত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থাকে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959" y="1219199"/>
            <a:ext cx="3423441" cy="3142167"/>
          </a:xfrm>
          <a:prstGeom prst="rect">
            <a:avLst/>
          </a:prstGeom>
          <a:solidFill>
            <a:srgbClr val="FFC000"/>
          </a:solidFill>
          <a:ln w="762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436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C0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b="1" spc="50" dirty="0" err="1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টপোলজি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r="4667"/>
          <a:stretch/>
        </p:blipFill>
        <p:spPr>
          <a:xfrm>
            <a:off x="457200" y="1447800"/>
            <a:ext cx="4495800" cy="30480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6/20/2021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2920" y="4555265"/>
            <a:ext cx="4038600" cy="87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ছবিটিতে</a:t>
            </a:r>
            <a:r>
              <a:rPr lang="en-US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এভাবে</a:t>
            </a:r>
            <a:r>
              <a:rPr lang="en-US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পাঠদানের</a:t>
            </a:r>
            <a:r>
              <a:rPr lang="en-US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সুবিধা</a:t>
            </a:r>
            <a:r>
              <a:rPr lang="en-US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4461333"/>
            <a:ext cx="3417258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স্টার</a:t>
            </a:r>
            <a:r>
              <a:rPr lang="en-US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টপোলজি</a:t>
            </a:r>
            <a:endParaRPr lang="en-US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" y="5522098"/>
            <a:ext cx="780287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>
                <a:solidFill>
                  <a:srgbClr val="002060"/>
                </a:solidFill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en-US" sz="3200" dirty="0" err="1"/>
              <a:t>স্টার</a:t>
            </a:r>
            <a:r>
              <a:rPr lang="en-US" sz="3200" dirty="0"/>
              <a:t> </a:t>
            </a:r>
            <a:r>
              <a:rPr lang="en-US" sz="3200" dirty="0" err="1"/>
              <a:t>টপোলজিতে</a:t>
            </a:r>
            <a:r>
              <a:rPr lang="en-US" sz="3200" dirty="0"/>
              <a:t> </a:t>
            </a:r>
            <a:r>
              <a:rPr lang="en-US" sz="3200" dirty="0" err="1"/>
              <a:t>কোন</a:t>
            </a:r>
            <a:r>
              <a:rPr lang="en-US" sz="3200" dirty="0"/>
              <a:t> </a:t>
            </a:r>
            <a:r>
              <a:rPr lang="en-US" sz="3200" dirty="0" err="1"/>
              <a:t>নেটওয়ার্কে</a:t>
            </a:r>
            <a:r>
              <a:rPr lang="en-US" sz="3200" dirty="0"/>
              <a:t> </a:t>
            </a:r>
            <a:r>
              <a:rPr lang="en-US" sz="3200" dirty="0" err="1"/>
              <a:t>প্রত্যেকটা</a:t>
            </a:r>
            <a:r>
              <a:rPr lang="en-US" sz="3200" dirty="0"/>
              <a:t> </a:t>
            </a:r>
            <a:r>
              <a:rPr lang="en-US" sz="3200" dirty="0" err="1"/>
              <a:t>কম্পিউটার</a:t>
            </a:r>
            <a:r>
              <a:rPr lang="en-US" sz="3200" dirty="0"/>
              <a:t> </a:t>
            </a:r>
            <a:r>
              <a:rPr lang="en-US" sz="3200" dirty="0" err="1"/>
              <a:t>একটা</a:t>
            </a:r>
            <a:r>
              <a:rPr lang="en-US" sz="3200" dirty="0"/>
              <a:t> </a:t>
            </a:r>
            <a:r>
              <a:rPr lang="en-US" sz="3200" dirty="0" err="1"/>
              <a:t>কেন্দ্রীয়</a:t>
            </a:r>
            <a:r>
              <a:rPr lang="en-US" sz="3200" dirty="0"/>
              <a:t> </a:t>
            </a:r>
            <a:r>
              <a:rPr lang="en-US" sz="3200" dirty="0" err="1"/>
              <a:t>হাবের</a:t>
            </a:r>
            <a:r>
              <a:rPr lang="en-US" sz="3200" dirty="0"/>
              <a:t> (hub) </a:t>
            </a:r>
            <a:r>
              <a:rPr lang="en-US" sz="3200" dirty="0" err="1"/>
              <a:t>সাথে</a:t>
            </a:r>
            <a:r>
              <a:rPr lang="en-US" sz="3200" dirty="0"/>
              <a:t> </a:t>
            </a:r>
            <a:r>
              <a:rPr lang="en-US" sz="3200" dirty="0" err="1"/>
              <a:t>যুক্ত</a:t>
            </a:r>
            <a:r>
              <a:rPr lang="en-US" sz="3200" dirty="0"/>
              <a:t> </a:t>
            </a:r>
            <a:r>
              <a:rPr lang="en-US" sz="3200" dirty="0" err="1"/>
              <a:t>থাকে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690" y="1394349"/>
            <a:ext cx="3115110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3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622</Words>
  <Application>Microsoft Office PowerPoint</Application>
  <PresentationFormat>On-screen Show (4:3)</PresentationFormat>
  <Paragraphs>126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Nikosh</vt:lpstr>
      <vt:lpstr>Siyam Rupali</vt:lpstr>
      <vt:lpstr>Vrinda</vt:lpstr>
      <vt:lpstr>Default Design</vt:lpstr>
      <vt:lpstr>PowerPoint Presentation</vt:lpstr>
      <vt:lpstr>PowerPoint Presentation</vt:lpstr>
      <vt:lpstr>শিক্ষার্থী A নিজ আসনে বসে থেকেই কতভাবে B এর নিকট একটি কলম পৌছাতে পারে?</vt:lpstr>
      <vt:lpstr>আজকের আলোচ্য বিষয় …</vt:lpstr>
      <vt:lpstr>শিখণফল</vt:lpstr>
      <vt:lpstr>এক জেলার সাথে অন্য জেলার যোগাযোগ পদ্ধতি</vt:lpstr>
      <vt:lpstr>বিভিন্ন প্রকার টপোলজি</vt:lpstr>
      <vt:lpstr>বিভিন্ন প্রকার টপোলজি</vt:lpstr>
      <vt:lpstr>বিভিন্ন প্রকার টপোলজি</vt:lpstr>
      <vt:lpstr>বিভিন্ন প্রকার টপোলজি</vt:lpstr>
      <vt:lpstr>বিভিন্ন প্রকার টপোলজি</vt:lpstr>
      <vt:lpstr>দলীয় কাজ</vt:lpstr>
      <vt:lpstr>মূল্যায়ন</vt:lpstr>
      <vt:lpstr>PowerPoint Presentation</vt:lpstr>
      <vt:lpstr>বাড়ীর কাজ</vt:lpstr>
      <vt:lpstr>PowerPoint Presentation</vt:lpstr>
    </vt:vector>
  </TitlesOfParts>
  <Company>Dhaka Residential Model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Sayed Mahbub Hasan Amiri</dc:creator>
  <cp:lastModifiedBy>PC Hospital</cp:lastModifiedBy>
  <cp:revision>114</cp:revision>
  <dcterms:created xsi:type="dcterms:W3CDTF">2014-05-10T11:53:28Z</dcterms:created>
  <dcterms:modified xsi:type="dcterms:W3CDTF">2021-06-20T07:38:22Z</dcterms:modified>
</cp:coreProperties>
</file>