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8" r:id="rId4"/>
    <p:sldId id="270" r:id="rId5"/>
    <p:sldId id="260" r:id="rId6"/>
    <p:sldId id="261" r:id="rId7"/>
    <p:sldId id="272" r:id="rId8"/>
    <p:sldId id="262" r:id="rId9"/>
    <p:sldId id="265" r:id="rId10"/>
    <p:sldId id="266" r:id="rId11"/>
    <p:sldId id="274" r:id="rId12"/>
    <p:sldId id="276" r:id="rId13"/>
    <p:sldId id="275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8098-AEAC-455A-A45F-73454A23F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41E1-B61B-41A4-BD32-80ABD86D0B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60531_Informal_Meeting_Ministers_of_Agriculture_Informal_Meeting_of_EU_Ministers_of_Agriculture_(27272280922)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E149A-662A-418A-9864-8B7D7EB5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294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0CA16-BA72-4BA8-8217-80CE4CA3F2F2}"/>
              </a:ext>
            </a:extLst>
          </p:cNvPr>
          <p:cNvSpPr txBox="1"/>
          <p:nvPr/>
        </p:nvSpPr>
        <p:spPr>
          <a:xfrm>
            <a:off x="1905000" y="326205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</a:rPr>
              <a:t>স্বাগতম</a:t>
            </a:r>
            <a:endParaRPr lang="en-U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896C88A-58D7-4CD1-9F7F-1B2B6AC3F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15383"/>
              </p:ext>
            </p:extLst>
          </p:nvPr>
        </p:nvGraphicFramePr>
        <p:xfrm>
          <a:off x="0" y="76200"/>
          <a:ext cx="8991600" cy="704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83836685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83036173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29868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dirty="0"/>
                        <a:t>সৎ </a:t>
                      </a:r>
                      <a:r>
                        <a:rPr lang="en-US" dirty="0" err="1"/>
                        <a:t>ব্যক্তি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বলে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সকলে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তাঁকে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সম্মান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করে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লোকটি</a:t>
                      </a:r>
                      <a:r>
                        <a:rPr lang="en-US" dirty="0"/>
                        <a:t> সৎ  </a:t>
                      </a:r>
                      <a:r>
                        <a:rPr lang="en-US" dirty="0" err="1"/>
                        <a:t>তাই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সকলে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তাঁকে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সম্মান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করে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59605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/>
                        <a:t>সত্য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কথা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বললে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মুক্তি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পাবে</a:t>
                      </a: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সত্য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কথা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বল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এবং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মুক্তি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পাবে</a:t>
                      </a:r>
                      <a:r>
                        <a:rPr lang="en-US" dirty="0"/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1447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dirty="0" err="1"/>
                        <a:t>লোকটি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গরিব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হলেও</a:t>
                      </a:r>
                      <a:r>
                        <a:rPr lang="en-US" dirty="0"/>
                        <a:t> সৎ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লোকটি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গরিব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তবে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খুবই</a:t>
                      </a:r>
                      <a:r>
                        <a:rPr lang="en-US" dirty="0"/>
                        <a:t> সৎ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5695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/>
                        <a:t>পড়ালেখা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না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করলে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ভবিষ্য</a:t>
                      </a:r>
                      <a:r>
                        <a:rPr lang="en-US" dirty="0"/>
                        <a:t>ৎ  </a:t>
                      </a:r>
                      <a:r>
                        <a:rPr lang="en-US" dirty="0" err="1"/>
                        <a:t>অন্ধকার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পড়ালেখা</a:t>
                      </a:r>
                      <a:r>
                        <a:rPr lang="en-US" dirty="0"/>
                        <a:t>   </a:t>
                      </a:r>
                      <a:r>
                        <a:rPr lang="en-US" dirty="0" err="1"/>
                        <a:t>কর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নতুবা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ভবিষ্য</a:t>
                      </a:r>
                      <a:r>
                        <a:rPr lang="en-US" dirty="0"/>
                        <a:t>ৎ  </a:t>
                      </a:r>
                      <a:r>
                        <a:rPr lang="en-US" dirty="0" err="1"/>
                        <a:t>অন্ধকার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13524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r>
                        <a:rPr lang="en-US" dirty="0" err="1"/>
                        <a:t>তুমি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আসবে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অপেক্ষা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করছিলাম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তুমি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আসবে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অতএব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অপেক্ষা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করছিলাম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8899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/>
                        <a:t>তিনি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বাজার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বাড়ি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ফিরলেন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তিনি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বাজার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করলেন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এবং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বাড়ি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ফিরলেন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4919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/>
                        <a:t>সে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লেখাপড়া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শিখলেও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জ্ঞান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অর্জন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করতে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পারে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নি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সে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লেখাপড়া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শিখেছে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কিন্তু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জ্ঞান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অর্জন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করতে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পারে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নি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737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894577-937E-4E2C-B64F-F09E94269CE6}"/>
              </a:ext>
            </a:extLst>
          </p:cNvPr>
          <p:cNvSpPr txBox="1"/>
          <p:nvPr/>
        </p:nvSpPr>
        <p:spPr>
          <a:xfrm>
            <a:off x="1066800" y="76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সরল</a:t>
            </a:r>
            <a:r>
              <a:rPr lang="en-US" sz="2800" b="1" dirty="0"/>
              <a:t> </a:t>
            </a:r>
            <a:r>
              <a:rPr lang="en-US" sz="2800" b="1" dirty="0" err="1"/>
              <a:t>বাক্য</a:t>
            </a:r>
            <a:r>
              <a:rPr lang="en-US" sz="2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A7A71-7CD0-4EE2-9181-726A3AEB0678}"/>
              </a:ext>
            </a:extLst>
          </p:cNvPr>
          <p:cNvSpPr txBox="1"/>
          <p:nvPr/>
        </p:nvSpPr>
        <p:spPr>
          <a:xfrm>
            <a:off x="5105400" y="76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যৌগিক</a:t>
            </a:r>
            <a:r>
              <a:rPr lang="en-US" sz="2800" b="1" dirty="0"/>
              <a:t> </a:t>
            </a:r>
            <a:r>
              <a:rPr lang="en-US" sz="2800" b="1" dirty="0" err="1"/>
              <a:t>বাক্য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3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A74D4F-3E08-4BB4-BFF2-FBA8B20B6FCF}"/>
              </a:ext>
            </a:extLst>
          </p:cNvPr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DFBB2-72C7-4413-A22E-5CF0BFEEE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567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77312-0F88-463A-928C-A5A2A9A4F83F}"/>
              </a:ext>
            </a:extLst>
          </p:cNvPr>
          <p:cNvSpPr txBox="1"/>
          <p:nvPr/>
        </p:nvSpPr>
        <p:spPr>
          <a:xfrm>
            <a:off x="2438400" y="15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দলীয়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কাজ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FF35C-E561-47A0-8E14-D87B4A16279F}"/>
              </a:ext>
            </a:extLst>
          </p:cNvPr>
          <p:cNvSpPr txBox="1"/>
          <p:nvPr/>
        </p:nvSpPr>
        <p:spPr>
          <a:xfrm>
            <a:off x="114300" y="5715000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লোকটি</a:t>
            </a:r>
            <a:r>
              <a:rPr lang="en-US" sz="2400" b="1" dirty="0"/>
              <a:t> সৎ , </a:t>
            </a:r>
            <a:r>
              <a:rPr lang="en-US" sz="2400" b="1" dirty="0" err="1"/>
              <a:t>তবে</a:t>
            </a:r>
            <a:r>
              <a:rPr lang="en-US" sz="2400" b="1" dirty="0"/>
              <a:t> </a:t>
            </a:r>
            <a:r>
              <a:rPr lang="en-US" sz="2400" b="1" dirty="0" err="1"/>
              <a:t>খুই</a:t>
            </a:r>
            <a:r>
              <a:rPr lang="en-US" sz="2400" b="1" dirty="0"/>
              <a:t> </a:t>
            </a:r>
            <a:r>
              <a:rPr lang="en-US" sz="2400" b="1" dirty="0" err="1"/>
              <a:t>গরিব</a:t>
            </a:r>
            <a:r>
              <a:rPr lang="en-US" sz="2400" b="1" dirty="0"/>
              <a:t> </a:t>
            </a:r>
            <a:r>
              <a:rPr lang="en-US" sz="2400" b="1" dirty="0" err="1"/>
              <a:t>বাক্যটি</a:t>
            </a:r>
            <a:r>
              <a:rPr lang="en-US" sz="2400" b="1" dirty="0"/>
              <a:t> </a:t>
            </a:r>
            <a:r>
              <a:rPr lang="en-US" sz="2400" b="1" dirty="0" err="1"/>
              <a:t>কোন</a:t>
            </a:r>
            <a:r>
              <a:rPr lang="en-US" sz="2400" b="1" dirty="0"/>
              <a:t> </a:t>
            </a:r>
            <a:r>
              <a:rPr lang="en-US" sz="2400" b="1" dirty="0" err="1"/>
              <a:t>ধরণের</a:t>
            </a:r>
            <a:r>
              <a:rPr lang="en-US" sz="2400" b="1" dirty="0"/>
              <a:t> </a:t>
            </a:r>
            <a:r>
              <a:rPr lang="en-US" sz="2400" b="1" dirty="0" err="1"/>
              <a:t>বাক্য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 err="1"/>
              <a:t>এই</a:t>
            </a:r>
            <a:r>
              <a:rPr lang="en-US" sz="2400" b="1" dirty="0"/>
              <a:t> </a:t>
            </a:r>
            <a:r>
              <a:rPr lang="en-US" sz="2400" b="1" dirty="0" err="1"/>
              <a:t>বাক্যটি</a:t>
            </a:r>
            <a:r>
              <a:rPr lang="en-US" sz="2400" b="1" dirty="0"/>
              <a:t> </a:t>
            </a:r>
            <a:r>
              <a:rPr lang="en-US" sz="2400" b="1" dirty="0" err="1"/>
              <a:t>কে</a:t>
            </a:r>
            <a:r>
              <a:rPr lang="en-US" sz="2400" b="1" dirty="0"/>
              <a:t> </a:t>
            </a:r>
            <a:r>
              <a:rPr lang="en-US" sz="2400" b="1" dirty="0" err="1"/>
              <a:t>সরল</a:t>
            </a:r>
            <a:r>
              <a:rPr lang="en-US" sz="2400" b="1" dirty="0"/>
              <a:t> </a:t>
            </a:r>
            <a:r>
              <a:rPr lang="en-US" sz="2400" b="1" dirty="0" err="1"/>
              <a:t>বাক্যে</a:t>
            </a:r>
            <a:r>
              <a:rPr lang="en-US" sz="2400" b="1" dirty="0"/>
              <a:t> </a:t>
            </a:r>
            <a:r>
              <a:rPr lang="en-US" sz="2400" b="1" dirty="0" err="1"/>
              <a:t>পরিবর্তন</a:t>
            </a:r>
            <a:r>
              <a:rPr lang="en-US" sz="2400" b="1" dirty="0"/>
              <a:t>  </a:t>
            </a:r>
            <a:r>
              <a:rPr lang="en-US" sz="2400" b="1" dirty="0" err="1"/>
              <a:t>কর</a:t>
            </a:r>
            <a:r>
              <a:rPr lang="en-US" sz="24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56952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3E257-948A-4E8A-A655-256C9E16E3F2}"/>
              </a:ext>
            </a:extLst>
          </p:cNvPr>
          <p:cNvSpPr/>
          <p:nvPr/>
        </p:nvSpPr>
        <p:spPr>
          <a:xfrm>
            <a:off x="62948" y="-38100"/>
            <a:ext cx="9144000" cy="693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1CCE4-4FC0-42CB-82FB-6AC5F0E62336}"/>
              </a:ext>
            </a:extLst>
          </p:cNvPr>
          <p:cNvSpPr txBox="1"/>
          <p:nvPr/>
        </p:nvSpPr>
        <p:spPr>
          <a:xfrm>
            <a:off x="990600" y="1524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অর্থের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পার্থক্য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অনুসারে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বাক্য</a:t>
            </a:r>
            <a:r>
              <a:rPr lang="en-US" sz="3200" b="1" dirty="0">
                <a:solidFill>
                  <a:srgbClr val="0070C0"/>
                </a:solidFill>
              </a:rPr>
              <a:t> ৫ </a:t>
            </a:r>
            <a:r>
              <a:rPr lang="en-US" sz="3200" b="1" dirty="0" err="1">
                <a:solidFill>
                  <a:srgbClr val="0070C0"/>
                </a:solidFill>
              </a:rPr>
              <a:t>প্রকার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4033E-39F4-4BF4-B6BF-C33967059B92}"/>
              </a:ext>
            </a:extLst>
          </p:cNvPr>
          <p:cNvSpPr txBox="1"/>
          <p:nvPr/>
        </p:nvSpPr>
        <p:spPr>
          <a:xfrm>
            <a:off x="76200" y="838200"/>
            <a:ext cx="90678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C54AC-9C4F-48E6-B7EB-FD492ACF4C8E}"/>
              </a:ext>
            </a:extLst>
          </p:cNvPr>
          <p:cNvSpPr txBox="1"/>
          <p:nvPr/>
        </p:nvSpPr>
        <p:spPr>
          <a:xfrm>
            <a:off x="0" y="1092585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 । </a:t>
            </a:r>
            <a:r>
              <a:rPr lang="en-US" sz="2800" b="1" dirty="0" err="1"/>
              <a:t>বর্ণনা</a:t>
            </a:r>
            <a:r>
              <a:rPr lang="en-US" sz="2800" b="1" dirty="0"/>
              <a:t> </a:t>
            </a:r>
            <a:r>
              <a:rPr lang="en-US" sz="2800" b="1" dirty="0" err="1"/>
              <a:t>মূলক</a:t>
            </a:r>
            <a:r>
              <a:rPr lang="en-US" sz="2800" b="1" dirty="0"/>
              <a:t>  ২ । </a:t>
            </a:r>
            <a:r>
              <a:rPr lang="en-US" sz="2800" b="1" dirty="0" err="1"/>
              <a:t>প্রশ্নবোধক</a:t>
            </a:r>
            <a:r>
              <a:rPr lang="en-US" sz="2800" b="1" dirty="0"/>
              <a:t> ৩। </a:t>
            </a:r>
            <a:r>
              <a:rPr lang="en-US" sz="2800" b="1" dirty="0" err="1"/>
              <a:t>আদেশবা</a:t>
            </a:r>
            <a:r>
              <a:rPr lang="en-US" sz="2800" b="1" dirty="0"/>
              <a:t> </a:t>
            </a:r>
            <a:r>
              <a:rPr lang="en-US" sz="2800" b="1" dirty="0" err="1"/>
              <a:t>উপদেশ</a:t>
            </a:r>
            <a:r>
              <a:rPr lang="en-US" sz="2800" b="1" dirty="0"/>
              <a:t> </a:t>
            </a:r>
            <a:r>
              <a:rPr lang="en-US" sz="2800" b="1" dirty="0" err="1"/>
              <a:t>মূলক</a:t>
            </a:r>
            <a:r>
              <a:rPr lang="en-US" sz="2800" b="1" dirty="0"/>
              <a:t> ৪ । </a:t>
            </a:r>
            <a:r>
              <a:rPr lang="en-US" sz="2800" b="1" dirty="0" err="1"/>
              <a:t>আবেগ</a:t>
            </a:r>
            <a:r>
              <a:rPr lang="en-US" sz="2800" b="1" dirty="0"/>
              <a:t> </a:t>
            </a:r>
            <a:r>
              <a:rPr lang="en-US" sz="2800" b="1" dirty="0" err="1"/>
              <a:t>বা</a:t>
            </a:r>
            <a:r>
              <a:rPr lang="en-US" sz="2800" b="1" dirty="0"/>
              <a:t> </a:t>
            </a:r>
            <a:r>
              <a:rPr lang="en-US" sz="2800" b="1" dirty="0" err="1"/>
              <a:t>বিস্ময়সূচক</a:t>
            </a:r>
            <a:r>
              <a:rPr lang="en-US" sz="2800" b="1" dirty="0"/>
              <a:t>  ৫। </a:t>
            </a:r>
            <a:r>
              <a:rPr lang="en-US" sz="2800" b="1" dirty="0" err="1"/>
              <a:t>প্রার্থনামূলক</a:t>
            </a:r>
            <a:r>
              <a:rPr lang="en-US" sz="2800" b="1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8F81F-EAF7-4256-993F-F8D7D8FA3D8A}"/>
              </a:ext>
            </a:extLst>
          </p:cNvPr>
          <p:cNvSpPr txBox="1"/>
          <p:nvPr/>
        </p:nvSpPr>
        <p:spPr>
          <a:xfrm>
            <a:off x="228600" y="233550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১ । </a:t>
            </a:r>
            <a:r>
              <a:rPr lang="en-US" sz="2000" b="1" dirty="0" err="1">
                <a:solidFill>
                  <a:srgbClr val="0070C0"/>
                </a:solidFill>
              </a:rPr>
              <a:t>বর্ণনা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মূলক</a:t>
            </a:r>
            <a:r>
              <a:rPr lang="en-US" sz="2000" b="1" dirty="0">
                <a:solidFill>
                  <a:srgbClr val="0070C0"/>
                </a:solidFill>
              </a:rPr>
              <a:t> ঃ </a:t>
            </a:r>
            <a:r>
              <a:rPr lang="en-US" sz="2000" b="1" dirty="0" err="1"/>
              <a:t>যে</a:t>
            </a:r>
            <a:r>
              <a:rPr lang="en-US" sz="2000" b="1" dirty="0"/>
              <a:t> </a:t>
            </a:r>
            <a:r>
              <a:rPr lang="en-US" sz="2000" b="1" dirty="0" err="1"/>
              <a:t>বাক্যে</a:t>
            </a:r>
            <a:r>
              <a:rPr lang="en-US" sz="2000" b="1" dirty="0"/>
              <a:t> </a:t>
            </a:r>
            <a:r>
              <a:rPr lang="en-US" sz="2000" b="1" dirty="0" err="1"/>
              <a:t>কোন</a:t>
            </a:r>
            <a:r>
              <a:rPr lang="en-US" sz="2000" b="1" dirty="0"/>
              <a:t> </a:t>
            </a:r>
            <a:r>
              <a:rPr lang="en-US" sz="2000" b="1" dirty="0" err="1"/>
              <a:t>কিছুর</a:t>
            </a:r>
            <a:r>
              <a:rPr lang="en-US" sz="2000" b="1" dirty="0"/>
              <a:t> </a:t>
            </a:r>
            <a:r>
              <a:rPr lang="en-US" sz="2000" b="1" dirty="0" err="1"/>
              <a:t>বর্ণনা</a:t>
            </a:r>
            <a:r>
              <a:rPr lang="en-US" sz="2000" b="1" dirty="0"/>
              <a:t> </a:t>
            </a:r>
            <a:r>
              <a:rPr lang="en-US" sz="2000" b="1" dirty="0" err="1"/>
              <a:t>বা</a:t>
            </a:r>
            <a:r>
              <a:rPr lang="en-US" sz="2000" b="1" dirty="0"/>
              <a:t> </a:t>
            </a:r>
            <a:r>
              <a:rPr lang="en-US" sz="2000" b="1" dirty="0" err="1"/>
              <a:t>বিবৃতি</a:t>
            </a:r>
            <a:r>
              <a:rPr lang="en-US" sz="2000" b="1" dirty="0"/>
              <a:t> </a:t>
            </a:r>
            <a:r>
              <a:rPr lang="en-US" sz="2000" b="1" dirty="0" err="1"/>
              <a:t>প্রকাশ</a:t>
            </a:r>
            <a:r>
              <a:rPr lang="en-US" sz="2000" b="1" dirty="0"/>
              <a:t> </a:t>
            </a:r>
            <a:r>
              <a:rPr lang="en-US" sz="2000" b="1" dirty="0" err="1"/>
              <a:t>পায়</a:t>
            </a:r>
            <a:r>
              <a:rPr lang="en-US" sz="2000" b="1" dirty="0"/>
              <a:t> , </a:t>
            </a:r>
            <a:r>
              <a:rPr lang="en-US" sz="2000" b="1" dirty="0" err="1"/>
              <a:t>তাকে</a:t>
            </a:r>
            <a:r>
              <a:rPr lang="en-US" sz="2000" b="1" dirty="0"/>
              <a:t> </a:t>
            </a:r>
            <a:r>
              <a:rPr lang="en-US" sz="2000" b="1" dirty="0" err="1"/>
              <a:t>বর্ণনামূলক</a:t>
            </a:r>
            <a:r>
              <a:rPr lang="en-US" sz="2000" b="1" dirty="0"/>
              <a:t> </a:t>
            </a:r>
            <a:r>
              <a:rPr lang="en-US" sz="2000" b="1" dirty="0" err="1"/>
              <a:t>বাক্য</a:t>
            </a:r>
            <a:r>
              <a:rPr lang="en-US" sz="2000" b="1" dirty="0"/>
              <a:t> </a:t>
            </a:r>
            <a:r>
              <a:rPr lang="en-US" sz="2000" b="1" dirty="0" err="1"/>
              <a:t>বলে</a:t>
            </a:r>
            <a:r>
              <a:rPr lang="en-US" sz="2000" b="1" dirty="0"/>
              <a:t> । </a:t>
            </a:r>
            <a:r>
              <a:rPr lang="en-US" sz="2000" b="1" dirty="0" err="1">
                <a:solidFill>
                  <a:srgbClr val="0070C0"/>
                </a:solidFill>
              </a:rPr>
              <a:t>যেমন</a:t>
            </a:r>
            <a:r>
              <a:rPr lang="en-US" sz="2000" b="1" dirty="0">
                <a:solidFill>
                  <a:srgbClr val="0070C0"/>
                </a:solidFill>
              </a:rPr>
              <a:t> ঃ </a:t>
            </a:r>
            <a:r>
              <a:rPr lang="en-US" sz="2000" b="1" dirty="0" err="1">
                <a:solidFill>
                  <a:srgbClr val="0070C0"/>
                </a:solidFill>
              </a:rPr>
              <a:t>আজ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বৃষ্টি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হবে</a:t>
            </a:r>
            <a:r>
              <a:rPr lang="en-US" sz="2000" b="1" dirty="0">
                <a:solidFill>
                  <a:srgbClr val="0070C0"/>
                </a:solidFill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9FB9A-2B04-4529-9872-C7AC7DC00EE2}"/>
              </a:ext>
            </a:extLst>
          </p:cNvPr>
          <p:cNvSpPr txBox="1"/>
          <p:nvPr/>
        </p:nvSpPr>
        <p:spPr>
          <a:xfrm>
            <a:off x="228600" y="323869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২ । </a:t>
            </a:r>
            <a:r>
              <a:rPr lang="en-US" sz="1800" b="1" dirty="0" err="1">
                <a:solidFill>
                  <a:srgbClr val="0070C0"/>
                </a:solidFill>
              </a:rPr>
              <a:t>প্রশ্নবোধক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বাক্য</a:t>
            </a:r>
            <a:r>
              <a:rPr lang="en-US" sz="1800" b="1" dirty="0">
                <a:solidFill>
                  <a:srgbClr val="0070C0"/>
                </a:solidFill>
              </a:rPr>
              <a:t> ঃ </a:t>
            </a:r>
            <a:r>
              <a:rPr lang="en-US" sz="1800" b="1" dirty="0" err="1"/>
              <a:t>যে</a:t>
            </a:r>
            <a:r>
              <a:rPr lang="en-US" sz="1800" b="1" dirty="0"/>
              <a:t> </a:t>
            </a:r>
            <a:r>
              <a:rPr lang="en-US" sz="1800" b="1" dirty="0" err="1"/>
              <a:t>বাক্য</a:t>
            </a:r>
            <a:r>
              <a:rPr lang="en-US" sz="1800" b="1" dirty="0"/>
              <a:t> </a:t>
            </a:r>
            <a:r>
              <a:rPr lang="en-US" sz="1800" b="1" dirty="0" err="1"/>
              <a:t>দ্বারা</a:t>
            </a:r>
            <a:r>
              <a:rPr lang="en-US" sz="1800" b="1" dirty="0"/>
              <a:t> </a:t>
            </a:r>
            <a:r>
              <a:rPr lang="en-US" sz="1800" b="1" dirty="0" err="1"/>
              <a:t>কোন</a:t>
            </a:r>
            <a:r>
              <a:rPr lang="en-US" sz="1800" b="1" dirty="0"/>
              <a:t> </a:t>
            </a:r>
            <a:r>
              <a:rPr lang="en-US" sz="1800" b="1" dirty="0" err="1"/>
              <a:t>প্রশ্ন</a:t>
            </a:r>
            <a:r>
              <a:rPr lang="en-US" sz="1800" b="1" dirty="0"/>
              <a:t> </a:t>
            </a:r>
            <a:r>
              <a:rPr lang="en-US" sz="1800" b="1" dirty="0" err="1"/>
              <a:t>জিজ্ঞাসা</a:t>
            </a:r>
            <a:r>
              <a:rPr lang="en-US" sz="1800" b="1" dirty="0"/>
              <a:t> </a:t>
            </a:r>
            <a:r>
              <a:rPr lang="en-US" sz="1800" b="1" dirty="0" err="1"/>
              <a:t>করা</a:t>
            </a:r>
            <a:r>
              <a:rPr lang="en-US" sz="1800" b="1" dirty="0"/>
              <a:t> </a:t>
            </a:r>
            <a:r>
              <a:rPr lang="en-US" sz="1800" b="1" dirty="0" err="1"/>
              <a:t>হয়</a:t>
            </a:r>
            <a:r>
              <a:rPr lang="en-US" sz="1800" b="1" dirty="0"/>
              <a:t> , </a:t>
            </a:r>
            <a:r>
              <a:rPr lang="en-US" sz="1800" b="1" dirty="0" err="1"/>
              <a:t>তাকে</a:t>
            </a:r>
            <a:r>
              <a:rPr lang="en-US" sz="1800" b="1" dirty="0"/>
              <a:t> </a:t>
            </a:r>
            <a:r>
              <a:rPr lang="en-US" sz="1800" b="1" dirty="0" err="1"/>
              <a:t>প্রশ্নবোধক</a:t>
            </a:r>
            <a:r>
              <a:rPr lang="en-US" sz="1800" b="1" dirty="0"/>
              <a:t> </a:t>
            </a:r>
            <a:r>
              <a:rPr lang="en-US" sz="1800" b="1" dirty="0" err="1"/>
              <a:t>বাক্য</a:t>
            </a:r>
            <a:r>
              <a:rPr lang="en-US" sz="1800" b="1" dirty="0"/>
              <a:t> </a:t>
            </a:r>
            <a:r>
              <a:rPr lang="en-US" sz="1800" b="1" dirty="0" err="1"/>
              <a:t>বলে</a:t>
            </a:r>
            <a:r>
              <a:rPr lang="en-US" sz="1800" b="1" dirty="0"/>
              <a:t>  । </a:t>
            </a:r>
            <a:r>
              <a:rPr lang="en-US" sz="1800" b="1" dirty="0" err="1">
                <a:solidFill>
                  <a:srgbClr val="0070C0"/>
                </a:solidFill>
              </a:rPr>
              <a:t>যেমন</a:t>
            </a:r>
            <a:r>
              <a:rPr lang="en-US" sz="1800" b="1" dirty="0">
                <a:solidFill>
                  <a:srgbClr val="0070C0"/>
                </a:solidFill>
              </a:rPr>
              <a:t> ঃ </a:t>
            </a:r>
            <a:r>
              <a:rPr lang="en-US" sz="1800" b="1" dirty="0" err="1">
                <a:solidFill>
                  <a:srgbClr val="0070C0"/>
                </a:solidFill>
              </a:rPr>
              <a:t>তোমার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নাম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কী</a:t>
            </a:r>
            <a:r>
              <a:rPr lang="en-US" sz="1800" b="1" dirty="0">
                <a:solidFill>
                  <a:srgbClr val="0070C0"/>
                </a:solidFill>
              </a:rPr>
              <a:t> 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7D6FC-00AF-4C95-92C0-CE293AE192EA}"/>
              </a:ext>
            </a:extLst>
          </p:cNvPr>
          <p:cNvSpPr txBox="1"/>
          <p:nvPr/>
        </p:nvSpPr>
        <p:spPr>
          <a:xfrm>
            <a:off x="228600" y="396462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৩। </a:t>
            </a:r>
            <a:r>
              <a:rPr lang="en-US" sz="1800" b="1" dirty="0" err="1">
                <a:solidFill>
                  <a:srgbClr val="0070C0"/>
                </a:solidFill>
              </a:rPr>
              <a:t>আদেশ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বা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উপদেশ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মূলক</a:t>
            </a:r>
            <a:r>
              <a:rPr lang="en-US" sz="1800" b="1" dirty="0">
                <a:solidFill>
                  <a:srgbClr val="0070C0"/>
                </a:solidFill>
              </a:rPr>
              <a:t> ঃ </a:t>
            </a:r>
            <a:r>
              <a:rPr lang="en-US" sz="1800" b="1" dirty="0" err="1"/>
              <a:t>যে</a:t>
            </a:r>
            <a:r>
              <a:rPr lang="en-US" sz="1800" b="1" dirty="0"/>
              <a:t> </a:t>
            </a:r>
            <a:r>
              <a:rPr lang="en-US" sz="1800" b="1" dirty="0" err="1"/>
              <a:t>বাক্য</a:t>
            </a:r>
            <a:r>
              <a:rPr lang="en-US" sz="1800" b="1" dirty="0"/>
              <a:t> </a:t>
            </a:r>
            <a:r>
              <a:rPr lang="en-US" sz="1800" b="1" dirty="0" err="1"/>
              <a:t>দ্বারা</a:t>
            </a:r>
            <a:r>
              <a:rPr lang="en-US" sz="1800" b="1" dirty="0"/>
              <a:t> </a:t>
            </a:r>
            <a:r>
              <a:rPr lang="en-US" sz="1800" b="1" dirty="0" err="1"/>
              <a:t>আদেশ</a:t>
            </a:r>
            <a:r>
              <a:rPr lang="en-US" sz="1800" b="1" dirty="0"/>
              <a:t> </a:t>
            </a:r>
            <a:r>
              <a:rPr lang="en-US" sz="1800" b="1" dirty="0" err="1"/>
              <a:t>নির্দেশ</a:t>
            </a:r>
            <a:r>
              <a:rPr lang="en-US" sz="1800" b="1" dirty="0"/>
              <a:t> , </a:t>
            </a:r>
            <a:r>
              <a:rPr lang="en-US" sz="1800" b="1" dirty="0" err="1"/>
              <a:t>উপদেশ</a:t>
            </a:r>
            <a:r>
              <a:rPr lang="en-US" sz="1800" b="1" dirty="0"/>
              <a:t> </a:t>
            </a:r>
            <a:r>
              <a:rPr lang="en-US" sz="1800" b="1" dirty="0" err="1"/>
              <a:t>দেয়া</a:t>
            </a:r>
            <a:r>
              <a:rPr lang="en-US" sz="1800" b="1" dirty="0"/>
              <a:t> </a:t>
            </a:r>
            <a:r>
              <a:rPr lang="en-US" sz="1800" b="1" dirty="0" err="1"/>
              <a:t>হয়</a:t>
            </a:r>
            <a:r>
              <a:rPr lang="en-US" sz="1800" b="1" dirty="0"/>
              <a:t> </a:t>
            </a:r>
            <a:r>
              <a:rPr lang="en-US" sz="1800" b="1" dirty="0" err="1"/>
              <a:t>তাকেই</a:t>
            </a:r>
            <a:r>
              <a:rPr lang="en-US" sz="1800" b="1" dirty="0"/>
              <a:t> </a:t>
            </a:r>
            <a:r>
              <a:rPr lang="en-US" sz="1800" b="1" dirty="0" err="1"/>
              <a:t>আদেশ</a:t>
            </a:r>
            <a:r>
              <a:rPr lang="en-US" sz="1800" b="1" dirty="0"/>
              <a:t> </a:t>
            </a:r>
            <a:r>
              <a:rPr lang="en-US" sz="1800" b="1" dirty="0" err="1"/>
              <a:t>বা</a:t>
            </a:r>
            <a:r>
              <a:rPr lang="en-US" sz="1800" b="1" dirty="0"/>
              <a:t> </a:t>
            </a:r>
            <a:r>
              <a:rPr lang="en-US" sz="1800" b="1" dirty="0" err="1"/>
              <a:t>উপদেশ</a:t>
            </a:r>
            <a:r>
              <a:rPr lang="en-US" sz="1800" b="1" dirty="0"/>
              <a:t> </a:t>
            </a:r>
            <a:r>
              <a:rPr lang="en-US" sz="1800" b="1" dirty="0" err="1"/>
              <a:t>মূলক</a:t>
            </a:r>
            <a:r>
              <a:rPr lang="en-US" sz="1800" b="1" dirty="0"/>
              <a:t> </a:t>
            </a:r>
            <a:r>
              <a:rPr lang="en-US" sz="1800" b="1" dirty="0" err="1"/>
              <a:t>বাক্য</a:t>
            </a:r>
            <a:r>
              <a:rPr lang="en-US" sz="1800" b="1" dirty="0"/>
              <a:t> </a:t>
            </a:r>
            <a:r>
              <a:rPr lang="en-US" sz="1800" b="1" dirty="0" err="1"/>
              <a:t>বলা</a:t>
            </a:r>
            <a:r>
              <a:rPr lang="en-US" sz="1800" b="1" dirty="0"/>
              <a:t> </a:t>
            </a:r>
            <a:r>
              <a:rPr lang="en-US" sz="1800" b="1" dirty="0" err="1"/>
              <a:t>হয়</a:t>
            </a:r>
            <a:r>
              <a:rPr lang="en-US" sz="1800" b="1" dirty="0"/>
              <a:t> ।</a:t>
            </a:r>
            <a:r>
              <a:rPr lang="en-US" sz="1800" b="1" dirty="0" err="1">
                <a:solidFill>
                  <a:srgbClr val="0070C0"/>
                </a:solidFill>
              </a:rPr>
              <a:t>ভিতরে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আসতে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পারি</a:t>
            </a:r>
            <a:r>
              <a:rPr lang="en-US" sz="1800" b="1" dirty="0">
                <a:solidFill>
                  <a:srgbClr val="0070C0"/>
                </a:solidFill>
              </a:rPr>
              <a:t> ,</a:t>
            </a:r>
            <a:r>
              <a:rPr lang="en-US" sz="1800" b="1" dirty="0" err="1">
                <a:solidFill>
                  <a:srgbClr val="0070C0"/>
                </a:solidFill>
              </a:rPr>
              <a:t>স্যার</a:t>
            </a:r>
            <a:r>
              <a:rPr lang="en-US" sz="1800" b="1" dirty="0">
                <a:solidFill>
                  <a:srgbClr val="0070C0"/>
                </a:solidFill>
              </a:rPr>
              <a:t> ?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BECBF-9DF4-40D1-80F2-713E0045FF15}"/>
              </a:ext>
            </a:extLst>
          </p:cNvPr>
          <p:cNvSpPr txBox="1"/>
          <p:nvPr/>
        </p:nvSpPr>
        <p:spPr>
          <a:xfrm>
            <a:off x="228600" y="4968698"/>
            <a:ext cx="885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৪ । </a:t>
            </a:r>
            <a:r>
              <a:rPr lang="en-US" sz="1800" b="1" dirty="0" err="1">
                <a:solidFill>
                  <a:srgbClr val="0070C0"/>
                </a:solidFill>
              </a:rPr>
              <a:t>আবেগ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বা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বিস্ময়সূচক</a:t>
            </a:r>
            <a:r>
              <a:rPr lang="en-US" sz="1800" b="1" dirty="0">
                <a:solidFill>
                  <a:srgbClr val="0070C0"/>
                </a:solidFill>
              </a:rPr>
              <a:t> ঃ </a:t>
            </a:r>
            <a:r>
              <a:rPr lang="en-US" sz="1800" b="1" dirty="0" err="1"/>
              <a:t>যে</a:t>
            </a:r>
            <a:r>
              <a:rPr lang="en-US" sz="1800" b="1" dirty="0"/>
              <a:t> </a:t>
            </a:r>
            <a:r>
              <a:rPr lang="en-US" sz="1800" b="1" dirty="0" err="1"/>
              <a:t>বাক্য</a:t>
            </a:r>
            <a:r>
              <a:rPr lang="en-US" sz="1800" b="1" dirty="0"/>
              <a:t> </a:t>
            </a:r>
            <a:r>
              <a:rPr lang="en-US" sz="1800" b="1" dirty="0" err="1"/>
              <a:t>দ্বারা</a:t>
            </a:r>
            <a:r>
              <a:rPr lang="en-US" sz="1800" b="1" dirty="0"/>
              <a:t> </a:t>
            </a:r>
            <a:r>
              <a:rPr lang="en-US" sz="1800" b="1" dirty="0" err="1"/>
              <a:t>মনের</a:t>
            </a:r>
            <a:r>
              <a:rPr lang="en-US" sz="1800" b="1" dirty="0"/>
              <a:t> </a:t>
            </a:r>
            <a:r>
              <a:rPr lang="en-US" sz="1800" b="1" dirty="0" err="1"/>
              <a:t>বিভিন্ন</a:t>
            </a:r>
            <a:r>
              <a:rPr lang="en-US" sz="1800" b="1" dirty="0"/>
              <a:t> </a:t>
            </a:r>
            <a:r>
              <a:rPr lang="en-US" sz="1800" b="1" dirty="0" err="1"/>
              <a:t>প্রকার</a:t>
            </a:r>
            <a:r>
              <a:rPr lang="en-US" sz="1800" b="1" dirty="0"/>
              <a:t> </a:t>
            </a:r>
            <a:r>
              <a:rPr lang="en-US" sz="1800" b="1" dirty="0" err="1"/>
              <a:t>আবেগ</a:t>
            </a:r>
            <a:r>
              <a:rPr lang="en-US" sz="1800" b="1" dirty="0"/>
              <a:t> </a:t>
            </a:r>
            <a:r>
              <a:rPr lang="en-US" sz="1800" b="1" dirty="0" err="1"/>
              <a:t>এবং</a:t>
            </a:r>
            <a:r>
              <a:rPr lang="en-US" sz="1800" b="1" dirty="0"/>
              <a:t> </a:t>
            </a:r>
            <a:r>
              <a:rPr lang="en-US" sz="1800" b="1" dirty="0" err="1"/>
              <a:t>আকস্মিক</a:t>
            </a:r>
            <a:r>
              <a:rPr lang="en-US" sz="1800" b="1" dirty="0"/>
              <a:t> </a:t>
            </a:r>
            <a:r>
              <a:rPr lang="en-US" sz="1800" b="1" dirty="0" err="1"/>
              <a:t>মনোভাব</a:t>
            </a:r>
            <a:r>
              <a:rPr lang="en-US" sz="1800" b="1" dirty="0"/>
              <a:t> </a:t>
            </a:r>
            <a:r>
              <a:rPr lang="en-US" sz="1800" b="1" dirty="0" err="1"/>
              <a:t>প্রকাশ</a:t>
            </a:r>
            <a:r>
              <a:rPr lang="en-US" sz="1800" b="1" dirty="0"/>
              <a:t> </a:t>
            </a:r>
            <a:r>
              <a:rPr lang="en-US" sz="1800" b="1" dirty="0" err="1"/>
              <a:t>পায়</a:t>
            </a:r>
            <a:r>
              <a:rPr lang="en-US" sz="1800" b="1" dirty="0"/>
              <a:t> , </a:t>
            </a:r>
            <a:r>
              <a:rPr lang="en-US" sz="1800" b="1" dirty="0" err="1"/>
              <a:t>তাকে</a:t>
            </a:r>
            <a:r>
              <a:rPr lang="en-US" sz="1800" b="1" dirty="0"/>
              <a:t> </a:t>
            </a:r>
            <a:r>
              <a:rPr lang="en-US" sz="1800" b="1" dirty="0" err="1"/>
              <a:t>আবেগ</a:t>
            </a:r>
            <a:r>
              <a:rPr lang="en-US" sz="1800" b="1" dirty="0"/>
              <a:t> </a:t>
            </a:r>
            <a:r>
              <a:rPr lang="en-US" sz="1800" b="1" dirty="0" err="1"/>
              <a:t>বা</a:t>
            </a:r>
            <a:r>
              <a:rPr lang="en-US" sz="1800" b="1" dirty="0"/>
              <a:t> </a:t>
            </a:r>
            <a:r>
              <a:rPr lang="en-US" sz="1800" b="1" dirty="0" err="1"/>
              <a:t>বিস্ময়সূচক</a:t>
            </a:r>
            <a:r>
              <a:rPr lang="en-US" sz="1800" b="1" dirty="0"/>
              <a:t> </a:t>
            </a:r>
            <a:r>
              <a:rPr lang="en-US" sz="1800" b="1" dirty="0" err="1"/>
              <a:t>বাক্য</a:t>
            </a:r>
            <a:r>
              <a:rPr lang="en-US" sz="1800" b="1" dirty="0"/>
              <a:t> </a:t>
            </a:r>
            <a:r>
              <a:rPr lang="en-US" sz="1800" b="1" dirty="0" err="1"/>
              <a:t>বলে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। </a:t>
            </a:r>
            <a:r>
              <a:rPr lang="en-US" sz="1800" b="1" dirty="0" err="1">
                <a:solidFill>
                  <a:srgbClr val="0070C0"/>
                </a:solidFill>
              </a:rPr>
              <a:t>যেমন</a:t>
            </a:r>
            <a:r>
              <a:rPr lang="en-US" sz="1800" b="1" dirty="0">
                <a:solidFill>
                  <a:srgbClr val="0070C0"/>
                </a:solidFill>
              </a:rPr>
              <a:t> ঃ </a:t>
            </a:r>
            <a:r>
              <a:rPr lang="en-US" sz="1800" b="1" dirty="0" err="1">
                <a:solidFill>
                  <a:srgbClr val="0070C0"/>
                </a:solidFill>
              </a:rPr>
              <a:t>কি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সুন্দর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দৃশ্য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/>
              <a:t>!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92845-F336-48DD-84EC-D646BA6FAC23}"/>
              </a:ext>
            </a:extLst>
          </p:cNvPr>
          <p:cNvSpPr txBox="1"/>
          <p:nvPr/>
        </p:nvSpPr>
        <p:spPr>
          <a:xfrm>
            <a:off x="215348" y="6172200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৫। </a:t>
            </a:r>
            <a:r>
              <a:rPr lang="en-US" sz="1800" b="1" dirty="0" err="1">
                <a:solidFill>
                  <a:srgbClr val="0070C0"/>
                </a:solidFill>
              </a:rPr>
              <a:t>প্রার্থনামূলক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বাক্য</a:t>
            </a:r>
            <a:r>
              <a:rPr lang="en-US" b="1" dirty="0">
                <a:solidFill>
                  <a:srgbClr val="0070C0"/>
                </a:solidFill>
              </a:rPr>
              <a:t> ঃ </a:t>
            </a:r>
            <a:r>
              <a:rPr lang="en-US" b="1" dirty="0" err="1"/>
              <a:t>যে</a:t>
            </a:r>
            <a:r>
              <a:rPr lang="en-US" b="1" dirty="0"/>
              <a:t>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দ্বারা</a:t>
            </a:r>
            <a:r>
              <a:rPr lang="en-US" b="1" dirty="0"/>
              <a:t> </a:t>
            </a:r>
            <a:r>
              <a:rPr lang="en-US" b="1" dirty="0" err="1"/>
              <a:t>কোন</a:t>
            </a:r>
            <a:r>
              <a:rPr lang="en-US" b="1" dirty="0"/>
              <a:t> </a:t>
            </a:r>
            <a:r>
              <a:rPr lang="en-US" b="1" dirty="0" err="1"/>
              <a:t>ইচ্ছা</a:t>
            </a:r>
            <a:r>
              <a:rPr lang="en-US" b="1" dirty="0"/>
              <a:t> , </a:t>
            </a:r>
            <a:r>
              <a:rPr lang="en-US" b="1" dirty="0" err="1"/>
              <a:t>মঙ্গল</a:t>
            </a:r>
            <a:r>
              <a:rPr lang="en-US" b="1" dirty="0"/>
              <a:t> </a:t>
            </a:r>
            <a:r>
              <a:rPr lang="en-US" b="1" dirty="0" err="1"/>
              <a:t>কামনা</a:t>
            </a:r>
            <a:r>
              <a:rPr lang="en-US" b="1" dirty="0"/>
              <a:t> </a:t>
            </a:r>
            <a:r>
              <a:rPr lang="en-US" b="1" dirty="0" err="1"/>
              <a:t>বা</a:t>
            </a:r>
            <a:r>
              <a:rPr lang="en-US" b="1" dirty="0"/>
              <a:t> </a:t>
            </a:r>
            <a:r>
              <a:rPr lang="en-US" b="1" dirty="0" err="1"/>
              <a:t>প্রার্থনা</a:t>
            </a:r>
            <a:r>
              <a:rPr lang="en-US" b="1" dirty="0"/>
              <a:t> </a:t>
            </a:r>
            <a:r>
              <a:rPr lang="en-US" b="1" dirty="0" err="1"/>
              <a:t>প্রকাশ</a:t>
            </a:r>
            <a:r>
              <a:rPr lang="en-US" b="1" dirty="0"/>
              <a:t> </a:t>
            </a:r>
            <a:r>
              <a:rPr lang="en-US" b="1" dirty="0" err="1"/>
              <a:t>পায়</a:t>
            </a:r>
            <a:r>
              <a:rPr lang="en-US" b="1" dirty="0"/>
              <a:t> , </a:t>
            </a:r>
            <a:r>
              <a:rPr lang="en-US" b="1" dirty="0" err="1"/>
              <a:t>তাকে</a:t>
            </a:r>
            <a:r>
              <a:rPr lang="en-US" b="1" dirty="0"/>
              <a:t> </a:t>
            </a:r>
            <a:r>
              <a:rPr lang="en-US" b="1" dirty="0" err="1"/>
              <a:t>বলা</a:t>
            </a:r>
            <a:r>
              <a:rPr lang="en-US" b="1" dirty="0"/>
              <a:t> </a:t>
            </a:r>
            <a:r>
              <a:rPr lang="en-US" b="1" dirty="0" err="1"/>
              <a:t>হয়</a:t>
            </a:r>
            <a:r>
              <a:rPr lang="en-US" b="1" dirty="0"/>
              <a:t> </a:t>
            </a:r>
            <a:r>
              <a:rPr lang="en-US" b="1" dirty="0" err="1"/>
              <a:t>প্রার্থনামূলক</a:t>
            </a:r>
            <a:r>
              <a:rPr lang="en-US" b="1" dirty="0"/>
              <a:t>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বলে</a:t>
            </a:r>
            <a:r>
              <a:rPr lang="en-US" b="1" dirty="0"/>
              <a:t> । </a:t>
            </a:r>
            <a:r>
              <a:rPr lang="en-US" b="1" dirty="0" err="1">
                <a:solidFill>
                  <a:srgbClr val="0070C0"/>
                </a:solidFill>
              </a:rPr>
              <a:t>যেমন</a:t>
            </a:r>
            <a:r>
              <a:rPr lang="en-US" b="1" dirty="0">
                <a:solidFill>
                  <a:srgbClr val="0070C0"/>
                </a:solidFill>
              </a:rPr>
              <a:t> ঃ </a:t>
            </a:r>
            <a:r>
              <a:rPr lang="en-US" b="1" dirty="0" err="1">
                <a:solidFill>
                  <a:srgbClr val="0070C0"/>
                </a:solidFill>
              </a:rPr>
              <a:t>সকলের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কল্যান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হোক</a:t>
            </a:r>
            <a:r>
              <a:rPr lang="en-US" b="1" dirty="0">
                <a:solidFill>
                  <a:srgbClr val="0070C0"/>
                </a:solidFill>
              </a:rPr>
              <a:t> ।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F609E3-3662-4450-95A8-8A0F9799BB66}"/>
              </a:ext>
            </a:extLst>
          </p:cNvPr>
          <p:cNvSpPr/>
          <p:nvPr/>
        </p:nvSpPr>
        <p:spPr>
          <a:xfrm>
            <a:off x="76200" y="152400"/>
            <a:ext cx="9067800" cy="678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E9932-06C8-445F-B48F-1619AD189CEE}"/>
              </a:ext>
            </a:extLst>
          </p:cNvPr>
          <p:cNvSpPr txBox="1"/>
          <p:nvPr/>
        </p:nvSpPr>
        <p:spPr>
          <a:xfrm>
            <a:off x="2895600" y="24461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9CBB3-3E38-4276-B29D-CDC902F6EFE0}"/>
              </a:ext>
            </a:extLst>
          </p:cNvPr>
          <p:cNvSpPr txBox="1"/>
          <p:nvPr/>
        </p:nvSpPr>
        <p:spPr>
          <a:xfrm>
            <a:off x="304800" y="17526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বাক্য</a:t>
            </a:r>
            <a:r>
              <a:rPr lang="en-US" sz="2800" b="1" dirty="0"/>
              <a:t> </a:t>
            </a:r>
            <a:r>
              <a:rPr lang="en-US" sz="2800" b="1" dirty="0" err="1"/>
              <a:t>কাকে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? </a:t>
            </a:r>
          </a:p>
          <a:p>
            <a:endParaRPr lang="en-US" sz="2800" b="1" dirty="0"/>
          </a:p>
          <a:p>
            <a:r>
              <a:rPr lang="en-US" sz="2800" b="1" dirty="0" err="1"/>
              <a:t>গঠন</a:t>
            </a:r>
            <a:r>
              <a:rPr lang="en-US" sz="2800" b="1" dirty="0"/>
              <a:t> </a:t>
            </a:r>
            <a:r>
              <a:rPr lang="en-US" sz="2800" b="1" dirty="0" err="1"/>
              <a:t>অনুযায়ী</a:t>
            </a:r>
            <a:r>
              <a:rPr lang="en-US" sz="2800" b="1" dirty="0"/>
              <a:t> </a:t>
            </a:r>
            <a:r>
              <a:rPr lang="en-US" sz="2800" b="1" dirty="0" err="1"/>
              <a:t>বাক্য</a:t>
            </a:r>
            <a:r>
              <a:rPr lang="en-US" sz="2800" b="1" dirty="0"/>
              <a:t> </a:t>
            </a:r>
            <a:r>
              <a:rPr lang="en-US" sz="2800" b="1" dirty="0" err="1"/>
              <a:t>কত</a:t>
            </a:r>
            <a:r>
              <a:rPr lang="en-US" sz="2800" b="1" dirty="0"/>
              <a:t> </a:t>
            </a:r>
            <a:r>
              <a:rPr lang="en-US" sz="2800" b="1" dirty="0" err="1"/>
              <a:t>প্রকার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 err="1"/>
              <a:t>বাক্যকে</a:t>
            </a:r>
            <a:r>
              <a:rPr lang="en-US" sz="2800" b="1" dirty="0"/>
              <a:t> </a:t>
            </a:r>
            <a:r>
              <a:rPr lang="en-US" sz="2800" b="1" dirty="0" err="1"/>
              <a:t>কয়</a:t>
            </a:r>
            <a:r>
              <a:rPr lang="en-US" sz="2800" b="1" dirty="0"/>
              <a:t> </a:t>
            </a:r>
            <a:r>
              <a:rPr lang="en-US" sz="2800" b="1" dirty="0" err="1"/>
              <a:t>ভাগে</a:t>
            </a:r>
            <a:r>
              <a:rPr lang="en-US" sz="2800" b="1" dirty="0"/>
              <a:t> </a:t>
            </a:r>
            <a:r>
              <a:rPr lang="en-US" sz="2800" b="1" dirty="0" err="1"/>
              <a:t>ভাগ</a:t>
            </a:r>
            <a:r>
              <a:rPr lang="en-US" sz="2800" b="1" dirty="0"/>
              <a:t> </a:t>
            </a:r>
            <a:r>
              <a:rPr lang="en-US" sz="2800" b="1" dirty="0" err="1"/>
              <a:t>করা</a:t>
            </a:r>
            <a:r>
              <a:rPr lang="en-US" sz="2800" b="1" dirty="0"/>
              <a:t> </a:t>
            </a:r>
            <a:r>
              <a:rPr lang="en-US" sz="2800" b="1" dirty="0" err="1"/>
              <a:t>যায়</a:t>
            </a:r>
            <a:r>
              <a:rPr lang="en-US" sz="2800" b="1" dirty="0"/>
              <a:t> । </a:t>
            </a:r>
          </a:p>
          <a:p>
            <a:endParaRPr lang="en-US" sz="2800" b="1" dirty="0"/>
          </a:p>
          <a:p>
            <a:r>
              <a:rPr lang="en-US" sz="2800" b="1" dirty="0" err="1"/>
              <a:t>আসত্তি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কী</a:t>
            </a:r>
            <a:r>
              <a:rPr lang="en-US" sz="2800" b="1" dirty="0"/>
              <a:t> </a:t>
            </a:r>
            <a:r>
              <a:rPr lang="en-US" sz="2800" b="1" dirty="0" err="1"/>
              <a:t>বুঝ</a:t>
            </a:r>
            <a:r>
              <a:rPr lang="en-US" sz="2800" b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55660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FFD5B-2A3A-4C63-B4F5-797946F3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44000" cy="678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5FDB5-4981-4C72-9579-80C66399D6AC}"/>
              </a:ext>
            </a:extLst>
          </p:cNvPr>
          <p:cNvSpPr txBox="1"/>
          <p:nvPr/>
        </p:nvSpPr>
        <p:spPr>
          <a:xfrm>
            <a:off x="3200400" y="152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বাড়ির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কাজ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8729D-D26A-424A-B7D8-0382970604F1}"/>
              </a:ext>
            </a:extLst>
          </p:cNvPr>
          <p:cNvSpPr txBox="1"/>
          <p:nvPr/>
        </p:nvSpPr>
        <p:spPr>
          <a:xfrm>
            <a:off x="-152400" y="3810000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/>
              <a:t>একটি</a:t>
            </a:r>
            <a:r>
              <a:rPr lang="en-US" sz="2800" b="1" dirty="0"/>
              <a:t> </a:t>
            </a:r>
            <a:r>
              <a:rPr lang="en-US" sz="2800" b="1" dirty="0" err="1"/>
              <a:t>সার্থক</a:t>
            </a:r>
            <a:r>
              <a:rPr lang="en-US" sz="2800" b="1" dirty="0"/>
              <a:t> </a:t>
            </a:r>
            <a:r>
              <a:rPr lang="en-US" sz="2800" b="1" dirty="0" err="1"/>
              <a:t>বাক্যের</a:t>
            </a:r>
            <a:r>
              <a:rPr lang="en-US" sz="2800" b="1" dirty="0"/>
              <a:t> </a:t>
            </a:r>
            <a:r>
              <a:rPr lang="en-US" sz="2800" b="1" dirty="0" err="1"/>
              <a:t>কয়টি</a:t>
            </a:r>
            <a:r>
              <a:rPr lang="en-US" sz="2800" b="1" dirty="0"/>
              <a:t> </a:t>
            </a:r>
            <a:r>
              <a:rPr lang="en-US" sz="2800" b="1" dirty="0" err="1"/>
              <a:t>গুণ</a:t>
            </a:r>
            <a:r>
              <a:rPr lang="en-US" sz="2800" b="1" dirty="0"/>
              <a:t> </a:t>
            </a:r>
            <a:r>
              <a:rPr lang="en-US" sz="2800" b="1" dirty="0" err="1"/>
              <a:t>থাকা</a:t>
            </a:r>
            <a:r>
              <a:rPr lang="en-US" sz="2800" b="1" dirty="0"/>
              <a:t> </a:t>
            </a:r>
            <a:r>
              <a:rPr lang="en-US" sz="2800" b="1" dirty="0" err="1"/>
              <a:t>দরকার</a:t>
            </a:r>
            <a:r>
              <a:rPr lang="en-US" sz="2800" b="1" dirty="0"/>
              <a:t> , </a:t>
            </a:r>
            <a:r>
              <a:rPr lang="en-US" sz="2800" b="1" dirty="0" err="1"/>
              <a:t>বর্ণনা</a:t>
            </a:r>
            <a:r>
              <a:rPr lang="en-US" sz="2800" b="1" dirty="0"/>
              <a:t> </a:t>
            </a:r>
            <a:r>
              <a:rPr lang="en-US" sz="2800" b="1" dirty="0" err="1"/>
              <a:t>কর</a:t>
            </a:r>
            <a:r>
              <a:rPr lang="en-US" sz="28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9097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EA7F8-CCF7-42F1-B966-5D0B3D4F9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" y="0"/>
            <a:ext cx="9123738" cy="716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D4A3F-7F4B-4CAD-B517-F696CA1427EB}"/>
              </a:ext>
            </a:extLst>
          </p:cNvPr>
          <p:cNvSpPr txBox="1"/>
          <p:nvPr/>
        </p:nvSpPr>
        <p:spPr>
          <a:xfrm>
            <a:off x="2286000" y="9144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</a:rPr>
              <a:t>ধন্যবাদ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7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3B88C-60A4-438F-95D6-8D7D43B5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4370" y="-152400"/>
            <a:ext cx="9268370" cy="701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219D30-BE57-44AB-B28B-5E91C7211C16}"/>
              </a:ext>
            </a:extLst>
          </p:cNvPr>
          <p:cNvSpPr txBox="1"/>
          <p:nvPr/>
        </p:nvSpPr>
        <p:spPr>
          <a:xfrm>
            <a:off x="-607813" y="5183376"/>
            <a:ext cx="764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160531_Informal_Meeting_Ministers_of_Agriculture_Informal_Meeting_of_EU_Ministers_of_Agriculture_(27272280922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AFB97-1CA2-4020-A9F6-25B874667239}"/>
              </a:ext>
            </a:extLst>
          </p:cNvPr>
          <p:cNvSpPr txBox="1"/>
          <p:nvPr/>
        </p:nvSpPr>
        <p:spPr>
          <a:xfrm>
            <a:off x="2209800" y="152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84357-7855-44E5-B5DB-450E8551C77A}"/>
              </a:ext>
            </a:extLst>
          </p:cNvPr>
          <p:cNvSpPr txBox="1"/>
          <p:nvPr/>
        </p:nvSpPr>
        <p:spPr>
          <a:xfrm>
            <a:off x="2667000" y="14437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C0EEB-2556-4882-919A-7449102D5F13}"/>
              </a:ext>
            </a:extLst>
          </p:cNvPr>
          <p:cNvSpPr txBox="1"/>
          <p:nvPr/>
        </p:nvSpPr>
        <p:spPr>
          <a:xfrm>
            <a:off x="24003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নিচের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চিত্রটি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লক্ষ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কর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F84A5-1A2C-4B5D-B70E-44B24992682D}"/>
              </a:ext>
            </a:extLst>
          </p:cNvPr>
          <p:cNvSpPr/>
          <p:nvPr/>
        </p:nvSpPr>
        <p:spPr>
          <a:xfrm>
            <a:off x="0" y="-76200"/>
            <a:ext cx="9144000" cy="670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8C891-2E4B-49AD-9049-4A278B3011FB}"/>
              </a:ext>
            </a:extLst>
          </p:cNvPr>
          <p:cNvSpPr txBox="1"/>
          <p:nvPr/>
        </p:nvSpPr>
        <p:spPr>
          <a:xfrm>
            <a:off x="2971800" y="15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আজকের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পাঠ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E65A-7752-4777-8DA6-21EC34D93FB6}"/>
              </a:ext>
            </a:extLst>
          </p:cNvPr>
          <p:cNvSpPr txBox="1"/>
          <p:nvPr/>
        </p:nvSpPr>
        <p:spPr>
          <a:xfrm>
            <a:off x="3581400" y="2514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বাক্য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21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33C75-F6CF-489C-88AE-C46E98E0DD50}"/>
              </a:ext>
            </a:extLst>
          </p:cNvPr>
          <p:cNvSpPr/>
          <p:nvPr/>
        </p:nvSpPr>
        <p:spPr>
          <a:xfrm>
            <a:off x="76200" y="76200"/>
            <a:ext cx="9067800" cy="678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9F49C-51E5-4742-B3FA-C56010E0E51E}"/>
              </a:ext>
            </a:extLst>
          </p:cNvPr>
          <p:cNvSpPr txBox="1"/>
          <p:nvPr/>
        </p:nvSpPr>
        <p:spPr>
          <a:xfrm>
            <a:off x="685800" y="16764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বাক্যের গুণ বা বৈশিষ্ট্য গুলো বলতে পারবে।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অংশ কয়টি বলতে পারবে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CB8F3-3653-43E0-9480-E31FBB3C65F4}"/>
              </a:ext>
            </a:extLst>
          </p:cNvPr>
          <p:cNvSpPr txBox="1"/>
          <p:nvPr/>
        </p:nvSpPr>
        <p:spPr>
          <a:xfrm>
            <a:off x="3048000" y="28045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শিখন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ফল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77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504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বাক্যঃ</a:t>
            </a:r>
            <a:r>
              <a:rPr lang="bn-IN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এক বা একাধিক পদের দ্বারা যখন বক্তার মনের ভাব সম্পূর্ণরূপে প্রকাশ পায় ,তখন তাকে বাক্য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ঃ  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40525-89BC-4891-A95A-29615213281B}"/>
              </a:ext>
            </a:extLst>
          </p:cNvPr>
          <p:cNvSpPr txBox="1"/>
          <p:nvPr/>
        </p:nvSpPr>
        <p:spPr>
          <a:xfrm>
            <a:off x="228600" y="232441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দুটি অংশ , যথাঃ ১) উদ্দেশ্য ২) বিধেয়।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IN" sz="20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বাক্যে যার সম্পর্কে কিছু বলা হয় , তাকে উদ্দেশ্য বলে।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যেমনঃ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AutoNum type="arabicParenR" startAt="2"/>
            </a:pPr>
            <a:r>
              <a:rPr lang="bn-IN" sz="20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বিধেয়ঃ</a:t>
            </a:r>
            <a:r>
              <a:rPr lang="bn-IN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উদ্দেশ্য সম্পর্কে যা বলা হয় , তাকে বিধেয় বলে।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 startAt="2"/>
            </a:pP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 যেমনঃ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76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আকাঙ্ক্ষাঃ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বাক্যের অর্থ পুরোপুরি বোঝার জন্য এক পদ শোনার পর অন্য পদ শোনার ইচ্ছা বা আগ্রহকে আকাঙ্ক্ষা বলে।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পলাশ মন দিয়ে লেখাপড়া.......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 মন দিয়ে লেখাপড়া করে।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আসত্তিঃ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বাক্যের অর্থসংগতি রক্ষা করে পদগুলোকে যথাযথভাবে সাজিয়ে রাখার নাম আসত্তি।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বাবা বাজার ইলিশ থেকে এনেছেন।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বাবা বাজার থেকে ইলিশ এনেছেন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যোগ্যতাঃ</a:t>
            </a:r>
            <a:r>
              <a:rPr lang="bn-IN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অন্তর্গত পদগুলোর মধ্যে অর্থের সংগতি ও ভাবের মিলবন্ধকে যোগ্যতা বলে।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আমরা বড়শি দিয়ে নারকেল পাড়ি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1BF88-D3F0-4708-8CF5-62A1D570616D}"/>
              </a:ext>
            </a:extLst>
          </p:cNvPr>
          <p:cNvSpPr txBox="1"/>
          <p:nvPr/>
        </p:nvSpPr>
        <p:spPr>
          <a:xfrm>
            <a:off x="533400" y="152400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বা সার্থক বাক্যের তিনটি গুণ বা বৈশিষ্ট্য থাকে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BBEA7-AF48-43A1-B195-6B0229BC1CA1}"/>
              </a:ext>
            </a:extLst>
          </p:cNvPr>
          <p:cNvSpPr txBox="1"/>
          <p:nvPr/>
        </p:nvSpPr>
        <p:spPr>
          <a:xfrm>
            <a:off x="762000" y="838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১) আকাঙ্ক্ষা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২) আসত্তি 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৩) যোগ্যতা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238A05-5EEB-4343-8DAD-65510B4334EF}"/>
              </a:ext>
            </a:extLst>
          </p:cNvPr>
          <p:cNvSpPr/>
          <p:nvPr/>
        </p:nvSpPr>
        <p:spPr>
          <a:xfrm>
            <a:off x="0" y="-76200"/>
            <a:ext cx="9525000" cy="678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05072-2270-41E3-9CD9-35EF3622F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" y="1"/>
            <a:ext cx="9103817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CF324-C478-4FAC-BE04-91FBF61C6B27}"/>
              </a:ext>
            </a:extLst>
          </p:cNvPr>
          <p:cNvSpPr txBox="1"/>
          <p:nvPr/>
        </p:nvSpPr>
        <p:spPr>
          <a:xfrm>
            <a:off x="2819400" y="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একক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কাজ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335A2-A482-44CF-A185-C82E1AC32783}"/>
              </a:ext>
            </a:extLst>
          </p:cNvPr>
          <p:cNvSpPr txBox="1"/>
          <p:nvPr/>
        </p:nvSpPr>
        <p:spPr>
          <a:xfrm>
            <a:off x="381000" y="563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বা সার্থক বাক্যের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3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6" y="-26504"/>
            <a:ext cx="9144000" cy="662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30ACC-5073-4F94-A0D1-48F286167056}"/>
              </a:ext>
            </a:extLst>
          </p:cNvPr>
          <p:cNvSpPr txBox="1"/>
          <p:nvPr/>
        </p:nvSpPr>
        <p:spPr>
          <a:xfrm>
            <a:off x="304800" y="76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</a:rPr>
              <a:t>গঠন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>
                <a:solidFill>
                  <a:schemeClr val="tx2"/>
                </a:solidFill>
              </a:rPr>
              <a:t>অনুসারে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>
                <a:solidFill>
                  <a:schemeClr val="tx2"/>
                </a:solidFill>
              </a:rPr>
              <a:t>বাক্য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>
                <a:solidFill>
                  <a:schemeClr val="tx2"/>
                </a:solidFill>
              </a:rPr>
              <a:t>তিন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>
                <a:solidFill>
                  <a:schemeClr val="tx2"/>
                </a:solidFill>
              </a:rPr>
              <a:t>প্রকার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95B09-CF80-420F-86EC-01769EF8BBD3}"/>
              </a:ext>
            </a:extLst>
          </p:cNvPr>
          <p:cNvSpPr txBox="1"/>
          <p:nvPr/>
        </p:nvSpPr>
        <p:spPr>
          <a:xfrm>
            <a:off x="304800" y="1066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১। </a:t>
            </a:r>
            <a:r>
              <a:rPr lang="en-US" sz="2400" b="1" dirty="0" err="1"/>
              <a:t>সরল</a:t>
            </a:r>
            <a:r>
              <a:rPr lang="en-US" sz="2400" b="1" dirty="0"/>
              <a:t> </a:t>
            </a:r>
            <a:r>
              <a:rPr lang="en-US" sz="2400" b="1" dirty="0" err="1"/>
              <a:t>বাক্য</a:t>
            </a:r>
            <a:r>
              <a:rPr lang="en-US" sz="2400" b="1" dirty="0"/>
              <a:t>  ২ । </a:t>
            </a:r>
            <a:r>
              <a:rPr lang="en-US" sz="2400" b="1" dirty="0" err="1"/>
              <a:t>জটিল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মিশ্র</a:t>
            </a:r>
            <a:r>
              <a:rPr lang="en-US" sz="2400" b="1" dirty="0"/>
              <a:t> </a:t>
            </a:r>
            <a:r>
              <a:rPr lang="en-US" sz="2400" b="1" dirty="0" err="1"/>
              <a:t>বাক্য</a:t>
            </a:r>
            <a:r>
              <a:rPr lang="en-US" sz="2400" b="1" dirty="0"/>
              <a:t>  ৩ । </a:t>
            </a:r>
            <a:r>
              <a:rPr lang="en-US" sz="2400" b="1" dirty="0" err="1"/>
              <a:t>যৌগিক</a:t>
            </a:r>
            <a:r>
              <a:rPr lang="en-US" sz="2400" b="1" dirty="0"/>
              <a:t> </a:t>
            </a:r>
            <a:r>
              <a:rPr lang="en-US" sz="2400" b="1" dirty="0" err="1"/>
              <a:t>বাক্য</a:t>
            </a:r>
            <a:r>
              <a:rPr lang="en-US" sz="2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0671D-D94F-41D9-B99E-FDC037BB48CE}"/>
              </a:ext>
            </a:extLst>
          </p:cNvPr>
          <p:cNvSpPr txBox="1"/>
          <p:nvPr/>
        </p:nvSpPr>
        <p:spPr>
          <a:xfrm>
            <a:off x="76200" y="1752600"/>
            <a:ext cx="9061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সরল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বাক্য</a:t>
            </a:r>
            <a:r>
              <a:rPr lang="en-US" sz="2400" b="1" dirty="0">
                <a:solidFill>
                  <a:schemeClr val="tx2"/>
                </a:solidFill>
              </a:rPr>
              <a:t>  ঃ  </a:t>
            </a:r>
            <a:r>
              <a:rPr lang="en-US" b="1" dirty="0" err="1"/>
              <a:t>যে</a:t>
            </a:r>
            <a:r>
              <a:rPr lang="en-US" b="1" dirty="0"/>
              <a:t> </a:t>
            </a:r>
            <a:r>
              <a:rPr lang="en-US" b="1" dirty="0" err="1"/>
              <a:t>বাক্যে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মাত্র</a:t>
            </a:r>
            <a:r>
              <a:rPr lang="en-US" b="1" dirty="0"/>
              <a:t> </a:t>
            </a:r>
            <a:r>
              <a:rPr lang="en-US" b="1" dirty="0" err="1"/>
              <a:t>কর্তা</a:t>
            </a:r>
            <a:r>
              <a:rPr lang="en-US" b="1" dirty="0"/>
              <a:t> </a:t>
            </a:r>
            <a:r>
              <a:rPr lang="en-US" b="1" dirty="0" err="1"/>
              <a:t>এবং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মাত্র</a:t>
            </a:r>
            <a:r>
              <a:rPr lang="en-US" b="1" dirty="0"/>
              <a:t> </a:t>
            </a:r>
            <a:r>
              <a:rPr lang="en-US" b="1" dirty="0" err="1"/>
              <a:t>সমাপিকা</a:t>
            </a:r>
            <a:r>
              <a:rPr lang="en-US" b="1" dirty="0"/>
              <a:t> </a:t>
            </a:r>
            <a:r>
              <a:rPr lang="en-US" b="1" dirty="0" err="1"/>
              <a:t>ক্রিয়া</a:t>
            </a:r>
            <a:r>
              <a:rPr lang="en-US" b="1" dirty="0"/>
              <a:t> </a:t>
            </a:r>
            <a:r>
              <a:rPr lang="en-US" b="1" dirty="0" err="1"/>
              <a:t>থাকে</a:t>
            </a:r>
            <a:r>
              <a:rPr lang="en-US" b="1" dirty="0"/>
              <a:t> , </a:t>
            </a:r>
            <a:r>
              <a:rPr lang="en-US" b="1" dirty="0" err="1"/>
              <a:t>তাকে</a:t>
            </a:r>
            <a:r>
              <a:rPr lang="en-US" b="1" dirty="0"/>
              <a:t> </a:t>
            </a:r>
            <a:r>
              <a:rPr lang="en-US" b="1" dirty="0" err="1"/>
              <a:t>সরল</a:t>
            </a:r>
            <a:r>
              <a:rPr lang="en-US" b="1" dirty="0"/>
              <a:t>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বলে</a:t>
            </a:r>
            <a:r>
              <a:rPr lang="en-US" b="1" dirty="0"/>
              <a:t>  </a:t>
            </a:r>
            <a:r>
              <a:rPr lang="en-US" b="1" dirty="0" err="1"/>
              <a:t>যেমন</a:t>
            </a:r>
            <a:r>
              <a:rPr lang="en-US" b="1" dirty="0"/>
              <a:t> ঃ  </a:t>
            </a:r>
            <a:r>
              <a:rPr lang="en-US" b="1" dirty="0" err="1">
                <a:solidFill>
                  <a:schemeClr val="tx2"/>
                </a:solidFill>
              </a:rPr>
              <a:t>নিতু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সকালে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স্কুলে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গিয়েছে</a:t>
            </a:r>
            <a:r>
              <a:rPr lang="en-US" b="1" dirty="0">
                <a:solidFill>
                  <a:schemeClr val="tx2"/>
                </a:solidFill>
              </a:rPr>
              <a:t>  । </a:t>
            </a:r>
            <a:r>
              <a:rPr lang="en-US" b="1" dirty="0" err="1">
                <a:solidFill>
                  <a:schemeClr val="tx2"/>
                </a:solidFill>
              </a:rPr>
              <a:t>বৃষ্টি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হচ্ছে</a:t>
            </a:r>
            <a:r>
              <a:rPr lang="en-US" b="1" dirty="0">
                <a:solidFill>
                  <a:schemeClr val="tx2"/>
                </a:solidFill>
              </a:rPr>
              <a:t> ।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85A47-9B7D-4ADD-8DD8-B6E20B537A1B}"/>
              </a:ext>
            </a:extLst>
          </p:cNvPr>
          <p:cNvSpPr txBox="1"/>
          <p:nvPr/>
        </p:nvSpPr>
        <p:spPr>
          <a:xfrm>
            <a:off x="228600" y="2895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জটিল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বা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মিশ্র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বাক্য</a:t>
            </a:r>
            <a:r>
              <a:rPr lang="en-US" sz="2400" b="1" dirty="0">
                <a:solidFill>
                  <a:schemeClr val="tx2"/>
                </a:solidFill>
              </a:rPr>
              <a:t> ঃ </a:t>
            </a:r>
            <a:r>
              <a:rPr lang="en-US" b="1" dirty="0" err="1"/>
              <a:t>যে</a:t>
            </a:r>
            <a:r>
              <a:rPr lang="en-US" b="1" dirty="0"/>
              <a:t> </a:t>
            </a:r>
            <a:r>
              <a:rPr lang="en-US" b="1" dirty="0" err="1"/>
              <a:t>বাক্যে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বাক্যাংশ</a:t>
            </a:r>
            <a:r>
              <a:rPr lang="en-US" b="1" dirty="0"/>
              <a:t> </a:t>
            </a:r>
            <a:r>
              <a:rPr lang="en-US" b="1" dirty="0" err="1"/>
              <a:t>এবং</a:t>
            </a:r>
            <a:r>
              <a:rPr lang="en-US" b="1" dirty="0"/>
              <a:t> </a:t>
            </a:r>
            <a:r>
              <a:rPr lang="en-US" b="1" dirty="0" err="1"/>
              <a:t>এক</a:t>
            </a:r>
            <a:r>
              <a:rPr lang="en-US" b="1" dirty="0"/>
              <a:t> </a:t>
            </a:r>
            <a:r>
              <a:rPr lang="en-US" b="1" dirty="0" err="1"/>
              <a:t>বা</a:t>
            </a:r>
            <a:r>
              <a:rPr lang="en-US" b="1" dirty="0"/>
              <a:t> </a:t>
            </a:r>
            <a:r>
              <a:rPr lang="en-US" b="1" dirty="0" err="1"/>
              <a:t>একাধিক</a:t>
            </a:r>
            <a:r>
              <a:rPr lang="en-US" b="1" dirty="0"/>
              <a:t> </a:t>
            </a:r>
            <a:r>
              <a:rPr lang="en-US" b="1" dirty="0" err="1"/>
              <a:t>আশ্রিত</a:t>
            </a:r>
            <a:r>
              <a:rPr lang="en-US" b="1" dirty="0"/>
              <a:t> </a:t>
            </a:r>
            <a:r>
              <a:rPr lang="en-US" b="1" dirty="0" err="1"/>
              <a:t>বাক্যাংশ</a:t>
            </a:r>
            <a:r>
              <a:rPr lang="en-US" b="1" dirty="0"/>
              <a:t> , </a:t>
            </a:r>
            <a:r>
              <a:rPr lang="en-US" b="1" dirty="0" err="1"/>
              <a:t>থাকে</a:t>
            </a:r>
            <a:r>
              <a:rPr lang="en-US" b="1" dirty="0"/>
              <a:t> , </a:t>
            </a:r>
            <a:r>
              <a:rPr lang="en-US" b="1" dirty="0" err="1"/>
              <a:t>তাকে</a:t>
            </a:r>
            <a:r>
              <a:rPr lang="en-US" b="1" dirty="0"/>
              <a:t> </a:t>
            </a:r>
            <a:r>
              <a:rPr lang="en-US" b="1" dirty="0" err="1"/>
              <a:t>জপ্টিল</a:t>
            </a:r>
            <a:r>
              <a:rPr lang="en-US" b="1" dirty="0"/>
              <a:t> </a:t>
            </a:r>
            <a:r>
              <a:rPr lang="en-US" b="1" dirty="0" err="1"/>
              <a:t>বা</a:t>
            </a:r>
            <a:r>
              <a:rPr lang="en-US" b="1" dirty="0"/>
              <a:t> </a:t>
            </a:r>
            <a:r>
              <a:rPr lang="en-US" b="1" dirty="0" err="1"/>
              <a:t>মিশ্র</a:t>
            </a:r>
            <a:r>
              <a:rPr lang="en-US" b="1" dirty="0"/>
              <a:t>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বলে</a:t>
            </a:r>
            <a:r>
              <a:rPr lang="en-US" b="1" dirty="0"/>
              <a:t> । </a:t>
            </a:r>
            <a:r>
              <a:rPr lang="en-US" b="1" dirty="0" err="1"/>
              <a:t>যেমন</a:t>
            </a:r>
            <a:r>
              <a:rPr lang="en-US" b="1" dirty="0"/>
              <a:t> ঃ </a:t>
            </a:r>
            <a:r>
              <a:rPr lang="en-US" b="1" dirty="0" err="1">
                <a:solidFill>
                  <a:schemeClr val="tx2"/>
                </a:solidFill>
              </a:rPr>
              <a:t>যে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ভিক্ষা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চাই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তাকে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দান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কর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89EEF-A7BF-4325-8EDB-439132B1EB83}"/>
              </a:ext>
            </a:extLst>
          </p:cNvPr>
          <p:cNvSpPr txBox="1"/>
          <p:nvPr/>
        </p:nvSpPr>
        <p:spPr>
          <a:xfrm>
            <a:off x="381000" y="4038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যৌগিক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বাক্য</a:t>
            </a:r>
            <a:r>
              <a:rPr lang="en-US" sz="2400" b="1" dirty="0">
                <a:solidFill>
                  <a:schemeClr val="tx2"/>
                </a:solidFill>
              </a:rPr>
              <a:t> ঃ  </a:t>
            </a:r>
            <a:r>
              <a:rPr lang="en-US" b="1" dirty="0" err="1"/>
              <a:t>পরস্পর</a:t>
            </a:r>
            <a:r>
              <a:rPr lang="en-US" b="1" dirty="0"/>
              <a:t> </a:t>
            </a:r>
            <a:r>
              <a:rPr lang="en-US" b="1" dirty="0" err="1"/>
              <a:t>নিরপেক্ষ</a:t>
            </a:r>
            <a:r>
              <a:rPr lang="en-US" b="1" dirty="0"/>
              <a:t> </a:t>
            </a:r>
            <a:r>
              <a:rPr lang="en-US" b="1" dirty="0" err="1"/>
              <a:t>দুই</a:t>
            </a:r>
            <a:r>
              <a:rPr lang="en-US" b="1" dirty="0"/>
              <a:t> </a:t>
            </a:r>
            <a:r>
              <a:rPr lang="en-US" b="1" dirty="0" err="1"/>
              <a:t>বা</a:t>
            </a:r>
            <a:r>
              <a:rPr lang="en-US" b="1" dirty="0"/>
              <a:t> </a:t>
            </a:r>
            <a:r>
              <a:rPr lang="en-US" b="1" dirty="0" err="1"/>
              <a:t>ততোধিক</a:t>
            </a:r>
            <a:r>
              <a:rPr lang="en-US" b="1" dirty="0"/>
              <a:t>  </a:t>
            </a:r>
            <a:r>
              <a:rPr lang="en-US" b="1" dirty="0" err="1"/>
              <a:t>সরল</a:t>
            </a:r>
            <a:r>
              <a:rPr lang="en-US" b="1" dirty="0"/>
              <a:t> </a:t>
            </a:r>
            <a:r>
              <a:rPr lang="en-US" b="1" dirty="0" err="1"/>
              <a:t>বা</a:t>
            </a:r>
            <a:r>
              <a:rPr lang="en-US" b="1" dirty="0"/>
              <a:t> </a:t>
            </a:r>
            <a:r>
              <a:rPr lang="en-US" b="1" dirty="0" err="1"/>
              <a:t>মিশ্র</a:t>
            </a:r>
            <a:r>
              <a:rPr lang="en-US" b="1" dirty="0"/>
              <a:t> 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মিলিত</a:t>
            </a:r>
            <a:r>
              <a:rPr lang="en-US" b="1" dirty="0"/>
              <a:t> </a:t>
            </a:r>
            <a:r>
              <a:rPr lang="en-US" b="1" dirty="0" err="1"/>
              <a:t>হয়ে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সম্পূর্ণ</a:t>
            </a:r>
            <a:r>
              <a:rPr lang="en-US" b="1" dirty="0"/>
              <a:t>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গঠন</a:t>
            </a:r>
            <a:r>
              <a:rPr lang="en-US" b="1" dirty="0"/>
              <a:t> </a:t>
            </a:r>
            <a:r>
              <a:rPr lang="en-US" b="1" dirty="0" err="1"/>
              <a:t>করে</a:t>
            </a:r>
            <a:r>
              <a:rPr lang="en-US" b="1" dirty="0"/>
              <a:t> </a:t>
            </a:r>
            <a:r>
              <a:rPr lang="en-US" b="1" dirty="0" err="1"/>
              <a:t>তাকে</a:t>
            </a:r>
            <a:r>
              <a:rPr lang="en-US" b="1" dirty="0"/>
              <a:t> </a:t>
            </a:r>
            <a:r>
              <a:rPr lang="en-US" b="1" dirty="0" err="1"/>
              <a:t>যৌগিক</a:t>
            </a:r>
            <a:r>
              <a:rPr lang="en-US" b="1" dirty="0"/>
              <a:t> </a:t>
            </a:r>
            <a:r>
              <a:rPr lang="en-US" b="1" dirty="0" err="1"/>
              <a:t>বাক্য</a:t>
            </a:r>
            <a:r>
              <a:rPr lang="en-US" b="1" dirty="0"/>
              <a:t> </a:t>
            </a:r>
            <a:r>
              <a:rPr lang="en-US" b="1" dirty="0" err="1"/>
              <a:t>বলে</a:t>
            </a:r>
            <a:r>
              <a:rPr lang="en-US" b="1" dirty="0"/>
              <a:t> ।  </a:t>
            </a:r>
            <a:r>
              <a:rPr lang="en-US" b="1" dirty="0" err="1">
                <a:solidFill>
                  <a:schemeClr val="tx2"/>
                </a:solidFill>
              </a:rPr>
              <a:t>যেমন</a:t>
            </a:r>
            <a:r>
              <a:rPr lang="en-US" b="1" dirty="0">
                <a:solidFill>
                  <a:schemeClr val="tx2"/>
                </a:solidFill>
              </a:rPr>
              <a:t> ঃ </a:t>
            </a:r>
            <a:r>
              <a:rPr lang="en-US" b="1" dirty="0" err="1">
                <a:solidFill>
                  <a:schemeClr val="tx2"/>
                </a:solidFill>
              </a:rPr>
              <a:t>তার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বয়স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হয়েছে</a:t>
            </a:r>
            <a:r>
              <a:rPr lang="en-US" b="1" dirty="0">
                <a:solidFill>
                  <a:schemeClr val="tx2"/>
                </a:solidFill>
              </a:rPr>
              <a:t> , </a:t>
            </a:r>
            <a:r>
              <a:rPr lang="en-US" b="1" dirty="0" err="1">
                <a:solidFill>
                  <a:schemeClr val="tx2"/>
                </a:solidFill>
              </a:rPr>
              <a:t>কিন্তু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বুদ্ধি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হয়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নি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।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D5926A-9A20-472D-A162-5105F5DFE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63691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90941725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50629007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3577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 err="1"/>
                        <a:t>দেশপ্রেমিকেরা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দেশ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ভালবাসে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যারা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দেশপ্রেমিক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তারা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দেশকে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ভালবাসে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8399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 err="1"/>
                        <a:t>দুর্জন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লক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পরিতাজ্য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লোক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দুর্জন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তাকে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পরিত্যাগ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কর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465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 err="1"/>
                        <a:t>মিথ্যাবাদীকে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কেউ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বিশ্বাস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করে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না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যারা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মিথ্যা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কথা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বলে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তাদেরকে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কেউ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বিশ্বাস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করে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না</a:t>
                      </a:r>
                      <a:r>
                        <a:rPr lang="en-US" b="1" dirty="0"/>
                        <a:t> 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6821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 err="1"/>
                        <a:t>দরিদ্রকে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দান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কর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যে</a:t>
                      </a:r>
                      <a:r>
                        <a:rPr lang="en-US" b="1" dirty="0"/>
                        <a:t>  </a:t>
                      </a:r>
                      <a:r>
                        <a:rPr lang="en-US" b="1" dirty="0" err="1"/>
                        <a:t>দরিদ্র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তাকে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দান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কর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5125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/>
                        <a:t>সৎ </a:t>
                      </a:r>
                      <a:r>
                        <a:rPr lang="en-US" b="1" dirty="0" err="1"/>
                        <a:t>ব্যক্তিরাই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সুখী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যারা</a:t>
                      </a:r>
                      <a:r>
                        <a:rPr lang="en-US" b="1" dirty="0"/>
                        <a:t> সৎ  </a:t>
                      </a:r>
                      <a:r>
                        <a:rPr lang="en-US" b="1" dirty="0" err="1"/>
                        <a:t>ব্যক্তি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তারাই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সুখি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10963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 err="1"/>
                        <a:t>মূর্খ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লক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পশুর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সমান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যারা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মূর্খ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তারা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পশুর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সমান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32635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b="1" dirty="0" err="1"/>
                        <a:t>তার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কথা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আজীবন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স্বরণ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রাখব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যতদিন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জীবিত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থাকব</a:t>
                      </a:r>
                      <a:r>
                        <a:rPr lang="en-US" b="1" dirty="0"/>
                        <a:t> , </a:t>
                      </a:r>
                      <a:r>
                        <a:rPr lang="en-US" b="1" dirty="0" err="1"/>
                        <a:t>তার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কথা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স্বরণ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থাকবে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298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AE0226-B9D0-4D5D-96A8-FDACC2FB309D}"/>
              </a:ext>
            </a:extLst>
          </p:cNvPr>
          <p:cNvSpPr txBox="1"/>
          <p:nvPr/>
        </p:nvSpPr>
        <p:spPr>
          <a:xfrm>
            <a:off x="838200" y="1051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err="1"/>
              <a:t>সরল</a:t>
            </a:r>
            <a:r>
              <a:rPr lang="en-US" sz="3600" b="0" dirty="0"/>
              <a:t> </a:t>
            </a:r>
            <a:r>
              <a:rPr lang="en-US" sz="3600" b="0" dirty="0" err="1"/>
              <a:t>বাক্য</a:t>
            </a:r>
            <a:r>
              <a:rPr lang="en-US" sz="3600" b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0EDE6-A980-49CF-A114-9DD6D7E96379}"/>
              </a:ext>
            </a:extLst>
          </p:cNvPr>
          <p:cNvSpPr txBox="1"/>
          <p:nvPr/>
        </p:nvSpPr>
        <p:spPr>
          <a:xfrm>
            <a:off x="5562600" y="10515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জটিল</a:t>
            </a:r>
            <a:r>
              <a:rPr lang="en-US" sz="2800" b="1" dirty="0"/>
              <a:t> </a:t>
            </a:r>
            <a:r>
              <a:rPr lang="en-US" sz="2800" b="1" dirty="0" err="1"/>
              <a:t>বাক্য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31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769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39</cp:revision>
  <dcterms:created xsi:type="dcterms:W3CDTF">2021-06-16T14:01:38Z</dcterms:created>
  <dcterms:modified xsi:type="dcterms:W3CDTF">2021-06-23T03:45:56Z</dcterms:modified>
</cp:coreProperties>
</file>