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4" r:id="rId9"/>
    <p:sldId id="263" r:id="rId10"/>
    <p:sldId id="262" r:id="rId11"/>
    <p:sldId id="276" r:id="rId12"/>
    <p:sldId id="265" r:id="rId13"/>
    <p:sldId id="275" r:id="rId14"/>
    <p:sldId id="277" r:id="rId15"/>
    <p:sldId id="279" r:id="rId16"/>
    <p:sldId id="269" r:id="rId17"/>
    <p:sldId id="271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66"/>
    <a:srgbClr val="CCFF99"/>
    <a:srgbClr val="FF0000"/>
    <a:srgbClr val="99FF99"/>
    <a:srgbClr val="66FF33"/>
    <a:srgbClr val="FF66FF"/>
    <a:srgbClr val="38D8F8"/>
    <a:srgbClr val="F13FBE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24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17540-3423-4E5F-A48F-BC323E402111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42BA8-0EF8-4296-8C35-AC2E6EAF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8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42BA8-0EF8-4296-8C35-AC2E6EAF09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4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42BA8-0EF8-4296-8C35-AC2E6EAF09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28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0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6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9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1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8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3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0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7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5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3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BC9E7-5583-44A6-A7A1-469C77A944D0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8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3620" y="357029"/>
            <a:ext cx="8571719" cy="9632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403" y="1320280"/>
            <a:ext cx="7588155" cy="53074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5380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70166" y="241888"/>
            <a:ext cx="9850581" cy="631569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noProof="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en-US" sz="4000" kern="0" noProof="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দ্বিতীয়া</a:t>
            </a:r>
            <a:r>
              <a:rPr lang="en-US" sz="4000" kern="0" noProof="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kern="0" noProof="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তৎপুরুষ</a:t>
            </a:r>
            <a:r>
              <a:rPr lang="en-US" sz="4000" kern="0" noProof="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kern="0" noProof="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4000" kern="0" noProof="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50779" y="982640"/>
            <a:ext cx="9727753" cy="1774209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পূর্বপদের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–(</a:t>
            </a:r>
            <a:r>
              <a:rPr lang="en-US" sz="2800" b="1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কে,রে</a:t>
            </a:r>
            <a:r>
              <a:rPr lang="bn-IN" sz="28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লোপ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তৎপুরুষ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ন-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বিপদ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আপন্ন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3200" b="1" i="1" dirty="0" err="1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বিপদাপন্ন</a:t>
            </a:r>
            <a:r>
              <a:rPr lang="en-US" sz="3200" b="1" i="1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200" b="1" i="1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  <a:r>
              <a:rPr lang="bn-IN" sz="28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IN" sz="28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—বিভক্ত লোপ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232387" y="4012444"/>
            <a:ext cx="9526135" cy="518615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তৃতীয়া তৎপুরুষ সমাস  </a:t>
            </a:r>
            <a:endParaRPr lang="en-US" sz="36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70790" y="4722125"/>
            <a:ext cx="9487732" cy="195163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পূর্বপদের তৃতীয়া বিভক্তির ( </a:t>
            </a:r>
            <a:r>
              <a:rPr lang="bn-IN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দ্বারা, দিয়া,কর্তৃক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ইত্যাদি) লোপ পেয়ে যে সমাস হয় তাকে তৃতীয়া তৎপুরুষ সমাস বলে ।</a:t>
            </a: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যেমন-</a:t>
            </a:r>
            <a:r>
              <a:rPr lang="bn-IN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 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bn-IN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গড়া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IN" sz="3200" b="1" i="1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মনগড়া</a:t>
            </a:r>
            <a:r>
              <a:rPr lang="bn-IN" sz="3200" b="1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–--</a:t>
            </a:r>
            <a:r>
              <a:rPr lang="bn-IN" sz="24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 -</a:t>
            </a:r>
            <a:r>
              <a:rPr lang="bn-IN" sz="24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বভক্তি লোপ</a:t>
            </a:r>
          </a:p>
          <a:p>
            <a:pPr lvl="1" algn="ctr"/>
            <a:r>
              <a:rPr lang="bn-IN" sz="3200" b="1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শ্রম </a:t>
            </a:r>
            <a:r>
              <a:rPr lang="bn-IN" sz="32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bn-IN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লব্ধ  </a:t>
            </a:r>
            <a:r>
              <a:rPr lang="bn-IN" sz="3200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3200" b="1" i="1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শ্রমলব্ধ</a:t>
            </a:r>
            <a:r>
              <a:rPr lang="bn-IN" sz="3200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bn-IN" sz="28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bn-IN" sz="28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-বিভক্তি লোপ</a:t>
            </a:r>
            <a:endParaRPr lang="en-US" sz="3200" i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5336275" y="2866032"/>
            <a:ext cx="723331" cy="1037229"/>
          </a:xfrm>
          <a:prstGeom prst="downArrow">
            <a:avLst/>
          </a:prstGeom>
          <a:solidFill>
            <a:srgbClr val="00FF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6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221475" y="856848"/>
            <a:ext cx="9526135" cy="210344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পূর্বপদের চতুর্থী বিভক্তি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bn-IN" sz="28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কে,জন্য, নিমিত্ত ইত্যাদি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লোপ পেয়ে যে সমাস হয় তাকে চতুর্থী তৎপুরুষ সমাস বলে।</a:t>
            </a:r>
          </a:p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bn-IN" sz="28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</a:t>
            </a:r>
            <a:r>
              <a:rPr lang="bn-IN" sz="28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ভক্তি</a:t>
            </a:r>
            <a:r>
              <a:rPr lang="bn-IN" sz="28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r>
              <a:rPr lang="bn-IN" sz="2800" b="1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গুরুভক্তি –</a:t>
            </a:r>
            <a:r>
              <a:rPr lang="bn-IN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IN" sz="2800" b="1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bn-IN" sz="24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 লোপ </a:t>
            </a:r>
          </a:p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আরামের </a:t>
            </a:r>
            <a:r>
              <a:rPr lang="bn-IN" sz="28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bn-IN" sz="2800" b="1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কেদারা</a:t>
            </a:r>
            <a:r>
              <a:rPr lang="bn-IN" sz="2800" b="1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=আরামকেদারা—</a:t>
            </a:r>
            <a:r>
              <a:rPr lang="bn-IN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bn-IN" sz="2800" b="1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24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 লোপ</a:t>
            </a:r>
            <a:endParaRPr lang="en-US" sz="2400" i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92067" y="186817"/>
            <a:ext cx="9103058" cy="54591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চতুর্থী তৎপুরুষ সমাস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07827" y="4357906"/>
            <a:ext cx="9730858" cy="551022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পঞ্চমী তৎপুরুষ সমাস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21475" y="5063746"/>
            <a:ext cx="9703562" cy="169232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পূর্বপদের পঞ্চমী বিভক্তি </a:t>
            </a:r>
            <a:r>
              <a:rPr lang="bn-IN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হতে,থেকে,ইত্যাদি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লোপ পেয়ে যে সমাস হয় তাকে পঞ্চমী তৎপুরুষ সমাস বলে।</a:t>
            </a:r>
          </a:p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যেমন-বিলাত </a:t>
            </a:r>
            <a:r>
              <a:rPr lang="bn-IN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ফেরত =</a:t>
            </a:r>
            <a:r>
              <a:rPr lang="bn-IN" sz="2800" b="1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বিলাতফেরত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bn-IN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24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 লোপ</a:t>
            </a:r>
            <a:endParaRPr lang="en-US" sz="2800" i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568285" y="3075224"/>
            <a:ext cx="832513" cy="1205273"/>
          </a:xfrm>
          <a:prstGeom prst="down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1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69493" y="1025954"/>
            <a:ext cx="9437829" cy="601842"/>
          </a:xfrm>
          <a:prstGeom prst="roundRect">
            <a:avLst/>
          </a:prstGeom>
          <a:solidFill>
            <a:srgbClr val="49D5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63322" y="2503918"/>
            <a:ext cx="8946107" cy="140430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দ্বিতীয়া ও পঞ্চমী তৎপুরুষ সমাসের সংজ্ঞাসহ ১টি করে উদাহরণ দাও।</a:t>
            </a:r>
            <a:endParaRPr lang="bn-IN" sz="32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65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41695" y="232012"/>
            <a:ext cx="10072047" cy="50496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ষষ্ঠী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তৎপুরুষ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50877" y="951930"/>
            <a:ext cx="10222173" cy="19993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পূর্বপদের ষষ্ঠী বিভক্তির ( র,এর  ইত্যাদি ) লোপ পেয়ে যে সমাস হয়, তাকে ষষ্ঠী তৎপুরুষ সমাস বলে।</a:t>
            </a: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যেমন- 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পুত্র = </a:t>
            </a:r>
            <a:r>
              <a:rPr lang="bn-IN" sz="3200" b="1" i="1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রাজপুত্র </a:t>
            </a:r>
            <a:r>
              <a:rPr lang="bn-IN" sz="3200" b="1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 </a:t>
            </a:r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3200" b="1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 লোপ পেয়েছ</a:t>
            </a:r>
          </a:p>
          <a:p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ব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টের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তল = </a:t>
            </a:r>
            <a:r>
              <a:rPr lang="bn-IN" sz="3200" b="1" i="1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বটতল --------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bn-IN" sz="3200" b="1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 লোপ পেয়েছ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64524" y="3938231"/>
            <a:ext cx="10208526" cy="545911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 ।সপ্তমী তৎপুরুষ সমাস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554638" y="3034915"/>
            <a:ext cx="832513" cy="903316"/>
          </a:xfrm>
          <a:prstGeom prst="downArrow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60459" y="4640239"/>
            <a:ext cx="10403008" cy="1910686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পূর্বপদের সপ্তমী বিভক্ত </a:t>
            </a:r>
            <a:r>
              <a:rPr lang="bn-IN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(এ,য় ,তে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লোপ পেয়ে যে সমাস হয় তাকে সপ্তমী তৎপুরুষ সমাস বলে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–গা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পাকা =</a:t>
            </a:r>
            <a:r>
              <a:rPr lang="bn-IN" sz="3200" b="1" i="1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গাছপাকা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—বিভক্তি লোপ পেয়েছ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দিবা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নিদ্রা = </a:t>
            </a:r>
            <a:r>
              <a:rPr lang="bn-IN" sz="3200" b="1" i="1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দিবানিদ্রা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 </a:t>
            </a:r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—বিভক্তি লোপ পেয়েছ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গলা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ধাক্কা =</a:t>
            </a:r>
            <a:r>
              <a:rPr lang="bn-IN" sz="3200" b="1" i="1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গলাধাক্কা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বিভক্তি লোপ পেয়েছ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23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91821" y="1009933"/>
            <a:ext cx="10249468" cy="614151"/>
          </a:xfrm>
          <a:prstGeom prst="roundRect">
            <a:avLst/>
          </a:prstGeom>
          <a:gradFill flip="none" rotWithShape="1">
            <a:gsLst>
              <a:gs pos="0">
                <a:srgbClr val="3FEDF1">
                  <a:tint val="66000"/>
                  <a:satMod val="160000"/>
                </a:srgbClr>
              </a:gs>
              <a:gs pos="50000">
                <a:srgbClr val="3FEDF1">
                  <a:tint val="44500"/>
                  <a:satMod val="160000"/>
                </a:srgbClr>
              </a:gs>
              <a:gs pos="100000">
                <a:srgbClr val="3FEDF1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৭। নঞ তৎপুরুষ সমাস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69242" y="2538485"/>
            <a:ext cx="9894627" cy="2326942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 বাচক নঞ অব্যয় ( 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না, নেই, নয়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পূর্বে বসে যে তৎপুরুষ সমাস হয়, তাকে নঞ,তৎপুরুষ সমাস বলে ।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যেমন-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আচার =</a:t>
            </a:r>
            <a:r>
              <a:rPr lang="bn-IN" sz="3600" b="1" i="1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অনাচার        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 সব না বাচক হবে 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রাজি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 =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i="1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নারাজ </a:t>
            </a:r>
            <a:endParaRPr lang="en-US" sz="3600" b="1" i="1" dirty="0">
              <a:solidFill>
                <a:srgbClr val="F13FB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7506269" y="3753132"/>
            <a:ext cx="641444" cy="39578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91820" y="232011"/>
            <a:ext cx="10290413" cy="545911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উপপদ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তৎপুরুষ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68989" y="1037229"/>
            <a:ext cx="10413244" cy="196527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পদের পরবর্তী ক্রিয়ামূলের সঙ্গে কৃৎ-প্রত্যয় যুক্ত হয় সে পদকে উপপদ তৎপুরুষ সমাস বলে।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যেমন-জলে চ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যে =</a:t>
            </a:r>
            <a:r>
              <a:rPr lang="bn-IN" sz="3600" b="1" i="1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জলচর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 ধ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= </a:t>
            </a:r>
            <a:r>
              <a:rPr lang="bn-IN" sz="3200" b="1" i="1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ছেলেধরা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পকেট মা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যে =</a:t>
            </a:r>
            <a:r>
              <a:rPr lang="bn-IN" sz="3200" b="1" i="1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পকেটমার  </a:t>
            </a:r>
            <a:endParaRPr lang="en-US" sz="3200" b="1" i="1" dirty="0">
              <a:solidFill>
                <a:srgbClr val="F13FB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99695" y="3916908"/>
            <a:ext cx="10413245" cy="709683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অলুক তৎপুরুষ সমাস 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9695" y="4920017"/>
            <a:ext cx="10351830" cy="1644557"/>
          </a:xfrm>
          <a:prstGeom prst="roundRect">
            <a:avLst/>
          </a:prstGeom>
          <a:solidFill>
            <a:srgbClr val="38D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তৎপুরুষ সমাসের পূর্বপদের দ্বিতীয়া বিভক্তি লোপ হয় না,তাকে অলুক তৎপুরুষ সমাস বলে।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গায়ে পড়া=</a:t>
            </a:r>
            <a:r>
              <a:rPr lang="bn-IN" sz="32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গায়েপড়া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তেলে ভাজা =</a:t>
            </a:r>
            <a:r>
              <a:rPr lang="bn-IN" sz="32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তেলেভাজা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5820767" y="3060511"/>
            <a:ext cx="757454" cy="96216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0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10515" y="658195"/>
            <a:ext cx="9912410" cy="55418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851318" y="2150662"/>
            <a:ext cx="1796728" cy="9530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শপলা দল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771250" y="3739488"/>
            <a:ext cx="1796729" cy="94169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গোলাপ দল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771250" y="5190695"/>
            <a:ext cx="1799687" cy="97581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জবা দল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21600" y="2332631"/>
            <a:ext cx="6764058" cy="7369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 কত প্রকার কী কী লেখ ।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21600" y="3739489"/>
            <a:ext cx="6764058" cy="941696"/>
          </a:xfrm>
          <a:prstGeom prst="roundRect">
            <a:avLst/>
          </a:prstGeom>
          <a:solidFill>
            <a:srgbClr val="F659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তৃতীয়া তৎপুরুষ সমাসের –সমস্তপদ 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 –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মধুমাখাঁ,মনগড়া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ব্যাসবাক্য ও বিভক্তি নির্ণনয় কর 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775653" y="5414749"/>
            <a:ext cx="6855953" cy="66874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গায়েপড়া,ঘিয়েভাজা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–ব্যাসবাক্যসহ সমাস নির্ণয় কর 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55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57025" y="577219"/>
            <a:ext cx="10016026" cy="47366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1751099" y="1977014"/>
            <a:ext cx="9521952" cy="2286000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১।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তৎপুরুষ সমাসের কোন পদের বিভক্তি লোপ পায়? 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২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যে পদে সমাস হয় ,সেই পদকে কী পদ বলে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৩।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তৎপুরুষ সমাসের কোন পদের অর্থ প্রধান বোঝায়?   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৪।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পূর্বপদের বিভক্তি লোপ না পেয়ে যে সমাস হয় তাকে কী সমাস বলে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01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340375" y="275243"/>
            <a:ext cx="9389659" cy="662476"/>
          </a:xfrm>
          <a:prstGeom prst="roundRect">
            <a:avLst/>
          </a:prstGeom>
          <a:solidFill>
            <a:srgbClr val="C0CF3A">
              <a:lumMod val="60000"/>
              <a:lumOff val="40000"/>
            </a:srgbClr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40375" y="5950366"/>
            <a:ext cx="9389659" cy="744361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খাঁচাছাড়া,দুঃখপ্রাপ্ত,জ্ঞানশুন্য, ব্যাসবাক্যসহ সমাস নির্ণয় কর 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039" y="1136079"/>
            <a:ext cx="9191995" cy="461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14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62315" y="410052"/>
            <a:ext cx="9678722" cy="609600"/>
          </a:xfrm>
          <a:prstGeom prst="roundRect">
            <a:avLst/>
          </a:prstGeom>
          <a:solidFill>
            <a:srgbClr val="00206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সবাইকে  ধন্যবাদ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994" y="1187355"/>
            <a:ext cx="8871043" cy="5336275"/>
          </a:xfrm>
          <a:prstGeom prst="ellipse">
            <a:avLst/>
          </a:prstGeom>
          <a:solidFill>
            <a:srgbClr val="00B050"/>
          </a:solidFill>
          <a:ln>
            <a:solidFill>
              <a:srgbClr val="66FF33"/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4345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16" y="398383"/>
            <a:ext cx="10425064" cy="734381"/>
          </a:xfrm>
          <a:prstGeom prst="rect">
            <a:avLst/>
          </a:prstGeom>
          <a:solidFill>
            <a:srgbClr val="FFFF66"/>
          </a:solidFill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2752" y="1371637"/>
            <a:ext cx="2206943" cy="554784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7810545" y="1410642"/>
            <a:ext cx="2470246" cy="464024"/>
          </a:xfrm>
          <a:prstGeom prst="flowChartAlternateProcess">
            <a:avLst/>
          </a:prstGeom>
          <a:solidFill>
            <a:srgbClr val="CC990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28300" y="2580685"/>
            <a:ext cx="3050887" cy="189688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 শ্রেণিঃ </a:t>
            </a:r>
            <a:r>
              <a:rPr lang="bn-IN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 </a:t>
            </a:r>
            <a:r>
              <a:rPr lang="en-US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2400" kern="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en-US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বিষয়ঃ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ব্যাকরণ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400" kern="0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সময়ঃ </a:t>
            </a:r>
            <a:r>
              <a:rPr lang="en-US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02214" y="2580685"/>
            <a:ext cx="3766782" cy="189688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  </a:t>
            </a: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নামঃ শেখ মোহাম্মদ আজিজুল হক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(বাংলা)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মির্জাপুর উচ্চ বিদ্যালয়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শ্রীমঙ্গল,মৌলভীবাজার </a:t>
            </a:r>
            <a:r>
              <a:rPr kumimoji="0" lang="bn-IN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961359" y="1243584"/>
            <a:ext cx="45719" cy="5614416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94" y="2265682"/>
            <a:ext cx="2402751" cy="25268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576" y="2580685"/>
            <a:ext cx="1323832" cy="189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62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856096" y="882142"/>
            <a:ext cx="9184943" cy="720435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ln w="12700" cap="sq" cmpd="sng" algn="ctr">
            <a:gradFill>
              <a:gsLst>
                <a:gs pos="10000">
                  <a:srgbClr val="549E39">
                    <a:lumMod val="5000"/>
                    <a:lumOff val="95000"/>
                  </a:srgbClr>
                </a:gs>
                <a:gs pos="74000">
                  <a:srgbClr val="549E39">
                    <a:lumMod val="45000"/>
                    <a:lumOff val="55000"/>
                  </a:srgbClr>
                </a:gs>
                <a:gs pos="83000">
                  <a:srgbClr val="549E39">
                    <a:lumMod val="45000"/>
                    <a:lumOff val="55000"/>
                  </a:srgbClr>
                </a:gs>
                <a:gs pos="100000">
                  <a:srgbClr val="549E39">
                    <a:lumMod val="30000"/>
                    <a:lumOff val="7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19028" y="2313934"/>
            <a:ext cx="8558238" cy="3186114"/>
          </a:xfrm>
          <a:prstGeom prst="roundRect">
            <a:avLst/>
          </a:prstGeom>
          <a:solidFill>
            <a:srgbClr val="99FF99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rtlCol="0" anchor="ctr">
            <a:prstTxWarp prst="textChevron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00" i="1" u="none" strike="noStrike" kern="0" normalizeH="0" baseline="0" noProof="0" dirty="0" smtClean="0">
                <a:solidFill>
                  <a:srgbClr val="FF0066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   </a:t>
            </a:r>
            <a:r>
              <a:rPr kumimoji="0" lang="bn-IN" sz="2800" i="1" u="none" strike="noStrike" kern="0" normalizeH="0" baseline="0" noProof="0" dirty="0" smtClean="0">
                <a:ln w="6350">
                  <a:solidFill>
                    <a:schemeClr val="tx1"/>
                  </a:solidFill>
                </a:ln>
                <a:solidFill>
                  <a:srgbClr val="FF0066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এই পাঠ শেষে শিক্ষার্থীরা-----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i="0" u="none" strike="noStrike" kern="0" normalizeH="0" baseline="0" noProof="0" dirty="0" smtClean="0">
                <a:solidFill>
                  <a:srgbClr val="FF0066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    </a:t>
            </a:r>
            <a:r>
              <a:rPr kumimoji="0" lang="bn-IN" sz="2400" i="0" u="none" strike="noStrike" kern="0" normalizeH="0" noProof="0" dirty="0" smtClean="0">
                <a:solidFill>
                  <a:srgbClr val="FF0066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normalizeH="0" baseline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      </a:t>
            </a:r>
            <a:r>
              <a:rPr kumimoji="0" lang="en-US" sz="2400" i="0" u="none" strike="noStrike" kern="0" normalizeH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  </a:t>
            </a:r>
            <a:r>
              <a:rPr kumimoji="0" lang="bn-IN" sz="2400" i="0" u="none" strike="noStrike" kern="0" normalizeH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IN" sz="2800" i="0" u="none" strike="noStrike" kern="0" normalizeH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kern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IN" sz="28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তৎপুরুষ সমাস কাকে বলে তা বলতে পারবে;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00" i="0" u="none" strike="noStrike" kern="0" normalizeH="0" baseline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         ২।</a:t>
            </a:r>
            <a:r>
              <a:rPr kumimoji="0" lang="bn-IN" sz="2800" i="0" u="none" strike="noStrike" kern="0" normalizeH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তৎপুরুষ সমাসের প্রকারভেদ সংজ্ঞাসহ লেখতে পারবে;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800" kern="0" baseline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     ৩।</a:t>
            </a:r>
            <a:r>
              <a:rPr lang="bn-IN" sz="28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ব্যসবাক্যসহ বিভক্তি নির্ণয়ের বর্ণনা দিতে পারবে। </a:t>
            </a:r>
            <a:endParaRPr kumimoji="0" lang="bn-BD" sz="2000" i="0" u="none" strike="noStrike" kern="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27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74360" y="177628"/>
            <a:ext cx="9717206" cy="613942"/>
          </a:xfrm>
          <a:prstGeom prst="roundRect">
            <a:avLst/>
          </a:prstGeom>
          <a:solidFill>
            <a:srgbClr val="00206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kern="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সমাসের পদবিন্যাস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16154" y="1438132"/>
            <a:ext cx="3480179" cy="50496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ব্যাসবাক্য 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76461" y="2014752"/>
            <a:ext cx="491319" cy="104746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16154" y="3159454"/>
            <a:ext cx="3753133" cy="641444"/>
          </a:xfrm>
          <a:prstGeom prst="rect">
            <a:avLst/>
          </a:prstGeom>
          <a:solidFill>
            <a:srgbClr val="F158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বিলাত    হইতে     ফেরত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256894" y="1438132"/>
            <a:ext cx="2442949" cy="53311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সমস্ত পদ</a:t>
            </a:r>
            <a:r>
              <a:rPr lang="bn-IN" sz="36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9208824" y="2030102"/>
            <a:ext cx="522030" cy="1059409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8256894" y="3176515"/>
            <a:ext cx="2442949" cy="62438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বিলাত ফেরত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Equal 9"/>
          <p:cNvSpPr/>
          <p:nvPr/>
        </p:nvSpPr>
        <p:spPr>
          <a:xfrm>
            <a:off x="6916000" y="3276314"/>
            <a:ext cx="1194180" cy="424784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3241342" y="3839279"/>
            <a:ext cx="388962" cy="870039"/>
          </a:xfrm>
          <a:prstGeom prst="downArrow">
            <a:avLst/>
          </a:prstGeom>
          <a:solidFill>
            <a:srgbClr val="F13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597595" y="3859604"/>
            <a:ext cx="348016" cy="816309"/>
          </a:xfrm>
          <a:prstGeom prst="downArrow">
            <a:avLst/>
          </a:prstGeom>
          <a:solidFill>
            <a:srgbClr val="47D6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132963" y="3854911"/>
            <a:ext cx="361664" cy="825693"/>
          </a:xfrm>
          <a:prstGeom prst="downArrow">
            <a:avLst/>
          </a:prstGeom>
          <a:solidFill>
            <a:srgbClr val="38F8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511188" y="4819360"/>
            <a:ext cx="1433015" cy="39578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সমস্যমান পদ 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080682" y="4791213"/>
            <a:ext cx="1479076" cy="39578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সমস্যমান পদ 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755942" y="4773867"/>
            <a:ext cx="1477371" cy="39578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সমস্যমান পদ 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335367" y="4709319"/>
            <a:ext cx="986054" cy="5749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n w="3175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পূর্ব পদ</a:t>
            </a:r>
            <a:endParaRPr lang="en-US" sz="2400" dirty="0">
              <a:ln w="3175"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730854" y="4701648"/>
            <a:ext cx="968989" cy="57491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n w="3175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পর পদ</a:t>
            </a:r>
            <a:endParaRPr lang="en-US" sz="2400" dirty="0">
              <a:ln w="3175"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8666328" y="3875964"/>
            <a:ext cx="351423" cy="80833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9915099" y="3839279"/>
            <a:ext cx="300245" cy="836634"/>
          </a:xfrm>
          <a:prstGeom prst="downArrow">
            <a:avLst/>
          </a:prstGeom>
          <a:solidFill>
            <a:srgbClr val="6B73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5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618897" y="966535"/>
            <a:ext cx="9335069" cy="682388"/>
          </a:xfrm>
          <a:prstGeom prst="flowChartAlternateProcess">
            <a:avLst/>
          </a:prstGeom>
          <a:solidFill>
            <a:srgbClr val="00206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1" i="0" u="none" strike="noStrike" kern="0" cap="none" spc="0" normalizeH="0" baseline="0" noProof="0" dirty="0" smtClean="0">
                <a:ln>
                  <a:solidFill>
                    <a:srgbClr val="00FF0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kumimoji="0" lang="en-US" sz="3200" b="1" i="0" u="none" strike="noStrike" kern="0" cap="none" spc="0" normalizeH="0" baseline="0" noProof="0" dirty="0">
              <a:ln>
                <a:solidFill>
                  <a:srgbClr val="00FF00"/>
                </a:solidFill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326340" y="2074459"/>
            <a:ext cx="3725839" cy="3043451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তৎপুরুষ</a:t>
            </a:r>
            <a:r>
              <a:rPr lang="en-US" sz="36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endParaRPr lang="en-US" sz="36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54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30555" y="969403"/>
            <a:ext cx="6414448" cy="581891"/>
          </a:xfrm>
          <a:prstGeom prst="roundRect">
            <a:avLst/>
          </a:prstGeom>
          <a:solidFill>
            <a:srgbClr val="C0CF3A">
              <a:lumMod val="60000"/>
              <a:lumOff val="40000"/>
            </a:srgbClr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kern="0" dirty="0" smtClean="0">
                <a:ln>
                  <a:solidFill>
                    <a:srgbClr val="7030A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তৎপুরুষ সমাস কাকে বলে</a:t>
            </a:r>
            <a:r>
              <a:rPr lang="bn-IN" sz="3200" b="1" i="1" kern="0" dirty="0" smtClean="0">
                <a:ln>
                  <a:solidFill>
                    <a:srgbClr val="7030A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kumimoji="0" lang="bn-IN" sz="3200" b="1" i="1" u="none" strike="noStrike" kern="0" cap="none" spc="0" normalizeH="0" baseline="0" noProof="0" dirty="0" smtClean="0">
                <a:ln>
                  <a:solidFill>
                    <a:srgbClr val="7030A0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3200" b="1" i="1" u="none" strike="noStrike" kern="0" cap="none" spc="0" normalizeH="0" baseline="0" noProof="0" dirty="0">
              <a:ln>
                <a:solidFill>
                  <a:srgbClr val="7030A0"/>
                </a:solidFill>
              </a:ln>
              <a:solidFill>
                <a:srgbClr val="C0000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050877" y="819069"/>
            <a:ext cx="2442949" cy="736979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93927" y="2431678"/>
            <a:ext cx="10228998" cy="13784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সমাসে পরপদের অর্থ প্রধান বলে বিবেচিত হয় এবং পূর্বপদের বিভক্তি লোপ পায় তাকে তৎপুরুষ সমাস বলে।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5340" y="5415785"/>
            <a:ext cx="10290415" cy="113514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পুর্বপদের বিভক্তি লোপে যে সমাস হয় এবং যে সমাসে পরপদের অর্থ প্রধানভাবে বোঝায় তাকে তৎপুরুষ সমাস বলে।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5418161" y="3869245"/>
            <a:ext cx="818865" cy="1485229"/>
          </a:xfrm>
          <a:prstGeom prst="down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1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05711" y="272956"/>
            <a:ext cx="9266829" cy="13792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তৎপুরুষ সমাসের পূর্বপদে 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দ্বিতীয়া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 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সপ্তমী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পর্যন্ত যে কোনো </a:t>
            </a:r>
            <a:r>
              <a:rPr lang="bn-IN" sz="3200" b="1" dirty="0" smtClean="0">
                <a:solidFill>
                  <a:srgbClr val="F13FB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থাকতে পারে; আর </a:t>
            </a:r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পূর্বপদের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 অনুসারে এদের নামকরণ হয়।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450070" y="3316405"/>
            <a:ext cx="9266829" cy="278414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পূরপদ 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পরপদ 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সমাসবদ্ধ পদ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Plus 2"/>
          <p:cNvSpPr/>
          <p:nvPr/>
        </p:nvSpPr>
        <p:spPr>
          <a:xfrm>
            <a:off x="3559203" y="4249881"/>
            <a:ext cx="586853" cy="504967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us 4"/>
          <p:cNvSpPr/>
          <p:nvPr/>
        </p:nvSpPr>
        <p:spPr>
          <a:xfrm>
            <a:off x="5348002" y="4306242"/>
            <a:ext cx="586853" cy="504968"/>
          </a:xfrm>
          <a:prstGeom prst="mathPlus">
            <a:avLst/>
          </a:prstGeom>
          <a:solidFill>
            <a:srgbClr val="F13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qual 5"/>
          <p:cNvSpPr/>
          <p:nvPr/>
        </p:nvSpPr>
        <p:spPr>
          <a:xfrm>
            <a:off x="7136801" y="4432512"/>
            <a:ext cx="696035" cy="354842"/>
          </a:xfrm>
          <a:prstGeom prst="mathEqual">
            <a:avLst/>
          </a:prstGeom>
          <a:solidFill>
            <a:srgbClr val="3FED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334414" y="5517064"/>
            <a:ext cx="892789" cy="39578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6119714" y="5465869"/>
            <a:ext cx="921226" cy="3957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চ্যুত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090537" y="5486371"/>
            <a:ext cx="1049741" cy="39578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পদচ্যুত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602805" y="5486371"/>
            <a:ext cx="751767" cy="39578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Plus 10"/>
          <p:cNvSpPr/>
          <p:nvPr/>
        </p:nvSpPr>
        <p:spPr>
          <a:xfrm>
            <a:off x="5376591" y="5431779"/>
            <a:ext cx="586853" cy="50496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lus 11"/>
          <p:cNvSpPr/>
          <p:nvPr/>
        </p:nvSpPr>
        <p:spPr>
          <a:xfrm>
            <a:off x="3577163" y="5462473"/>
            <a:ext cx="586853" cy="50496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qual 12"/>
          <p:cNvSpPr/>
          <p:nvPr/>
        </p:nvSpPr>
        <p:spPr>
          <a:xfrm>
            <a:off x="7136801" y="5527314"/>
            <a:ext cx="696035" cy="35484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ound Single Corner Rectangle 17"/>
          <p:cNvSpPr/>
          <p:nvPr/>
        </p:nvSpPr>
        <p:spPr>
          <a:xfrm>
            <a:off x="5820470" y="2272784"/>
            <a:ext cx="4399694" cy="668740"/>
          </a:xfrm>
          <a:prstGeom prst="round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ভাত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রাঁধা        ভাতরাঁধা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Equal 18"/>
          <p:cNvSpPr/>
          <p:nvPr/>
        </p:nvSpPr>
        <p:spPr>
          <a:xfrm>
            <a:off x="7726887" y="2477500"/>
            <a:ext cx="586860" cy="25930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579151" y="2264665"/>
            <a:ext cx="1569492" cy="6462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 </a:t>
            </a:r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451730" y="2361493"/>
            <a:ext cx="2065653" cy="452795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4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207008" y="720437"/>
            <a:ext cx="9820656" cy="581891"/>
          </a:xfrm>
          <a:prstGeom prst="flowChartAlternateProcess">
            <a:avLst/>
          </a:prstGeom>
          <a:solidFill>
            <a:srgbClr val="99FF99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1" i="0" u="none" strike="noStrike" kern="0" normalizeH="0" baseline="0" noProof="0" dirty="0" smtClean="0">
                <a:ln w="0"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kumimoji="0" lang="en-US" sz="3600" b="1" i="0" u="none" strike="noStrike" kern="0" normalizeH="0" baseline="0" noProof="0" dirty="0">
              <a:ln w="0">
                <a:solidFill>
                  <a:srgbClr val="FF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95227" y="2420702"/>
            <a:ext cx="8281788" cy="150125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১।তৎপুরুষ সমাস কাকে বলে?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২। তৎপুরুষ সমাসে কোন পদের অর্থ প্রধান থাকে লেখ? </a:t>
            </a:r>
          </a:p>
        </p:txBody>
      </p:sp>
    </p:spTree>
    <p:extLst>
      <p:ext uri="{BB962C8B-B14F-4D97-AF65-F5344CB8AC3E}">
        <p14:creationId xmlns:p14="http://schemas.microsoft.com/office/powerpoint/2010/main" val="2578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45565" y="373739"/>
            <a:ext cx="10072254" cy="677139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4000" b="1" kern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তৎপুরুষ সমাসের প্রকারভেদ 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52382" y="1378424"/>
            <a:ext cx="6005015" cy="476306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১। </a:t>
            </a: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দ্বিতীয়া তৎপুরুষ সমাস,</a:t>
            </a:r>
          </a:p>
          <a:p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২।তৃতীয়া তৎপুরুষ সমাস</a:t>
            </a:r>
          </a:p>
          <a:p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৩। চতুর্থী তৎপুরুষ সমাস</a:t>
            </a:r>
          </a:p>
          <a:p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৪।পঞ্চমী তৎপুরুষ সমাস</a:t>
            </a:r>
          </a:p>
          <a:p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৫। ষষ্ঠী তৎপুরুষ সমাস</a:t>
            </a:r>
          </a:p>
          <a:p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৬। সপ্তমী তৎপুরুষ সমাস</a:t>
            </a:r>
          </a:p>
          <a:p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৭। নঞ তৎপুরুষ সমাস</a:t>
            </a:r>
          </a:p>
          <a:p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৮। উপপদ তৎপুরুষ সমাস</a:t>
            </a:r>
          </a:p>
          <a:p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৯।অলুক তৎপুরুষ সমাস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54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724</Words>
  <Application>Microsoft Office PowerPoint</Application>
  <PresentationFormat>Widescreen</PresentationFormat>
  <Paragraphs>109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Azizul Haque</dc:creator>
  <cp:lastModifiedBy>Azizul Haque</cp:lastModifiedBy>
  <cp:revision>150</cp:revision>
  <dcterms:created xsi:type="dcterms:W3CDTF">2020-12-23T14:14:12Z</dcterms:created>
  <dcterms:modified xsi:type="dcterms:W3CDTF">2021-06-12T16:29:36Z</dcterms:modified>
</cp:coreProperties>
</file>