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9"/>
  </p:notesMasterIdLst>
  <p:handoutMasterIdLst>
    <p:handoutMasterId r:id="rId20"/>
  </p:handoutMasterIdLst>
  <p:sldIdLst>
    <p:sldId id="256" r:id="rId5"/>
    <p:sldId id="271" r:id="rId6"/>
    <p:sldId id="281" r:id="rId7"/>
    <p:sldId id="284" r:id="rId8"/>
    <p:sldId id="285" r:id="rId9"/>
    <p:sldId id="286" r:id="rId10"/>
    <p:sldId id="279" r:id="rId11"/>
    <p:sldId id="280" r:id="rId12"/>
    <p:sldId id="287" r:id="rId13"/>
    <p:sldId id="288" r:id="rId14"/>
    <p:sldId id="257" r:id="rId15"/>
    <p:sldId id="289" r:id="rId16"/>
    <p:sldId id="282" r:id="rId17"/>
    <p:sldId id="28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Morph, Annotate, Work Together, Tell Me" id="{B9B51309-D148-4332-87C2-07BE32FBCA3B}">
          <p14:sldIdLst>
            <p14:sldId id="271"/>
            <p14:sldId id="281"/>
            <p14:sldId id="279"/>
            <p14:sldId id="280"/>
            <p14:sldId id="257"/>
            <p14:sldId id="275"/>
            <p14:sldId id="276"/>
          </p14:sldIdLst>
        </p14:section>
        <p14:section name="Learn More" id="{2CC34DB2-6590-42C0-AD4B-A04C6060184E}">
          <p14:sldIdLst>
            <p14:sldId id="282"/>
            <p14:sldId id="28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404" autoAdjust="0"/>
    <p:restoredTop sz="94241" autoAdjust="0"/>
  </p:normalViewPr>
  <p:slideViewPr>
    <p:cSldViewPr snapToGrid="0">
      <p:cViewPr varScale="1">
        <p:scale>
          <a:sx n="60" d="100"/>
          <a:sy n="60" d="100"/>
        </p:scale>
        <p:origin x="-78" y="-3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baseline="0" dirty="0"/>
              <a:t>Slide Show mode, select the arrows to visit links.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21780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o.microsoft.com/fwlink/?LinkId=61717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8806" y="1063074"/>
            <a:ext cx="6895011" cy="2075822"/>
          </a:xfrm>
        </p:spPr>
        <p:txBody>
          <a:bodyPr anchor="ctr" anchorCtr="0">
            <a:normAutofit/>
          </a:bodyPr>
          <a:lstStyle/>
          <a:p>
            <a:r>
              <a:rPr lang="bn-BD" sz="4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আজকের ক্লাসে সকলকে স্বাগতম</a:t>
            </a:r>
            <a:endParaRPr lang="en-US" sz="4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173" y="3138896"/>
            <a:ext cx="3238500" cy="2095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7180773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1207" y="448056"/>
            <a:ext cx="4181422" cy="64008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সবল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পাসওয়ার্ড</a:t>
            </a:r>
            <a:endParaRPr lang="en-US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20" name="Straight Connector 19" descr="Light grey line separating Morph text and images"/>
          <p:cNvCxnSpPr/>
          <p:nvPr/>
        </p:nvCxnSpPr>
        <p:spPr>
          <a:xfrm>
            <a:off x="6296866" y="1472431"/>
            <a:ext cx="0" cy="4892634"/>
          </a:xfrm>
          <a:prstGeom prst="line">
            <a:avLst/>
          </a:prstGeom>
          <a:ln w="952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2"/>
          <p:cNvSpPr txBox="1">
            <a:spLocks/>
          </p:cNvSpPr>
          <p:nvPr/>
        </p:nvSpPr>
        <p:spPr>
          <a:xfrm>
            <a:off x="521207" y="1493084"/>
            <a:ext cx="4181422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Segoe UI Light" panose="020B0502040204020203" pitchFamily="34" charset="0"/>
              <a:ea typeface="+mj-ea"/>
              <a:cs typeface="Segoe UI Light" panose="020B05020402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8639" y="1345474"/>
            <a:ext cx="51206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পাসওয়ার্ড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সহজে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অনুমান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যায়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না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তাই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সবল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পাসওয়ার্ড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ছোট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হাতের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অক্ষর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বড়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হাতের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অক্ষর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সংখ্যা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বিশেষ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চিহ্ন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ইত্যাদি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মিশিয়ে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ন্যুনতম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৮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টি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ক্যারেকটারের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মিশ্রণেএকটি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পাসওয়ার্ড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তৈরী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হলে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সবল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র্স্ট্রং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পাসওয়ার্ড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endParaRPr lang="en-US" sz="28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চিত্রে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সবল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পাসওয়ার্ড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দেখানো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জটিল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গিয়ে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পরবর্তীতে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ভুলে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গেলেও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আরেক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বিরম্বনা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এজন্য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পাসওয়ার্ডটি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গোপনীয়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কোনো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স্থানে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লিখে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রাখা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ভাল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endParaRPr lang="en-US" sz="28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244" name="AutoShape 4" descr="আপনার পাসওয়ার্ড হ্যাক হয়েছে কি না জানবেন কী ভাবে? – PBA Agency For Photo  New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0" name="AutoShape 2" descr="Weak passwords, in 2013 it is still a frequent errorSecurity Affai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Weak passwords, in 2013 it is still a frequent errorSecurity Affai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Weak passwords, in 2013 it is still a frequent errorSecurity Affai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6" name="AutoShape 8" descr="Weak passwords, in 2013 it is still a frequent errorSecurity Affai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554" name="Picture 2" descr="4 Ways to Create a Secure Password - wikiHow Te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1690" y="1846081"/>
            <a:ext cx="4381500" cy="3286126"/>
          </a:xfrm>
          <a:prstGeom prst="rect">
            <a:avLst/>
          </a:prstGeom>
          <a:noFill/>
        </p:spPr>
      </p:pic>
      <p:sp>
        <p:nvSpPr>
          <p:cNvPr id="13" name="Title 2"/>
          <p:cNvSpPr txBox="1">
            <a:spLocks/>
          </p:cNvSpPr>
          <p:nvPr/>
        </p:nvSpPr>
        <p:spPr>
          <a:xfrm>
            <a:off x="7209391" y="5176810"/>
            <a:ext cx="2261181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সবল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Nikosh" panose="02000000000000000000" pitchFamily="2" charset="0"/>
                <a:ea typeface="+mj-ea"/>
                <a:cs typeface="Nikosh" panose="02000000000000000000" pitchFamily="2" charset="0"/>
              </a:rPr>
              <a:t>পাসওয়ার্ড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Segoe UI Light" panose="020B0502040204020203" pitchFamily="34" charset="0"/>
              <a:ea typeface="+mj-ea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683360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853" y="461119"/>
            <a:ext cx="2378747" cy="640080"/>
          </a:xfrm>
        </p:spPr>
        <p:txBody>
          <a:bodyPr>
            <a:noAutofit/>
          </a:bodyPr>
          <a:lstStyle/>
          <a:p>
            <a:pPr lvl="0"/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মূল্যায়ণ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endParaRPr lang="en-US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154" y="2129246"/>
            <a:ext cx="54080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" pitchFamily="2" charset="0"/>
                <a:cs typeface="Nikosh" pitchFamily="2" charset="0"/>
              </a:rPr>
              <a:t>১।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পাসওয়ার্ড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?</a:t>
            </a:r>
          </a:p>
          <a:p>
            <a:r>
              <a:rPr lang="en-US" sz="3200" dirty="0" smtClean="0">
                <a:latin typeface="Nikosh" pitchFamily="2" charset="0"/>
                <a:cs typeface="Nikosh" pitchFamily="2" charset="0"/>
              </a:rPr>
              <a:t>২।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পাসওয়ার্ড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কত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প্রকার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?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867600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853" y="461119"/>
            <a:ext cx="7630016" cy="640080"/>
          </a:xfrm>
        </p:spPr>
        <p:txBody>
          <a:bodyPr>
            <a:noAutofit/>
          </a:bodyPr>
          <a:lstStyle/>
          <a:p>
            <a:pPr lvl="0"/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দুর্বল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পাসওয়ার্ডে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ক্ষতি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হতে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পারে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endParaRPr lang="en-US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2411" y="1593668"/>
            <a:ext cx="913093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সহজেই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হ্যাকার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হ্যাক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কেউ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ফাইল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ওপেন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চুরি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সহজেই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আক্রমন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5।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সহজেই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কেউ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পাসওয়ার্ড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চুরি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সাইবার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ক্রাইমের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24578" name="Picture 2" descr="বাংলাদেশে সবচেয়ে বড় হ্যাকার কে? - Quo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220" y="2931840"/>
            <a:ext cx="3465849" cy="230636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837684" y="5186855"/>
            <a:ext cx="1576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হ্যাকার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132867600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83654" y="1022382"/>
            <a:ext cx="3627490" cy="64008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বাড়ির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endParaRPr lang="en-US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1260069" y="3629883"/>
            <a:ext cx="9442648" cy="1826944"/>
          </a:xfrm>
        </p:spPr>
        <p:txBody>
          <a:bodyPr>
            <a:normAutofit/>
          </a:bodyPr>
          <a:lstStyle/>
          <a:p>
            <a:pPr marL="0" indent="0">
              <a:lnSpc>
                <a:spcPts val="3600"/>
              </a:lnSpc>
              <a:spcAft>
                <a:spcPts val="0"/>
              </a:spcAft>
              <a:buNone/>
            </a:pPr>
            <a:endParaRPr 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ts val="3600"/>
              </a:lnSpc>
              <a:spcAft>
                <a:spcPts val="0"/>
              </a:spcAft>
              <a:buNone/>
            </a:pPr>
            <a:endParaRPr lang="en-US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8" name="Picture 7" descr="Arrow pointing right with a hyperlink to the PowerPoint team blog. Select the image to visit the PowerPoint team blog ">
            <a:hlinkClick r:id="rId3" tooltip="Select here to visit the PowerPoint team blog.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069" y="3856956"/>
            <a:ext cx="661940" cy="5626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58813" y="3876677"/>
            <a:ext cx="85561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দুর্বল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পাসওয়ার্ডের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ফলে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সমস্যা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হতে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পারে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তার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তালিকা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তৈরী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করে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লিখে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আনবে</a:t>
            </a:r>
            <a:r>
              <a:rPr 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8930258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459736" y="2978331"/>
            <a:ext cx="7050024" cy="1946366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সকলকে</a:t>
            </a:r>
            <a:r>
              <a:rPr lang="en-US" sz="6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অসংখ্য</a:t>
            </a:r>
            <a:r>
              <a:rPr lang="en-US" sz="6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ধন্যবাদ</a:t>
            </a:r>
            <a:endParaRPr lang="en-US" sz="6000" dirty="0"/>
          </a:p>
        </p:txBody>
      </p:sp>
    </p:spTree>
    <p:extLst>
      <p:ext uri="{BB962C8B-B14F-4D97-AF65-F5344CB8AC3E}">
        <p14:creationId xmlns="" xmlns:p14="http://schemas.microsoft.com/office/powerpoint/2010/main" val="284846758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2430999" cy="640080"/>
          </a:xfrm>
        </p:spPr>
        <p:txBody>
          <a:bodyPr>
            <a:noAutofit/>
          </a:bodyPr>
          <a:lstStyle/>
          <a:p>
            <a:r>
              <a:rPr lang="bn-BD" sz="36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শিক্ষক পরিচিতি</a:t>
            </a:r>
            <a:endParaRPr lang="en-US" sz="3600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Content Placeholder 17"/>
          <p:cNvSpPr txBox="1">
            <a:spLocks/>
          </p:cNvSpPr>
          <p:nvPr/>
        </p:nvSpPr>
        <p:spPr>
          <a:xfrm>
            <a:off x="651835" y="2282354"/>
            <a:ext cx="6482299" cy="1976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Aft>
                <a:spcPts val="600"/>
              </a:spcAft>
              <a:buNone/>
              <a:defRPr/>
            </a:pPr>
            <a:r>
              <a:rPr lang="bn-BD" sz="36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মো. মনিরুল ইসলাম</a:t>
            </a:r>
          </a:p>
          <a:p>
            <a:pPr marL="0" lvl="0" indent="0">
              <a:spcAft>
                <a:spcPts val="600"/>
              </a:spcAft>
              <a:buNone/>
              <a:defRPr/>
            </a:pPr>
            <a:r>
              <a:rPr lang="bn-BD" sz="24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সিনিয়র শিক্ষক (আইসিটি</a:t>
            </a:r>
            <a:r>
              <a:rPr lang="bn-BD" sz="32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</a:p>
          <a:p>
            <a:pPr marL="0" lvl="0" indent="0">
              <a:spcAft>
                <a:spcPts val="600"/>
              </a:spcAft>
              <a:buNone/>
              <a:defRPr/>
            </a:pPr>
            <a:r>
              <a:rPr lang="bn-BD" sz="28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কাপাসগোলা সিটি কর্পোরেশন বালিকা উচ্চ বিদ্যালয়</a:t>
            </a:r>
          </a:p>
          <a:p>
            <a:pPr marL="0" lvl="0" indent="0">
              <a:spcAft>
                <a:spcPts val="600"/>
              </a:spcAft>
              <a:buNone/>
              <a:defRPr/>
            </a:pPr>
            <a:r>
              <a:rPr lang="bn-BD" sz="28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চকবাজার, চট্টগ্রাম।</a:t>
            </a:r>
          </a:p>
          <a:p>
            <a:pPr marL="0" lvl="0" indent="0">
              <a:spcAft>
                <a:spcPts val="600"/>
              </a:spcAft>
              <a:buNone/>
              <a:defRPr/>
            </a:pPr>
            <a:endParaRPr lang="bn-BD" sz="28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lvl="0" indent="0">
              <a:spcAft>
                <a:spcPts val="600"/>
              </a:spcAft>
              <a:buNone/>
              <a:defRPr/>
            </a:pPr>
            <a:endParaRPr lang="en-US" sz="4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134" y="1524708"/>
            <a:ext cx="3175000" cy="3175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22242" y="4898571"/>
            <a:ext cx="2886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monirdba@gmail.com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5761616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14430" y="552559"/>
            <a:ext cx="2587754" cy="640080"/>
          </a:xfrm>
        </p:spPr>
        <p:txBody>
          <a:bodyPr>
            <a:noAutofit/>
          </a:bodyPr>
          <a:lstStyle/>
          <a:p>
            <a:r>
              <a:rPr lang="bn-BD" sz="4000" dirty="0" smtClean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পাঠ পরিচিতি</a:t>
            </a:r>
            <a:endParaRPr lang="en-US" sz="4000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-772504" y="1664561"/>
            <a:ext cx="7348356" cy="4390329"/>
          </a:xfr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ts val="1800"/>
              </a:lnSpc>
              <a:spcAft>
                <a:spcPts val="600"/>
              </a:spcAft>
            </a:pPr>
            <a:r>
              <a:rPr lang="bn-BD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বিষয়: আইসিটি</a:t>
            </a:r>
          </a:p>
          <a:p>
            <a:pPr algn="ctr">
              <a:lnSpc>
                <a:spcPts val="1800"/>
              </a:lnSpc>
              <a:spcAft>
                <a:spcPts val="600"/>
              </a:spcAft>
            </a:pPr>
            <a:r>
              <a:rPr lang="bn-BD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শ্রেণি: নবম</a:t>
            </a:r>
          </a:p>
          <a:p>
            <a:pPr algn="ctr">
              <a:lnSpc>
                <a:spcPts val="1800"/>
              </a:lnSpc>
              <a:spcAft>
                <a:spcPts val="600"/>
              </a:spcAft>
            </a:pPr>
            <a:r>
              <a:rPr lang="bn-BD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অধ্যায়: দ্বিতীয়</a:t>
            </a:r>
          </a:p>
          <a:p>
            <a:pPr algn="ctr">
              <a:lnSpc>
                <a:spcPts val="1800"/>
              </a:lnSpc>
              <a:spcAft>
                <a:spcPts val="600"/>
              </a:spcAft>
            </a:pPr>
            <a:endParaRPr lang="bn-BD" sz="3200" dirty="0">
              <a:solidFill>
                <a:prstClr val="black">
                  <a:lumMod val="75000"/>
                  <a:lumOff val="25000"/>
                </a:prst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>
              <a:lnSpc>
                <a:spcPts val="1800"/>
              </a:lnSpc>
              <a:spcAft>
                <a:spcPts val="600"/>
              </a:spcAft>
            </a:pPr>
            <a:r>
              <a:rPr lang="bn-BD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বিষয়: কম্পিউটার ও কম্পিউটার </a:t>
            </a:r>
          </a:p>
          <a:p>
            <a:pPr algn="ctr">
              <a:lnSpc>
                <a:spcPts val="1800"/>
              </a:lnSpc>
              <a:spcAft>
                <a:spcPts val="600"/>
              </a:spcAft>
            </a:pPr>
            <a:r>
              <a:rPr lang="bn-BD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ব্যবহারকারীর নিরাপত্তা।</a:t>
            </a:r>
          </a:p>
          <a:p>
            <a:pPr algn="ctr">
              <a:lnSpc>
                <a:spcPts val="1800"/>
              </a:lnSpc>
              <a:spcAft>
                <a:spcPts val="600"/>
              </a:spcAft>
            </a:pPr>
            <a:endParaRPr lang="bn-BD" sz="3600" dirty="0" smtClean="0">
              <a:solidFill>
                <a:schemeClr val="accent5">
                  <a:lumMod val="50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>
              <a:lnSpc>
                <a:spcPts val="1800"/>
              </a:lnSpc>
              <a:spcAft>
                <a:spcPts val="600"/>
              </a:spcAft>
            </a:pPr>
            <a:r>
              <a:rPr lang="bn-BD" sz="3600" dirty="0" smtClean="0">
                <a:solidFill>
                  <a:schemeClr val="accent5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</a:t>
            </a:r>
            <a:r>
              <a:rPr lang="bn-BD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bn-BD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: ৪৫ মিনিট।</a:t>
            </a:r>
            <a:endParaRPr lang="en-US" sz="3200" dirty="0">
              <a:solidFill>
                <a:prstClr val="black">
                  <a:lumMod val="75000"/>
                  <a:lumOff val="25000"/>
                </a:prst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632" y="1664561"/>
            <a:ext cx="5315570" cy="38803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5803687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53588" y="565622"/>
            <a:ext cx="10149840" cy="64008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নিচের</a:t>
            </a:r>
            <a:r>
              <a:rPr lang="en-US" sz="4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ছবিগুলো</a:t>
            </a:r>
            <a:r>
              <a:rPr lang="en-US" sz="4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দেখ</a:t>
            </a:r>
            <a:r>
              <a:rPr lang="en-US" sz="4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 এ </a:t>
            </a:r>
            <a:r>
              <a:rPr lang="en-US" sz="40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ছবিগুলো</a:t>
            </a:r>
            <a:r>
              <a:rPr lang="en-US" sz="4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দেখে</a:t>
            </a:r>
            <a:r>
              <a:rPr lang="en-US" sz="4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কি</a:t>
            </a:r>
            <a:r>
              <a:rPr lang="en-US" sz="4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বুঝতে</a:t>
            </a:r>
            <a:r>
              <a:rPr lang="en-US" sz="4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পারছ</a:t>
            </a:r>
            <a:r>
              <a:rPr lang="en-US" sz="4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?</a:t>
            </a:r>
            <a:endParaRPr lang="en-US" sz="40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21923" y="1397001"/>
            <a:ext cx="2631717" cy="35433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528" y="1396999"/>
            <a:ext cx="2841188" cy="35433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2967" y="1397001"/>
            <a:ext cx="2215433" cy="35433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51035" y="1383938"/>
            <a:ext cx="2968188" cy="3543300"/>
          </a:xfrm>
          <a:prstGeom prst="rect">
            <a:avLst/>
          </a:prstGeom>
        </p:spPr>
      </p:pic>
      <p:sp>
        <p:nvSpPr>
          <p:cNvPr id="11" name="Title 2"/>
          <p:cNvSpPr txBox="1">
            <a:spLocks/>
          </p:cNvSpPr>
          <p:nvPr/>
        </p:nvSpPr>
        <p:spPr>
          <a:xfrm>
            <a:off x="587828" y="5242125"/>
            <a:ext cx="10149840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ঠিক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ধরেছে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, এ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ছবিগুলো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দ্বারা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নিরাপত্তার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বিষয়টি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বুঝা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kumimoji="0" lang="en-US" sz="4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যাচ্ছে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।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" pitchFamily="2" charset="0"/>
              <a:ea typeface="+mj-ea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803687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53588" y="565622"/>
            <a:ext cx="10149840" cy="640080"/>
          </a:xfrm>
        </p:spPr>
        <p:txBody>
          <a:bodyPr>
            <a:no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নিচের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ছবিগুলো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দেখ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এখানে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আমাদের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ডিজিটাল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ডিভাইসগুলোর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নিরাপত্তা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দেখানো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হয়েছে</a:t>
            </a:r>
            <a:r>
              <a:rPr lang="en-US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587828" y="5242125"/>
            <a:ext cx="10149840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" pitchFamily="2" charset="0"/>
              <a:ea typeface="+mj-ea"/>
              <a:cs typeface="Nikosh" pitchFamily="2" charset="0"/>
            </a:endParaRPr>
          </a:p>
        </p:txBody>
      </p:sp>
      <p:pic>
        <p:nvPicPr>
          <p:cNvPr id="1026" name="Picture 2" descr="Choose better passwords with the help of scien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278" y="1795371"/>
            <a:ext cx="2619375" cy="1743076"/>
          </a:xfrm>
          <a:prstGeom prst="rect">
            <a:avLst/>
          </a:prstGeom>
          <a:noFill/>
        </p:spPr>
      </p:pic>
      <p:pic>
        <p:nvPicPr>
          <p:cNvPr id="1028" name="Picture 4" descr="World Password Day 2021: Top Tips From Expert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17677" y="1837508"/>
            <a:ext cx="2857500" cy="1741714"/>
          </a:xfrm>
          <a:prstGeom prst="rect">
            <a:avLst/>
          </a:prstGeom>
          <a:noFill/>
        </p:spPr>
      </p:pic>
      <p:pic>
        <p:nvPicPr>
          <p:cNvPr id="1030" name="Picture 6" descr="The Importance of Password Security | Five Top Tips | Ospre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70330" y="1809069"/>
            <a:ext cx="2962275" cy="1861593"/>
          </a:xfrm>
          <a:prstGeom prst="rect">
            <a:avLst/>
          </a:prstGeom>
          <a:noFill/>
        </p:spPr>
      </p:pic>
      <p:sp>
        <p:nvSpPr>
          <p:cNvPr id="12" name="Title 2"/>
          <p:cNvSpPr txBox="1">
            <a:spLocks/>
          </p:cNvSpPr>
          <p:nvPr/>
        </p:nvSpPr>
        <p:spPr>
          <a:xfrm>
            <a:off x="757645" y="4549795"/>
            <a:ext cx="10084526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ডিজিটাল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ডিভাইসগুলোর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নিরাপত্তার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জন্য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জন্য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আমরা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কি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ব্যবহার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করি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" pitchFamily="2" charset="0"/>
                <a:ea typeface="+mj-ea"/>
                <a:cs typeface="Nikosh" pitchFamily="2" charset="0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aseline="0" dirty="0" err="1" smtClean="0">
                <a:latin typeface="Nikosh" pitchFamily="2" charset="0"/>
                <a:ea typeface="+mj-ea"/>
                <a:cs typeface="Nikosh" pitchFamily="2" charset="0"/>
              </a:rPr>
              <a:t>হ্যাঁ</a:t>
            </a:r>
            <a:r>
              <a:rPr lang="en-US" sz="2800" baseline="0" dirty="0" smtClean="0">
                <a:latin typeface="Nikosh" pitchFamily="2" charset="0"/>
                <a:ea typeface="+mj-ea"/>
                <a:cs typeface="Nikosh" pitchFamily="2" charset="0"/>
              </a:rPr>
              <a:t>,</a:t>
            </a:r>
            <a:r>
              <a:rPr lang="en-US" sz="2800" dirty="0" smtClean="0"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ea typeface="+mj-ea"/>
                <a:cs typeface="Nikosh" pitchFamily="2" charset="0"/>
              </a:rPr>
              <a:t>ঠিক</a:t>
            </a:r>
            <a:r>
              <a:rPr lang="en-US" sz="2800" dirty="0" smtClean="0"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ea typeface="+mj-ea"/>
                <a:cs typeface="Nikosh" pitchFamily="2" charset="0"/>
              </a:rPr>
              <a:t>বলেছে</a:t>
            </a:r>
            <a:r>
              <a:rPr lang="en-US" sz="2800" dirty="0" smtClean="0">
                <a:latin typeface="Nikosh" pitchFamily="2" charset="0"/>
                <a:ea typeface="+mj-ea"/>
                <a:cs typeface="Nikosh" pitchFamily="2" charset="0"/>
              </a:rPr>
              <a:t> </a:t>
            </a:r>
            <a:r>
              <a:rPr lang="en-US" sz="2800" dirty="0" smtClean="0">
                <a:latin typeface="Nikosh" pitchFamily="2" charset="0"/>
                <a:ea typeface="+mj-ea"/>
                <a:cs typeface="Nikosh" pitchFamily="2" charset="0"/>
              </a:rPr>
              <a:t>“ </a:t>
            </a:r>
            <a:r>
              <a:rPr lang="en-US" sz="2800" dirty="0" err="1" smtClean="0">
                <a:latin typeface="Nikosh" pitchFamily="2" charset="0"/>
                <a:ea typeface="+mj-ea"/>
                <a:cs typeface="Nikosh" pitchFamily="2" charset="0"/>
              </a:rPr>
              <a:t>পাসওয়ার্ড</a:t>
            </a:r>
            <a:r>
              <a:rPr lang="en-US" sz="2800" dirty="0" smtClean="0">
                <a:latin typeface="Nikosh" pitchFamily="2" charset="0"/>
                <a:ea typeface="+mj-ea"/>
                <a:cs typeface="Nikosh" pitchFamily="2" charset="0"/>
              </a:rPr>
              <a:t>”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" pitchFamily="2" charset="0"/>
              <a:ea typeface="+mj-ea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803687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21131" y="565623"/>
            <a:ext cx="5773783" cy="64008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আমাদের</a:t>
            </a:r>
            <a:r>
              <a:rPr lang="en-US" sz="4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আজকের</a:t>
            </a:r>
            <a:r>
              <a:rPr lang="en-US" sz="4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পাঠ</a:t>
            </a:r>
            <a:r>
              <a:rPr lang="en-US" sz="4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হল</a:t>
            </a:r>
            <a:r>
              <a:rPr lang="en-US" sz="4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-</a:t>
            </a:r>
            <a:endParaRPr lang="en-US" sz="40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587828" y="5242125"/>
            <a:ext cx="10149840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" pitchFamily="2" charset="0"/>
              <a:ea typeface="+mj-ea"/>
              <a:cs typeface="Nikosh" pitchFamily="2" charset="0"/>
            </a:endParaRPr>
          </a:p>
        </p:txBody>
      </p:sp>
      <p:sp>
        <p:nvSpPr>
          <p:cNvPr id="12" name="Title 2"/>
          <p:cNvSpPr txBox="1">
            <a:spLocks/>
          </p:cNvSpPr>
          <p:nvPr/>
        </p:nvSpPr>
        <p:spPr>
          <a:xfrm>
            <a:off x="2795450" y="5072310"/>
            <a:ext cx="4990012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dirty="0" err="1" smtClean="0">
                <a:solidFill>
                  <a:srgbClr val="C00000"/>
                </a:solidFill>
                <a:latin typeface="Nikosh" pitchFamily="2" charset="0"/>
                <a:ea typeface="+mj-ea"/>
                <a:cs typeface="Nikosh" pitchFamily="2" charset="0"/>
              </a:rPr>
              <a:t>পাসওয়ার্ড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Nikosh" pitchFamily="2" charset="0"/>
              <a:ea typeface="+mj-ea"/>
              <a:cs typeface="Nikosh" pitchFamily="2" charset="0"/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3148147" y="3739898"/>
            <a:ext cx="4990012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" pitchFamily="2" charset="0"/>
              <a:ea typeface="+mj-ea"/>
              <a:cs typeface="Nikosh" pitchFamily="2" charset="0"/>
            </a:endParaRPr>
          </a:p>
        </p:txBody>
      </p:sp>
      <p:pic>
        <p:nvPicPr>
          <p:cNvPr id="21506" name="Picture 2" descr="Study Explores Why and How People Forget Passwords | 2018-09-06 | Security  Magaz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07780" y="1842583"/>
            <a:ext cx="3541214" cy="21592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5803687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3540" y="487245"/>
            <a:ext cx="2300370" cy="64008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শিখনফল</a:t>
            </a:r>
            <a:endParaRPr lang="en-US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6772" y="2215878"/>
            <a:ext cx="1143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পাসওয়ার্ড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দুর্বল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পাসওয়ার্ড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পাসওয়ার্ড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দুর্বল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পাসওয়ার্ডে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4217" y="1645920"/>
            <a:ext cx="4454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পাঠ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শেষে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শিক্ষার্থীরা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…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1266" name="Picture 2" descr="Create a Random Password Generator using Python | by Ayushi Rawat |  Analytics Vidhya | Medi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9964" y="1524000"/>
            <a:ext cx="2857500" cy="160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0700175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1207" y="448056"/>
            <a:ext cx="4181422" cy="64008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পাসওয়ার্ড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?</a:t>
            </a:r>
            <a:endParaRPr lang="en-US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20" name="Straight Connector 19" descr="Light grey line separating Morph text and images"/>
          <p:cNvCxnSpPr/>
          <p:nvPr/>
        </p:nvCxnSpPr>
        <p:spPr>
          <a:xfrm>
            <a:off x="6296866" y="1472431"/>
            <a:ext cx="0" cy="4892634"/>
          </a:xfrm>
          <a:prstGeom prst="line">
            <a:avLst/>
          </a:prstGeom>
          <a:ln w="952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2"/>
          <p:cNvSpPr txBox="1">
            <a:spLocks/>
          </p:cNvSpPr>
          <p:nvPr/>
        </p:nvSpPr>
        <p:spPr>
          <a:xfrm>
            <a:off x="521207" y="1493084"/>
            <a:ext cx="4181422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Segoe UI Light" panose="020B0502040204020203" pitchFamily="34" charset="0"/>
              <a:ea typeface="+mj-ea"/>
              <a:cs typeface="Segoe UI Light" panose="020B05020402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8639" y="1345474"/>
            <a:ext cx="51206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পাসওয়ার্ড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এক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ধরনের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লক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তালা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ব্যবহারকারীর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তথ্য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উপাত্ত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সফ্টওয়্যার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নিরাপদ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রাখতে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ব্যবহৃত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endParaRPr lang="en-US" sz="28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আইসিটির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যুগে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পাসওয়ার্ড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এমন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এক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ধরনের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ব্যবস্থা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আমাদের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তথ্য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উপাত্ত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সফ্টওয়্যার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নিরাপদ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রাখতে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ব্যবহৃত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78971" y="4540070"/>
            <a:ext cx="571282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পাসওয়ার্ড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as-IN" sz="2800" dirty="0" smtClean="0">
                <a:latin typeface="Nikosh" pitchFamily="2" charset="0"/>
                <a:cs typeface="Nikosh" pitchFamily="2" charset="0"/>
              </a:rPr>
              <a:t>হল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মূলত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as-IN" sz="2800" dirty="0" smtClean="0">
                <a:latin typeface="Nikosh" pitchFamily="2" charset="0"/>
                <a:cs typeface="Nikosh" pitchFamily="2" charset="0"/>
              </a:rPr>
              <a:t>শব্দ </a:t>
            </a:r>
            <a:r>
              <a:rPr lang="as-IN" sz="2800" dirty="0" smtClean="0">
                <a:latin typeface="Nikosh" pitchFamily="2" charset="0"/>
                <a:cs typeface="Nikosh" pitchFamily="2" charset="0"/>
              </a:rPr>
              <a:t>বা বিভিন্ন অক্ষরের সমষ্টি যা ব্যবহার করা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ব্যবহারকারীর</a:t>
            </a:r>
            <a:r>
              <a:rPr lang="as-IN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as-IN" sz="2800" dirty="0" smtClean="0">
                <a:latin typeface="Nikosh" pitchFamily="2" charset="0"/>
                <a:cs typeface="Nikosh" pitchFamily="2" charset="0"/>
              </a:rPr>
              <a:t>প্রবেশ অনুমোদন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যাচাই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244" name="AutoShape 4" descr="আপনার পাসওয়ার্ড হ্যাক হয়েছে কি না জানবেন কী ভাবে? – PBA Agency For Photo  New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6" name="Picture 6" descr="আপনার পাসওয়ার্ড হ্যাক হয়েছে কি না জানবেন কী ভাবে? – PBA Agency For Photo  New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5380" y="2082911"/>
            <a:ext cx="4338048" cy="28891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9683360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1207" y="448056"/>
            <a:ext cx="4181422" cy="64008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দুর্বল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পাসওয়ার্ড</a:t>
            </a:r>
            <a:endParaRPr lang="en-US" sz="4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20" name="Straight Connector 19" descr="Light grey line separating Morph text and images"/>
          <p:cNvCxnSpPr/>
          <p:nvPr/>
        </p:nvCxnSpPr>
        <p:spPr>
          <a:xfrm>
            <a:off x="6296866" y="1472431"/>
            <a:ext cx="0" cy="4892634"/>
          </a:xfrm>
          <a:prstGeom prst="line">
            <a:avLst/>
          </a:prstGeom>
          <a:ln w="9525"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2"/>
          <p:cNvSpPr txBox="1">
            <a:spLocks/>
          </p:cNvSpPr>
          <p:nvPr/>
        </p:nvSpPr>
        <p:spPr>
          <a:xfrm>
            <a:off x="521207" y="1493084"/>
            <a:ext cx="4181422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Segoe UI Light" panose="020B0502040204020203" pitchFamily="34" charset="0"/>
              <a:ea typeface="+mj-ea"/>
              <a:cs typeface="Segoe UI Light" panose="020B05020402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8639" y="1345474"/>
            <a:ext cx="51206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পাসওয়ার্ডে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শুধুমাত্র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বর্ণ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শুধুমাত্র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অক্ষর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অতি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সহজেই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অনুমান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যায়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সেই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পাসওয়ার্ড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ই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দুর্বল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পাসওয়ার্ড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নিজের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নাম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পরিবারের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সদস্যদের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নাম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নিজ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জন্ম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তারিখ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ডান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পাশের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তালিকায়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দেখানো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এ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ধরনের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পাসেওয়ার্ড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সহজেই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অনুমান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যায়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– এ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সবই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দুর্বল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পাসওয়ার্ড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দুর্বল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পাসওয়ার্ড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মানে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হল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সাইবার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আক্রমনের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ঝুকিতে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থাকা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endParaRPr lang="en-US" sz="28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244" name="AutoShape 4" descr="আপনার পাসওয়ার্ড হ্যাক হয়েছে কি না জানবেন কী ভাবে? – PBA Agency For Photo  New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0" name="AutoShape 2" descr="Weak passwords, in 2013 it is still a frequent errorSecurity Affai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Weak passwords, in 2013 it is still a frequent errorSecurity Affai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Weak passwords, in 2013 it is still a frequent errorSecurity Affai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6" name="AutoShape 8" descr="Weak passwords, in 2013 it is still a frequent errorSecurity Affai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2540" name="Picture 12" descr="Password Security: When KISS (Keep It Simple Stupid) Does Not Appl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651" y="1350889"/>
            <a:ext cx="5475360" cy="52850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9683360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F10001108_Welcome to Powerpoint 2016_CLR_v2" id="{CAB9082A-965C-42BE-8170-C940D3319B60}" vid="{82B84162-888A-4FD2-BEC9-B29B6DB2C7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0072C5-DDE0-4258-BA7A-4D4B80DFA632}">
  <ds:schemaRefs>
    <ds:schemaRef ds:uri="71af3243-3dd4-4a8d-8c0d-dd76da1f02a5"/>
    <ds:schemaRef ds:uri="http://purl.org/dc/terms/"/>
    <ds:schemaRef ds:uri="http://schemas.microsoft.com/office/2006/documentManagement/types"/>
    <ds:schemaRef ds:uri="16c05727-aa75-4e4a-9b5f-8a80a1165891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0</TotalTime>
  <Words>492</Words>
  <Application>Microsoft Office PowerPoint</Application>
  <PresentationFormat>Custom</PresentationFormat>
  <Paragraphs>64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WelcomeDoc</vt:lpstr>
      <vt:lpstr>আজকের ক্লাসে সকলকে স্বাগতম</vt:lpstr>
      <vt:lpstr>শিক্ষক পরিচিতি</vt:lpstr>
      <vt:lpstr>পাঠ পরিচিতি</vt:lpstr>
      <vt:lpstr>নিচের ছবিগুলো দেখ। এ ছবিগুলো দেখে কি বুঝতে পারছ?</vt:lpstr>
      <vt:lpstr>নিচের ছবিগুলো দেখ। এখানে আমাদের ডিজিটাল ডিভাইসগুলোর নিরাপত্তা দেখানো হয়েছে।</vt:lpstr>
      <vt:lpstr>আমাদের আজকের পাঠ হল -</vt:lpstr>
      <vt:lpstr>শিখনফল</vt:lpstr>
      <vt:lpstr>পাসওয়ার্ড কি?</vt:lpstr>
      <vt:lpstr>দুর্বল পাসওয়ার্ড</vt:lpstr>
      <vt:lpstr>সবল পাসওয়ার্ড</vt:lpstr>
      <vt:lpstr>মূল্যায়ণ-</vt:lpstr>
      <vt:lpstr>দুর্বল পাসওয়ার্ডে কি কি ক্ষতি হতে পারে?</vt:lpstr>
      <vt:lpstr>বাড়ির কাজ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2021-06-18T07:12:51Z</dcterms:created>
  <dcterms:modified xsi:type="dcterms:W3CDTF">2021-06-22T18:39:30Z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