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0FB86-D609-4CA0-90F0-622FD9380EE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454C3-47BD-4D6F-B62A-1E0A82F6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6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0BE14-5E93-45B1-8026-FF461834925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4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58A57-187A-4AEB-A9AF-9F9698A5EA3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4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0BE14-5E93-45B1-8026-FF461834925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51E-A99A-44E0-B781-13B5F3600F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5016-3DC0-4AF1-96A6-A32494CB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8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51E-A99A-44E0-B781-13B5F3600F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5016-3DC0-4AF1-96A6-A32494CB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9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51E-A99A-44E0-B781-13B5F3600F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5016-3DC0-4AF1-96A6-A32494CB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51E-A99A-44E0-B781-13B5F3600F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5016-3DC0-4AF1-96A6-A32494CB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5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51E-A99A-44E0-B781-13B5F3600F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5016-3DC0-4AF1-96A6-A32494CB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51E-A99A-44E0-B781-13B5F3600F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5016-3DC0-4AF1-96A6-A32494CB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6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51E-A99A-44E0-B781-13B5F3600F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5016-3DC0-4AF1-96A6-A32494CB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51E-A99A-44E0-B781-13B5F3600F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5016-3DC0-4AF1-96A6-A32494CB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51E-A99A-44E0-B781-13B5F3600F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5016-3DC0-4AF1-96A6-A32494CB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6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51E-A99A-44E0-B781-13B5F3600F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5016-3DC0-4AF1-96A6-A32494CB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4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51E-A99A-44E0-B781-13B5F3600F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5016-3DC0-4AF1-96A6-A32494CB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5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6F51E-A99A-44E0-B781-13B5F3600F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F5016-3DC0-4AF1-96A6-A32494CB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1" y="3495676"/>
            <a:ext cx="1781175" cy="1685925"/>
          </a:xfrm>
          <a:prstGeom prst="rect">
            <a:avLst/>
          </a:prstGeom>
        </p:spPr>
      </p:pic>
      <p:pic>
        <p:nvPicPr>
          <p:cNvPr id="3" name="Picture 2" descr="z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6" y="2962276"/>
            <a:ext cx="1781175" cy="1685925"/>
          </a:xfrm>
          <a:prstGeom prst="rect">
            <a:avLst/>
          </a:prstGeom>
        </p:spPr>
      </p:pic>
      <p:pic>
        <p:nvPicPr>
          <p:cNvPr id="4" name="Picture 3" descr="z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2514601"/>
            <a:ext cx="1781175" cy="1685925"/>
          </a:xfrm>
          <a:prstGeom prst="rect">
            <a:avLst/>
          </a:prstGeom>
        </p:spPr>
      </p:pic>
      <p:pic>
        <p:nvPicPr>
          <p:cNvPr id="5" name="Picture 4" descr="z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1" y="2124076"/>
            <a:ext cx="1781175" cy="1685925"/>
          </a:xfrm>
          <a:prstGeom prst="rect">
            <a:avLst/>
          </a:prstGeom>
        </p:spPr>
      </p:pic>
      <p:pic>
        <p:nvPicPr>
          <p:cNvPr id="6" name="Picture 5" descr="z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6" y="1752601"/>
            <a:ext cx="1781175" cy="1685925"/>
          </a:xfrm>
          <a:prstGeom prst="rect">
            <a:avLst/>
          </a:prstGeom>
        </p:spPr>
      </p:pic>
      <p:pic>
        <p:nvPicPr>
          <p:cNvPr id="7" name="Picture 6" descr="z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026" y="2124076"/>
            <a:ext cx="1781175" cy="1685925"/>
          </a:xfrm>
          <a:prstGeom prst="rect">
            <a:avLst/>
          </a:prstGeom>
        </p:spPr>
      </p:pic>
      <p:pic>
        <p:nvPicPr>
          <p:cNvPr id="8" name="Picture 7" descr="z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6" y="3581401"/>
            <a:ext cx="1781175" cy="1685925"/>
          </a:xfrm>
          <a:prstGeom prst="rect">
            <a:avLst/>
          </a:prstGeom>
        </p:spPr>
      </p:pic>
      <p:pic>
        <p:nvPicPr>
          <p:cNvPr id="9" name="Picture 8" descr="z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1" y="3114676"/>
            <a:ext cx="1781175" cy="1685925"/>
          </a:xfrm>
          <a:prstGeom prst="rect">
            <a:avLst/>
          </a:prstGeom>
        </p:spPr>
      </p:pic>
      <p:pic>
        <p:nvPicPr>
          <p:cNvPr id="10" name="Picture 9" descr="z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6" y="2590801"/>
            <a:ext cx="1781175" cy="1685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8906700">
            <a:off x="1778549" y="1131230"/>
            <a:ext cx="2494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82974" y="322923"/>
            <a:ext cx="843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আজকের পাঠে সবাইকে  </a:t>
            </a:r>
            <a:endParaRPr lang="en-US" sz="7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518160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z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1" y="2133601"/>
            <a:ext cx="1781175" cy="1685925"/>
          </a:xfrm>
          <a:prstGeom prst="rect">
            <a:avLst/>
          </a:prstGeom>
        </p:spPr>
      </p:pic>
      <p:pic>
        <p:nvPicPr>
          <p:cNvPr id="15" name="Picture 14" descr="z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2286001"/>
            <a:ext cx="1781175" cy="16859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91599" y="5224464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22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1"/>
            <a:ext cx="2057400" cy="1585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1" y="762000"/>
            <a:ext cx="1995487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images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838201"/>
            <a:ext cx="1905000" cy="1410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images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2514601"/>
            <a:ext cx="1981200" cy="1523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2590800" y="76200"/>
            <a:ext cx="6477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আলোচনাঃ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572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ভিটামিন ‘সি’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791200" y="4099560"/>
            <a:ext cx="533400" cy="533400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0800" y="5100936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পেয়ারা, আমলকি, কমলা, লেবু, এবং শাকসবজি যেমন টমেটো,বাধাকপি ইত্যাদি।             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50292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images (1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1" y="2512183"/>
            <a:ext cx="1003905" cy="1470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imagesb.jpg"/>
          <p:cNvPicPr>
            <a:picLocks noChangeAspect="1"/>
          </p:cNvPicPr>
          <p:nvPr/>
        </p:nvPicPr>
        <p:blipFill>
          <a:blip r:embed="rId7"/>
          <a:srcRect l="44464" t="27586"/>
          <a:stretch>
            <a:fillRect/>
          </a:stretch>
        </p:blipFill>
        <p:spPr>
          <a:xfrm>
            <a:off x="7321061" y="2514600"/>
            <a:ext cx="926682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1524000" y="55626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55626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 প্রতিরোধ ক্ষমতা বৃদ্ধি করে , দেহের বৃদ্ধি সাধন করে এবং দেহকে কর্মক্ষম রাখতে সহায়তা করে ।                 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6258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অভাবজনিত রোগঃ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6248401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স্কার্ভি , মাড়ির রোগ।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Half Frame 24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Half Frame 25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Half Frame 26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Half Frame 27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4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 animBg="1"/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6200"/>
            <a:ext cx="6477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আলোচনাঃ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838201"/>
            <a:ext cx="2209800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3505200" y="342900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‘ডি’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G_20161120_193941.jpg"/>
          <p:cNvPicPr>
            <a:picLocks noChangeAspect="1"/>
          </p:cNvPicPr>
          <p:nvPr/>
        </p:nvPicPr>
        <p:blipFill>
          <a:blip r:embed="rId3" cstate="print"/>
          <a:srcRect t="12857" r="15789" b="27143"/>
          <a:stretch>
            <a:fillRect/>
          </a:stretch>
        </p:blipFill>
        <p:spPr>
          <a:xfrm>
            <a:off x="1981200" y="762000"/>
            <a:ext cx="22098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G_20161120_080318.jpg"/>
          <p:cNvPicPr>
            <a:picLocks noChangeAspect="1"/>
          </p:cNvPicPr>
          <p:nvPr/>
        </p:nvPicPr>
        <p:blipFill>
          <a:blip r:embed="rId4"/>
          <a:srcRect l="20526" t="46862" r="37368" b="34314"/>
          <a:stretch>
            <a:fillRect/>
          </a:stretch>
        </p:blipFill>
        <p:spPr>
          <a:xfrm>
            <a:off x="7924800" y="838200"/>
            <a:ext cx="22860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2209800" y="2819400"/>
            <a:ext cx="80010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5791200" y="2895600"/>
            <a:ext cx="533400" cy="5334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0" y="396240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4038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ডিমের কুসুম, মাছের তেল,সূর্যরশ্মি ইত্যাদি।               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5572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রিকেটস বা হাড় বেঁকে যাওয়া।               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474922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5562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অভাবজনিত রোগঃ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47345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হাড়ের বৃদ্ধিও গঠনে সহায়তা করে।               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Half Frame 21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22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alf Frame 24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1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6200"/>
            <a:ext cx="6477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আলোচনাঃ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61120_193949.jpg"/>
          <p:cNvPicPr>
            <a:picLocks noChangeAspect="1"/>
          </p:cNvPicPr>
          <p:nvPr/>
        </p:nvPicPr>
        <p:blipFill>
          <a:blip r:embed="rId2" cstate="print"/>
          <a:srcRect l="11481" t="27778" r="26296" b="27777"/>
          <a:stretch>
            <a:fillRect/>
          </a:stretch>
        </p:blipFill>
        <p:spPr>
          <a:xfrm>
            <a:off x="2819400" y="762001"/>
            <a:ext cx="2514600" cy="2188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Kol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8760" y="838200"/>
            <a:ext cx="2389041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209800" y="3124200"/>
            <a:ext cx="80010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5791200" y="3200400"/>
            <a:ext cx="533400" cy="5334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423453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234537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বাদাম,কলিজা ইত্যাদি।               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27593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286113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 কোষগুলোকে ক্ষতিগ্রস্ত হওয়া থেকে রক্ষা করে।               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99802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অভাবজনিত রোগঃ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6008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দুর্বল পেশি, বৃদ্ধিহার কমে যাওয়া।                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377327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‘ই’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6200"/>
            <a:ext cx="6477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আলোচনাঃ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6" y="114300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143000"/>
            <a:ext cx="2582662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images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401" y="1143000"/>
            <a:ext cx="2444749" cy="1833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1905000" y="3048000"/>
            <a:ext cx="8458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5791200" y="3124200"/>
            <a:ext cx="533400" cy="5334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358140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‘কে’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23453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4234537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পাতা বিশিষ্ট সবুজ শাকসবজি ,ঢেঁড়শ ,সয়াবিন ইত্যাদি।               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527593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286113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কেটে যাওয়া স্হানে রক্ত জমাট বাঁধতে সাহায্য করে।               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61061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অভাবজনিত রোগঃ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6096001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যকৃতের রোগ , রক্ত জমাট বাঁধার ক্ষমতা কমে যাওয়া।               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360" y="274320"/>
            <a:ext cx="10652760" cy="647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51146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খাদ্য 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3300" y="58433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উৎস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6096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1615" y="511463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অভাবজনিত রোগ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" y="225933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‘এ’            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890211"/>
            <a:ext cx="2526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গাজর, পালংশাক,মিষ্টি কুমড়া, ছোট মাছ,দুধ,ডিমের কুসুম ইত্যাদি।             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3160" y="187976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স্বাভাবিক দৃষ্টি শক্তি বজায় রাখে ,সুস্থ ত্বক ও দাঁত গঠন এবং রোগ প্রতিরোধ ক্ষমতা বৃদ্ধিতে সহায়তা করে ।              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30664" y="238658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রাতকানা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2038" y="3870382"/>
            <a:ext cx="1787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ভিটামিন ‘বি’ কমপ্লেক্স            </a:t>
            </a:r>
            <a:endParaRPr lang="en-US" sz="28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3544" y="3581401"/>
            <a:ext cx="198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দেহে শক্তি উৎপাদনে সহায়তা করে ।                </a:t>
            </a:r>
            <a:endParaRPr lang="en-US" sz="24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3600271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দানাশস্য , দুগ্ধজাত খাদ্য, মাছ, কলিজা, সবুজ শাকসবজি, মটরশুঁটি  ইত্যাদি।               </a:t>
            </a:r>
            <a:endParaRPr lang="en-US" sz="24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8036" y="3643105"/>
            <a:ext cx="2188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বেরিবেরি ,মুখে ও জিভে অ্যানিমিয়া বা রক্তশূন্যতা। </a:t>
            </a:r>
            <a:endParaRPr lang="en-US" sz="24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2038" y="561327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ভিটামিন ‘সি’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5337632"/>
            <a:ext cx="2499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পেয়ারা, আমলকি, কমলা, লেবু, এবং শাকসবজি যেমন টমেটো,বাধাকপি ইত্যাদি।               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5520" y="5213160"/>
            <a:ext cx="224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 প্রতিরোধ ক্ষমতা বৃদ্ধি করে , দেহের বৃদ্ধি সাধন করে এবং দেহকে কর্মক্ষম রাখতে সহায়তা করে ।                 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08036" y="568231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স্কার্ভি , মাড়ির রোগ।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Half Frame 19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22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6280" y="381000"/>
            <a:ext cx="2545080" cy="13058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29000" y="376259"/>
            <a:ext cx="2545080" cy="13058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41720" y="371518"/>
            <a:ext cx="2087880" cy="13058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51520" y="366697"/>
            <a:ext cx="2758440" cy="13058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31520" y="1920161"/>
            <a:ext cx="2545080" cy="1539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44240" y="1915420"/>
            <a:ext cx="2545080" cy="15444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56960" y="1910679"/>
            <a:ext cx="2087880" cy="15487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366760" y="1905858"/>
            <a:ext cx="2758440" cy="15688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6280" y="3612366"/>
            <a:ext cx="2545080" cy="1539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429000" y="3607625"/>
            <a:ext cx="2545080" cy="15444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41720" y="3602885"/>
            <a:ext cx="2087880" cy="1513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51520" y="3598063"/>
            <a:ext cx="2758440" cy="15058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01040" y="5304571"/>
            <a:ext cx="2545080" cy="13357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13760" y="5299831"/>
            <a:ext cx="2545080" cy="1314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26480" y="5215147"/>
            <a:ext cx="2087880" cy="13990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36280" y="5212140"/>
            <a:ext cx="2758440" cy="14020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4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6320" y="142969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ভিটামিন ‘ডি’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920" y="1112521"/>
            <a:ext cx="256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ডিমের কুসুম, মাছের তেল,সূর্যরশ্মি ইত্যাদি।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960120"/>
            <a:ext cx="2072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হাড়ের বৃদ্ধিও গঠনে সহায়তা করে। 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5840" y="1158241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রিকেটস বা হাড় বেঁকে যাওয়া।  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949174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‘ই’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8580" y="2774572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বাদাম,কলিজা ইত্যাদি।               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3160" y="2592822"/>
            <a:ext cx="2103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 কোষগুলোকে ক্ষতিগ্রস্ত হওয়া থেকে রক্ষা করে।               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6968" y="2699265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দুর্বল পেশি, বৃদ্ধিরহার কমে যাওয়া।                 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840" y="478261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 ‘কে’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4291993"/>
            <a:ext cx="2545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পাতা বিশিষ্ট সবুজ শাকসবজি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ঢেঁড়শ ,সয়াবিন ইত্যাদি।            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4404525"/>
            <a:ext cx="2026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কেঁটে যাওয়া স্হানে রক্ত জমাট বাঁধতে সাহায্য করে।               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0120" y="4230783"/>
            <a:ext cx="2758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যকৃতের রোগ , রক্ত জমাট বাঁধার ক্ষমতা কমে যাওয়া।            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5800" y="899160"/>
            <a:ext cx="10652760" cy="50139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07720" y="1005840"/>
            <a:ext cx="2545080" cy="13058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520440" y="1001099"/>
            <a:ext cx="2545080" cy="13058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233160" y="996358"/>
            <a:ext cx="2087880" cy="13058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442960" y="991537"/>
            <a:ext cx="2758440" cy="13058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22960" y="2545001"/>
            <a:ext cx="2545080" cy="1539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535680" y="2540260"/>
            <a:ext cx="2545080" cy="15444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248400" y="2535519"/>
            <a:ext cx="2087880" cy="15487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458200" y="2530698"/>
            <a:ext cx="2758440" cy="15688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07720" y="4237206"/>
            <a:ext cx="2545080" cy="1539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520440" y="4232465"/>
            <a:ext cx="2545080" cy="15444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233160" y="4227724"/>
            <a:ext cx="2087880" cy="15491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442960" y="4222903"/>
            <a:ext cx="2758440" cy="15540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 rot="7122622" flipH="1" flipV="1">
            <a:off x="7999674" y="3902892"/>
            <a:ext cx="334300" cy="50001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28558" y="5425497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“ডি” 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63780" y="5271815"/>
            <a:ext cx="1519665" cy="136071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79574" y="264295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ভিটামিন “এ”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58187" y="1044435"/>
            <a:ext cx="2374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“বি”  কমপ্লেক্স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57732" y="4169229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“সি”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67202" y="4148786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“ই”  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6453" y="966969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“কে”   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427772" y="-44209"/>
            <a:ext cx="1360713" cy="136071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887941" y="784825"/>
            <a:ext cx="1847743" cy="136071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382001" y="3911102"/>
            <a:ext cx="1519665" cy="136071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112410" y="3909281"/>
            <a:ext cx="1519665" cy="136071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243331" y="722722"/>
            <a:ext cx="1519665" cy="136071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mi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726" y="799973"/>
            <a:ext cx="181266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30" name="Picture 29" descr="IMG_20161120_193949.jpg"/>
          <p:cNvPicPr>
            <a:picLocks noChangeAspect="1"/>
          </p:cNvPicPr>
          <p:nvPr/>
        </p:nvPicPr>
        <p:blipFill>
          <a:blip r:embed="rId3" cstate="print"/>
          <a:srcRect t="23333" r="14458" b="16667"/>
          <a:stretch>
            <a:fillRect/>
          </a:stretch>
        </p:blipFill>
        <p:spPr>
          <a:xfrm>
            <a:off x="1986126" y="3924174"/>
            <a:ext cx="2057400" cy="1463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23" name="Picture 22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526" y="3771773"/>
            <a:ext cx="21336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24" name="Picture 23" descr="images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290" y="699961"/>
            <a:ext cx="1899437" cy="13954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32" name="Oval 31"/>
          <p:cNvSpPr/>
          <p:nvPr/>
        </p:nvSpPr>
        <p:spPr>
          <a:xfrm>
            <a:off x="7848600" y="711703"/>
            <a:ext cx="1981200" cy="16130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67188" y="3706243"/>
            <a:ext cx="2255277" cy="178415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28800" y="3831415"/>
            <a:ext cx="2286000" cy="1600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81200" y="594002"/>
            <a:ext cx="2209800" cy="1600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pinach.pn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 l="70273"/>
          <a:stretch>
            <a:fillRect/>
          </a:stretch>
        </p:blipFill>
        <p:spPr>
          <a:xfrm>
            <a:off x="5186526" y="-14929"/>
            <a:ext cx="2057400" cy="1371600"/>
          </a:xfrm>
          <a:prstGeom prst="ellipse">
            <a:avLst/>
          </a:prstGeom>
          <a:solidFill>
            <a:srgbClr val="00B0F0"/>
          </a:solidFill>
          <a:ln w="63500" cap="rnd">
            <a:solidFill>
              <a:srgbClr val="333333"/>
            </a:solidFill>
          </a:ln>
          <a:effectLst/>
        </p:spPr>
      </p:pic>
      <p:pic>
        <p:nvPicPr>
          <p:cNvPr id="25" name="Picture 24" descr="IMG_20161120_193941.jpg"/>
          <p:cNvPicPr>
            <a:picLocks noChangeAspect="1"/>
          </p:cNvPicPr>
          <p:nvPr/>
        </p:nvPicPr>
        <p:blipFill>
          <a:blip r:embed="rId7" cstate="print"/>
          <a:srcRect t="12857" r="15789" b="27143"/>
          <a:stretch>
            <a:fillRect/>
          </a:stretch>
        </p:blipFill>
        <p:spPr>
          <a:xfrm>
            <a:off x="5186526" y="5295773"/>
            <a:ext cx="22098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3" name="6-Point Star 2"/>
          <p:cNvSpPr/>
          <p:nvPr/>
        </p:nvSpPr>
        <p:spPr>
          <a:xfrm>
            <a:off x="4586514" y="1905000"/>
            <a:ext cx="3276600" cy="2819400"/>
          </a:xfrm>
          <a:prstGeom prst="star6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flipH="1" flipV="1">
            <a:off x="6019800" y="1371600"/>
            <a:ext cx="3810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2466255" flipH="1" flipV="1">
            <a:off x="7952174" y="2093183"/>
            <a:ext cx="299551" cy="508626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590278" flipH="1" flipV="1">
            <a:off x="6044456" y="4806539"/>
            <a:ext cx="407889" cy="5215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4024655" flipH="1" flipV="1">
            <a:off x="4189427" y="3983167"/>
            <a:ext cx="337533" cy="4732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8447067" flipH="1" flipV="1">
            <a:off x="4121213" y="2133519"/>
            <a:ext cx="315062" cy="49971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96114" y="28194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39200" y="-2209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“এ”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Half Frame 36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Half Frame 37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Half Frame 38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Half Frame 39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680" y="5231315"/>
            <a:ext cx="2452188" cy="1600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96941" y="-112900"/>
            <a:ext cx="2209800" cy="1524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  <p:bldP spid="34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68704" y="6101557"/>
            <a:ext cx="80764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68704" y="1223169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907504" y="3661569"/>
            <a:ext cx="487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68704" y="1223169"/>
            <a:ext cx="0" cy="487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68704" y="2594769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68704" y="3280569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68704" y="4042569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68704" y="4728369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68704" y="5414169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68704" y="1908969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573504" y="3661569"/>
            <a:ext cx="48775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78629" y="22997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ছকটি পূরণ করঃ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(একক কাজ)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8180" y="1324194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ভিটামিনের নাম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0114" y="1223123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 করে উৎসের নাম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8180" y="200999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‘এ’ </a:t>
            </a:r>
            <a:r>
              <a:rPr lang="bn-BD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2904" y="198517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গাজর, পালংশাক, মিষ্টি কুমড়া  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8180" y="269579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‘ডি’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92904" y="267097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ডিমের কুসুম,মাছের তেল, সূর্যরশ্মি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8180" y="338159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‘ই’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5304" y="3432969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8180" y="406739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‘কে’ </a:t>
            </a:r>
            <a:r>
              <a:rPr lang="bn-BD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2904" y="411877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 শাকসবজি, ঢেঁড়শ,সয়াবিন 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8180" y="543899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‘সি’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92904" y="549037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লেবু , পেয়ারা,আমড়া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08180" y="482939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‘বি’</a:t>
            </a:r>
            <a:r>
              <a:rPr lang="bn-BD" dirty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92904" y="343297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কলিজা,বাদাম, উদ্ভিজ তেল</a:t>
            </a:r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2904" y="482939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দানাশস্য,দুগ্ধজাত খাদ্য,মাছ   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Half Frame 36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Half Frame 38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Half Frame 40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Half Frame 41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2485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1" grpId="0"/>
      <p:bldP spid="23" grpId="0"/>
      <p:bldP spid="26" grpId="0"/>
      <p:bldP spid="33" grpId="0"/>
      <p:bldP spid="25" grpId="0"/>
      <p:bldP spid="35" grpId="0"/>
      <p:bldP spid="36" grpId="0"/>
      <p:bldP spid="40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l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9098" y="1958783"/>
            <a:ext cx="10152838" cy="3018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9097" y="1930000"/>
            <a:ext cx="10152839" cy="304698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ভিটামিন‘এ’এর কাজ কি?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ভিটামিন‘ই’কোন কোন খাদ্যে আছে তার ৩টি নাম লেখ।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ভিটামিন‘ডি’এর অভাবে কোন রোগ হয়?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457201"/>
            <a:ext cx="71628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দাওঃ</a:t>
            </a:r>
            <a:r>
              <a:rPr lang="bn-BD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(জোড়ায় কাজ)  </a:t>
            </a:r>
            <a:endParaRPr lang="en-US" sz="48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9868" y="-17951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2038" y="2162324"/>
            <a:ext cx="1185269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‘এ’এর অভাবে কোন রোগ হয়</a:t>
            </a: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তেলে </a:t>
            </a:r>
            <a:r>
              <a:rPr lang="bn-BD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দ্রবীভূত ভিটামিনের সংখ্যা কয়টি?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খাদ্যটিতে ভিটামিন ‘সি’আছে?  </a:t>
            </a:r>
            <a:endParaRPr lang="bn-BD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ঠোঁটে </a:t>
            </a:r>
            <a:r>
              <a:rPr lang="bn-BD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ওজিহ্বায় ঘা হয় কোন ভিটামিনের অভাবে?  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745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05000" y="3048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শিক্ষক  পরিচিতি  </a:t>
            </a:r>
            <a:endParaRPr lang="en-US" sz="6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1219200"/>
            <a:ext cx="44958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Picture 16" descr="00n4001wI5D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08196" y="4957762"/>
            <a:ext cx="1295400" cy="1676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79990" y="2327196"/>
            <a:ext cx="487680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নীপা চ্যাটার্জী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আব্দুল হামিদ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সঃ প্রাঃবিঃ</a:t>
            </a:r>
          </a:p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সদর, সিলেট।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10" y="1412796"/>
            <a:ext cx="3374858" cy="4061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5632241" y="1458516"/>
            <a:ext cx="285751" cy="4392748"/>
            <a:chOff x="4780598" y="1763783"/>
            <a:chExt cx="285751" cy="439274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928236" y="1763783"/>
              <a:ext cx="0" cy="4157859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66349" y="1998672"/>
              <a:ext cx="0" cy="4157859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780598" y="1984383"/>
              <a:ext cx="0" cy="4157859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49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c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892206" cy="6858000"/>
          </a:xfrm>
          <a:prstGeom prst="rect">
            <a:avLst/>
          </a:prstGeom>
        </p:spPr>
      </p:pic>
      <p:pic>
        <p:nvPicPr>
          <p:cNvPr id="4" name="Picture 3" descr="imagesy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4161" y="0"/>
            <a:ext cx="634620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263604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মেসেজঃ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14601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“সুস্থ থাকতে হলে ভিটামিনযুক্ত খাবার খেতে হবে।”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28601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057400" y="1295400"/>
            <a:ext cx="2590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38400" y="1141412"/>
            <a:ext cx="2590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0400" y="2514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53076" y="2032426"/>
            <a:ext cx="6105524" cy="28623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প্রতিটি ভিটামিনের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 করে উৎসের নাম লিখে আনবে ।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2119" y="1886147"/>
            <a:ext cx="4754880" cy="4124031"/>
            <a:chOff x="4349590" y="1616369"/>
            <a:chExt cx="4754880" cy="4124031"/>
          </a:xfrm>
        </p:grpSpPr>
        <p:sp>
          <p:nvSpPr>
            <p:cNvPr id="17" name="Isosceles Triangle 16"/>
            <p:cNvSpPr/>
            <p:nvPr/>
          </p:nvSpPr>
          <p:spPr>
            <a:xfrm>
              <a:off x="4349590" y="1616369"/>
              <a:ext cx="4754880" cy="1566107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86324" y="3186062"/>
              <a:ext cx="3709035" cy="243357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22800" y="5619635"/>
              <a:ext cx="4323080" cy="1207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81600" y="4368800"/>
              <a:ext cx="792480" cy="1250835"/>
            </a:xfrm>
            <a:prstGeom prst="rect">
              <a:avLst/>
            </a:prstGeom>
            <a:solidFill>
              <a:srgbClr val="00206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05700" y="3507058"/>
              <a:ext cx="792480" cy="7565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89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30048" y="-17951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50720" y="255627"/>
            <a:ext cx="3962400" cy="914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3116" y="255627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54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5227320" y="1743075"/>
            <a:ext cx="5486400" cy="4114800"/>
          </a:xfrm>
          <a:prstGeom prst="horizontalScroll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3120" y="1819276"/>
            <a:ext cx="5410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</a:t>
            </a:r>
          </a:p>
          <a:p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bn-BD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ভিটামিন আমাদের ......ক্ষমতা কমে যাওয়া 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22" y="1743075"/>
            <a:ext cx="3688822" cy="44324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15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111276"/>
            <a:ext cx="9144000" cy="3785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ধরনের ভিটামিন সম্পর্কে বলতে পারবে।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ভিটামিনের উৎস সম্পর্কে বলতে পারবে।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ভিটামিনের কাজ,অভাব জনিত বিভিন্ন রোগের নাম বলতে পারবে।    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37161"/>
            <a:ext cx="5209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পাঠশেষে </a:t>
            </a:r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  </a:t>
            </a:r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 জানবেঃ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807720"/>
            <a:ext cx="446532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731520"/>
            <a:ext cx="42672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alf Frame 6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w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0" y="1180960"/>
            <a:ext cx="9144000" cy="567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514600" y="22098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  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94112"/>
            <a:ext cx="9143999" cy="56387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7" name="Half Frame 6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5100" y="-66318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235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1036320"/>
            <a:ext cx="3337559" cy="4133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562600" y="1394721"/>
            <a:ext cx="569976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শিক্ষার্থীরা,  চলো শাকসবজির  বাগান পর্যবেক্ষ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করে  তথ্য সংগ্রহ করি ।  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1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3932" y="1922274"/>
            <a:ext cx="5265520" cy="212365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পর্যবেক্ষিত তথ্য শ্রেনিকক্ষে উপস্থাপন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pic>
        <p:nvPicPr>
          <p:cNvPr id="4" name="Picture 2" descr="J:\Images\20150907-121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6826" y="1062038"/>
            <a:ext cx="2932819" cy="3894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46692" y="74845"/>
            <a:ext cx="1860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799" y="74845"/>
            <a:ext cx="1860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 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lk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499360"/>
            <a:ext cx="17526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images (5)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499360"/>
            <a:ext cx="17526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gajor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594360"/>
            <a:ext cx="18288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3532676" y="0"/>
            <a:ext cx="4267200" cy="4165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আলোচনাঃ 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Spinach.pn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l="70273"/>
          <a:stretch>
            <a:fillRect/>
          </a:stretch>
        </p:blipFill>
        <p:spPr>
          <a:xfrm>
            <a:off x="5029200" y="594361"/>
            <a:ext cx="1828800" cy="1512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 descr="received_1322294964500410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518160"/>
            <a:ext cx="1981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 descr="IMG_20161120_193941.jpg"/>
          <p:cNvPicPr>
            <a:picLocks noChangeAspect="1"/>
          </p:cNvPicPr>
          <p:nvPr/>
        </p:nvPicPr>
        <p:blipFill>
          <a:blip r:embed="rId7" cstate="print"/>
          <a:srcRect t="12857" r="15789" b="27143"/>
          <a:stretch>
            <a:fillRect/>
          </a:stretch>
        </p:blipFill>
        <p:spPr>
          <a:xfrm>
            <a:off x="8077200" y="2423160"/>
            <a:ext cx="19050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304800" y="501009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উৎস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758914" y="4601448"/>
            <a:ext cx="533400" cy="5334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029200" y="407360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‘এ’            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9200" y="509647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গাজর, পালংশাক,মিষ্টি কুমড়া, ছোট মাছ,দুধ,ডিমের কুসুম ইত্যাদি।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554349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  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8260" y="5685230"/>
            <a:ext cx="986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স্বাভাবিক দৃষ্টি শক্তি বজায় রাখে ,সুস্থ ত্বক ও দাঁত গঠন এবং রোগ প্রতিরোধ ক্ষমতা বৃদ্ধিতে সহায়তা করে ।              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616327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অভাবজনিত রোগঃ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1800" y="61530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রাতকানা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Half Frame 19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22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92D050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0"/>
            <a:ext cx="6477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আলোচনাঃ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286001"/>
            <a:ext cx="21336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mis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609600"/>
            <a:ext cx="2286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bo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2882" y="457201"/>
            <a:ext cx="2560319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Koli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2362200"/>
            <a:ext cx="20574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mages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2286000"/>
            <a:ext cx="22098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hi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685800"/>
            <a:ext cx="20574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514600" y="5100935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দানাশস্য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5105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ছ 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5800" y="510093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মটরশুঁটি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ইত্যাদি।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5105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510093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কলিজা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4648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‘বি’ কমপ্লেক্স         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905000" y="3962400"/>
            <a:ext cx="84582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5867400" y="4038600"/>
            <a:ext cx="533400" cy="5334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24000" y="5029200"/>
            <a:ext cx="990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উৎস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29000" y="51054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দুগ্ধজাত</a:t>
            </a:r>
            <a:r>
              <a:rPr lang="en-US" sz="28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5562600"/>
            <a:ext cx="990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  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56489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দেহে শক্তি উৎপাদনে সহায়তা করে ।              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9200" y="6258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অভাবজনিত রোগঃ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86200" y="6248401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বেরিবেরি ,মুখে ও জিভে অ্যানিমিয়া বা রক্তশূন্যতা।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Half Frame 27"/>
          <p:cNvSpPr/>
          <p:nvPr/>
        </p:nvSpPr>
        <p:spPr>
          <a:xfrm>
            <a:off x="0" y="0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Half Frame 28"/>
          <p:cNvSpPr/>
          <p:nvPr/>
        </p:nvSpPr>
        <p:spPr>
          <a:xfrm rot="16200000">
            <a:off x="-204238" y="4529686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Half Frame 29"/>
          <p:cNvSpPr/>
          <p:nvPr/>
        </p:nvSpPr>
        <p:spPr>
          <a:xfrm rot="10800000">
            <a:off x="9659448" y="4733924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Half Frame 30"/>
          <p:cNvSpPr/>
          <p:nvPr/>
        </p:nvSpPr>
        <p:spPr>
          <a:xfrm rot="5400000">
            <a:off x="9863686" y="186287"/>
            <a:ext cx="2532552" cy="2124076"/>
          </a:xfrm>
          <a:prstGeom prst="halfFrame">
            <a:avLst>
              <a:gd name="adj1" fmla="val 5703"/>
              <a:gd name="adj2" fmla="val 58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5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20" grpId="0" animBg="1"/>
      <p:bldP spid="22" grpId="0" animBg="1"/>
      <p:bldP spid="23" grpId="0"/>
      <p:bldP spid="24" grpId="0" animBg="1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692</Words>
  <Application>Microsoft Office PowerPoint</Application>
  <PresentationFormat>Widescreen</PresentationFormat>
  <Paragraphs>148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2021-06-22T15:15:04Z</dcterms:created>
  <dcterms:modified xsi:type="dcterms:W3CDTF">2021-06-22T18:18:23Z</dcterms:modified>
</cp:coreProperties>
</file>