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68" r:id="rId3"/>
    <p:sldId id="256" r:id="rId4"/>
    <p:sldId id="257" r:id="rId5"/>
    <p:sldId id="258" r:id="rId6"/>
    <p:sldId id="286" r:id="rId7"/>
    <p:sldId id="270" r:id="rId8"/>
    <p:sldId id="259" r:id="rId9"/>
    <p:sldId id="260" r:id="rId10"/>
    <p:sldId id="261" r:id="rId11"/>
    <p:sldId id="262" r:id="rId12"/>
    <p:sldId id="263" r:id="rId13"/>
    <p:sldId id="266" r:id="rId14"/>
    <p:sldId id="277" r:id="rId15"/>
    <p:sldId id="264" r:id="rId16"/>
    <p:sldId id="278" r:id="rId17"/>
    <p:sldId id="279" r:id="rId18"/>
    <p:sldId id="280" r:id="rId19"/>
    <p:sldId id="281" r:id="rId20"/>
    <p:sldId id="284" r:id="rId21"/>
    <p:sldId id="273" r:id="rId22"/>
    <p:sldId id="285" r:id="rId23"/>
    <p:sldId id="271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70" d="100"/>
          <a:sy n="70" d="100"/>
        </p:scale>
        <p:origin x="-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CD48F-98BC-459C-9DD8-71F8FE929080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C3D7C-1729-4B72-B54F-6FC741ADE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-2286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Welcome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53181"/>
            <a:ext cx="1143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Healing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34381"/>
            <a:ext cx="1219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Chasms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1371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Repression</a:t>
            </a:r>
            <a:endParaRPr lang="en-US" sz="2000" b="1" dirty="0"/>
          </a:p>
        </p:txBody>
      </p:sp>
      <p:pic>
        <p:nvPicPr>
          <p:cNvPr id="7" name="Picture 6" descr="bandai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337810"/>
            <a:ext cx="1695450" cy="16954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cha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345" y="2590800"/>
            <a:ext cx="2392455" cy="14757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repression-gulagdraw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043" y="4631381"/>
            <a:ext cx="2259757" cy="17859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17507" y="893147"/>
            <a:ext cx="195029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Reconcile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968257"/>
            <a:ext cx="2057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Gap, Break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5334000"/>
            <a:ext cx="1905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Oppression</a:t>
            </a:r>
            <a:endParaRPr lang="en-US" sz="2800" b="1" dirty="0"/>
          </a:p>
        </p:txBody>
      </p:sp>
      <p:sp>
        <p:nvSpPr>
          <p:cNvPr id="14" name="Right Arrow 13"/>
          <p:cNvSpPr/>
          <p:nvPr/>
        </p:nvSpPr>
        <p:spPr>
          <a:xfrm>
            <a:off x="1600200" y="1066800"/>
            <a:ext cx="838200" cy="609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752600" y="5410200"/>
            <a:ext cx="838200" cy="609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600200" y="3124200"/>
            <a:ext cx="838200" cy="609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19800" y="5410200"/>
            <a:ext cx="838200" cy="609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791200" y="2895600"/>
            <a:ext cx="838200" cy="609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791200" y="914400"/>
            <a:ext cx="838200" cy="609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24200"/>
            <a:ext cx="1447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Revered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00600"/>
            <a:ext cx="1752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Epicenter</a:t>
            </a:r>
            <a:endParaRPr lang="en-US" sz="2800" b="1" dirty="0"/>
          </a:p>
        </p:txBody>
      </p:sp>
      <p:pic>
        <p:nvPicPr>
          <p:cNvPr id="9" name="Picture 8" descr="Gandhi-Facts-Inspired-By-Biography-Of-Mahatma-Gandh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516" y="2590800"/>
            <a:ext cx="2558084" cy="16573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1219200"/>
            <a:ext cx="152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Chasm</a:t>
            </a:r>
            <a:endParaRPr lang="en-US" sz="3200" b="1" dirty="0"/>
          </a:p>
        </p:txBody>
      </p:sp>
      <p:pic>
        <p:nvPicPr>
          <p:cNvPr id="11" name="Picture 10" descr="cha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36" y="838200"/>
            <a:ext cx="2594264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543800" y="1376690"/>
            <a:ext cx="990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Gap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3591580"/>
            <a:ext cx="1828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Respected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3932" y="4886980"/>
            <a:ext cx="28176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Focused point</a:t>
            </a:r>
            <a:endParaRPr lang="en-US" sz="2800" b="1" dirty="0"/>
          </a:p>
        </p:txBody>
      </p:sp>
      <p:sp>
        <p:nvSpPr>
          <p:cNvPr id="13" name="Right Arrow 12"/>
          <p:cNvSpPr/>
          <p:nvPr/>
        </p:nvSpPr>
        <p:spPr>
          <a:xfrm>
            <a:off x="2057400" y="16002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828800" y="30480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0" y="47244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953000" y="48768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19800" y="34290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248400" y="1295400"/>
            <a:ext cx="762000" cy="76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99779"/>
            <a:ext cx="1481619" cy="10914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2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1143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clan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444425"/>
            <a:ext cx="1600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Lauded</a:t>
            </a:r>
            <a:endParaRPr lang="en-US" sz="3200" b="1" dirty="0"/>
          </a:p>
        </p:txBody>
      </p:sp>
      <p:pic>
        <p:nvPicPr>
          <p:cNvPr id="5" name="Picture 4" descr="healy-clan00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2093976" cy="15050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prestonpan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03294"/>
            <a:ext cx="1752600" cy="13493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2C6F830700000578-3238961-The_South_Korean_forward_celebrates_with_his_team_mates_after_co-a-294_1442527324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881096"/>
            <a:ext cx="2519253" cy="16053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00800" y="1077946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Tribe, Race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4582180"/>
            <a:ext cx="3048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Praise, Acclaim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1"/>
            <a:ext cx="2057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Reconciliation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1676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Minority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1905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Negotiate</a:t>
            </a:r>
            <a:endParaRPr lang="en-US" sz="2400" b="1" dirty="0"/>
          </a:p>
        </p:txBody>
      </p:sp>
      <p:pic>
        <p:nvPicPr>
          <p:cNvPr id="5" name="Picture 4" descr="Business-Negotiating-For-Profession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5456" y="4918795"/>
            <a:ext cx="1492926" cy="99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IMG_0391Samburu-815x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819400"/>
            <a:ext cx="1524000" cy="8583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43800" y="762000"/>
            <a:ext cx="1524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Reunion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2956163"/>
            <a:ext cx="2133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Small group	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5181599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Collaborate</a:t>
            </a:r>
            <a:endParaRPr lang="en-US" sz="2400" b="1" dirty="0"/>
          </a:p>
        </p:txBody>
      </p:sp>
      <p:pic>
        <p:nvPicPr>
          <p:cNvPr id="10" name="Picture 9" descr="crop380w_how-to-make-a-great-first-impres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33400"/>
            <a:ext cx="1752600" cy="1153026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ight Arrow 10"/>
          <p:cNvSpPr/>
          <p:nvPr/>
        </p:nvSpPr>
        <p:spPr>
          <a:xfrm>
            <a:off x="2386084" y="632346"/>
            <a:ext cx="838200" cy="7620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62200" y="2895600"/>
            <a:ext cx="838200" cy="7620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62200" y="5181600"/>
            <a:ext cx="838200" cy="7620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867400" y="5105400"/>
            <a:ext cx="838200" cy="7620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38800" y="2819400"/>
            <a:ext cx="838200" cy="7620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19800" y="685800"/>
            <a:ext cx="838200" cy="7620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9578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Mandela tried to remove apartheid .</a:t>
            </a:r>
            <a:endParaRPr lang="en-US" sz="3600" b="1" dirty="0"/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371600"/>
            <a:ext cx="2946400" cy="16573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anti-apartheid-demonstration-in-johannesburg-A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2428875" cy="18180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3453825"/>
            <a:ext cx="90957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He tried to bring peace and reconciliation .</a:t>
            </a:r>
            <a:endParaRPr lang="en-US" sz="3200" b="1" dirty="0"/>
          </a:p>
        </p:txBody>
      </p:sp>
      <p:pic>
        <p:nvPicPr>
          <p:cNvPr id="9" name="Picture 8" descr="Background-freedom-quote-hd-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724400"/>
            <a:ext cx="3048000" cy="175736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800600"/>
            <a:ext cx="2590800" cy="191526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51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1" y="0"/>
            <a:ext cx="909827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He was imprisoned in 1963 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02114"/>
            <a:ext cx="909827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He was freed in 1990.</a:t>
            </a:r>
            <a:endParaRPr lang="en-US" sz="4000" b="1" dirty="0"/>
          </a:p>
        </p:txBody>
      </p:sp>
      <p:pic>
        <p:nvPicPr>
          <p:cNvPr id="6" name="Picture 5" descr="mandela-robben_wide-e41b84fb6488fc4426e3f63aafe0feb9834e2ce8-s900-c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143000"/>
            <a:ext cx="2743200" cy="153924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23360"/>
            <a:ext cx="1922831" cy="2682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He  was awarded the Nobel Peace Prize in 1993 shared with F.W.De. Klark.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He became the first South African black president in 1994.</a:t>
            </a:r>
            <a:endParaRPr lang="en-US" sz="2800" b="1" dirty="0"/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219200"/>
            <a:ext cx="2679985" cy="1981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4343400"/>
            <a:ext cx="3388302" cy="1981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785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399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He fought against the white minority rule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39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He hated race discrimination</a:t>
            </a:r>
            <a:endParaRPr lang="en-US" sz="4000" b="1" dirty="0"/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19200"/>
            <a:ext cx="3429000" cy="19288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395216"/>
            <a:ext cx="3121152" cy="208178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495800"/>
            <a:ext cx="2438400" cy="1919287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371600"/>
            <a:ext cx="2400300" cy="1600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041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06235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He played an important role to remove AIDS.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011269"/>
            <a:ext cx="906235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He tried to achieve political emancipation.</a:t>
            </a:r>
            <a:endParaRPr lang="en-US" sz="3600" b="1" dirty="0"/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038600"/>
            <a:ext cx="3505200" cy="23368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90600"/>
            <a:ext cx="3743325" cy="1875831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11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4429" y="76200"/>
            <a:ext cx="91984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He was a leader of mythic stature 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54429" y="3276600"/>
            <a:ext cx="91984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He cherished a democratic and free society.</a:t>
            </a:r>
            <a:endParaRPr lang="en-US" sz="3600" b="1" dirty="0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67063"/>
            <a:ext cx="4765040" cy="1880937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349001"/>
            <a:ext cx="4057650" cy="2280399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03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" y="2819400"/>
            <a:ext cx="5924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Md.Mehedy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Hasan</a:t>
            </a:r>
            <a:endParaRPr lang="en-US" sz="3200" b="1" dirty="0" smtClean="0"/>
          </a:p>
          <a:p>
            <a:r>
              <a:rPr lang="en-US" sz="3200" b="1" dirty="0" smtClean="0"/>
              <a:t>Lecturer in English</a:t>
            </a:r>
          </a:p>
          <a:p>
            <a:r>
              <a:rPr lang="en-US" sz="3200" b="1" dirty="0" smtClean="0"/>
              <a:t>Bandar </a:t>
            </a:r>
            <a:r>
              <a:rPr lang="en-US" sz="3200" b="1" dirty="0" err="1" smtClean="0"/>
              <a:t>Islamia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Fazil</a:t>
            </a:r>
            <a:r>
              <a:rPr lang="en-US" sz="3200" b="1" dirty="0" smtClean="0"/>
              <a:t> Madrasah</a:t>
            </a:r>
          </a:p>
          <a:p>
            <a:r>
              <a:rPr lang="en-US" sz="3200" b="1" dirty="0" smtClean="0"/>
              <a:t>Bandar, Narayanganj.</a:t>
            </a:r>
          </a:p>
          <a:p>
            <a:r>
              <a:rPr lang="en-US" sz="3200" b="1" dirty="0" smtClean="0"/>
              <a:t>Mob: 01745866460</a:t>
            </a:r>
          </a:p>
          <a:p>
            <a:r>
              <a:rPr lang="en-US" sz="3200" b="1" dirty="0" smtClean="0"/>
              <a:t>Email:mehedypakdal@gmail.com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7432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English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Paper</a:t>
            </a:r>
          </a:p>
          <a:p>
            <a:r>
              <a:rPr lang="en-US" sz="3200" b="1" dirty="0" smtClean="0"/>
              <a:t>Class: </a:t>
            </a:r>
            <a:r>
              <a:rPr lang="en-US" sz="3200" b="1" dirty="0" err="1" smtClean="0"/>
              <a:t>Alim</a:t>
            </a:r>
            <a:endParaRPr lang="en-US" sz="3200" b="1" dirty="0"/>
          </a:p>
        </p:txBody>
      </p:sp>
      <p:pic>
        <p:nvPicPr>
          <p:cNvPr id="7" name="Picture 6" descr="IMG_20201009_152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0622" y="76200"/>
            <a:ext cx="1806178" cy="2438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2895600" y="0"/>
            <a:ext cx="3352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Introduction</a:t>
            </a:r>
            <a:endParaRPr lang="en-US" sz="3600" b="1" dirty="0"/>
          </a:p>
        </p:txBody>
      </p:sp>
      <p:pic>
        <p:nvPicPr>
          <p:cNvPr id="9" name="Picture 8" descr="mehedy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76200"/>
            <a:ext cx="1828800" cy="2438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Picture 9" descr="rojonigond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990600"/>
            <a:ext cx="1905000" cy="2438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Individual work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8991600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a)The word </a:t>
            </a:r>
            <a:r>
              <a:rPr lang="en-US" sz="3200" b="1" dirty="0" smtClean="0">
                <a:solidFill>
                  <a:srgbClr val="00B050"/>
                </a:solidFill>
              </a:rPr>
              <a:t>‘Chasm’ </a:t>
            </a:r>
            <a:r>
              <a:rPr lang="en-US" sz="3200" b="1" dirty="0" smtClean="0"/>
              <a:t>means -</a:t>
            </a:r>
          </a:p>
          <a:p>
            <a:r>
              <a:rPr lang="en-US" sz="2400" b="1" dirty="0" smtClean="0"/>
              <a:t>           1)Top         2)border           3)hatred         4)cleft</a:t>
            </a:r>
          </a:p>
          <a:p>
            <a:r>
              <a:rPr lang="en-US" sz="3200" b="1" dirty="0" smtClean="0"/>
              <a:t>b)The term  </a:t>
            </a:r>
            <a:r>
              <a:rPr lang="en-US" sz="3200" b="1" dirty="0" smtClean="0">
                <a:solidFill>
                  <a:srgbClr val="00B0F0"/>
                </a:solidFill>
              </a:rPr>
              <a:t>‘apartheid ‘</a:t>
            </a:r>
            <a:r>
              <a:rPr lang="en-US" sz="3200" b="1" dirty="0" smtClean="0"/>
              <a:t>means-</a:t>
            </a:r>
          </a:p>
          <a:p>
            <a:r>
              <a:rPr lang="en-US" sz="2400" b="1" dirty="0" smtClean="0"/>
              <a:t>       1)Anxiety   2)partition  3) fear    4)discrimination </a:t>
            </a:r>
          </a:p>
          <a:p>
            <a:r>
              <a:rPr lang="en-US" sz="2800" b="1" dirty="0" smtClean="0"/>
              <a:t> </a:t>
            </a:r>
            <a:r>
              <a:rPr lang="en-US" sz="3200" b="1" dirty="0" smtClean="0"/>
              <a:t>c)What does </a:t>
            </a:r>
            <a:r>
              <a:rPr lang="en-US" sz="3200" b="1" dirty="0" smtClean="0">
                <a:solidFill>
                  <a:srgbClr val="7030A0"/>
                </a:solidFill>
              </a:rPr>
              <a:t>‘reconciliation’ </a:t>
            </a:r>
            <a:r>
              <a:rPr lang="en-US" sz="3200" b="1" dirty="0" smtClean="0"/>
              <a:t>refers to-</a:t>
            </a:r>
          </a:p>
          <a:p>
            <a:r>
              <a:rPr lang="en-US" sz="2800" b="1" dirty="0" smtClean="0"/>
              <a:t>         1)Recognition 2)recitation  3)settlement</a:t>
            </a:r>
          </a:p>
          <a:p>
            <a:r>
              <a:rPr lang="en-US" sz="3200" b="1" dirty="0" smtClean="0"/>
              <a:t>d)The word </a:t>
            </a:r>
            <a:r>
              <a:rPr lang="en-US" sz="3200" b="1" dirty="0" smtClean="0">
                <a:solidFill>
                  <a:srgbClr val="002060"/>
                </a:solidFill>
              </a:rPr>
              <a:t>‘manifestation’ </a:t>
            </a:r>
            <a:r>
              <a:rPr lang="en-US" sz="3200" b="1" dirty="0" smtClean="0"/>
              <a:t>means-</a:t>
            </a:r>
          </a:p>
          <a:p>
            <a:r>
              <a:rPr lang="en-US" sz="2400" b="1" dirty="0" smtClean="0"/>
              <a:t>         1)Change     2)sign        3)right      4)presentation</a:t>
            </a:r>
          </a:p>
          <a:p>
            <a:r>
              <a:rPr lang="en-US" sz="2400" b="1" dirty="0" smtClean="0"/>
              <a:t>e) Mandela won Nobel Peace Prize-</a:t>
            </a:r>
          </a:p>
          <a:p>
            <a:r>
              <a:rPr lang="en-US" sz="2400" b="1" dirty="0" smtClean="0"/>
              <a:t>         1) 1991  2) 1990  3) 1993   4)  1995</a:t>
            </a:r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6705600" y="15240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15240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667000" y="16764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4400" y="16764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229600" y="17526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9144000" cy="83099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77218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Read the text and choose the best answer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18333 L 0.12917 0.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7222 L 0.20417 0.2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12778 L -0.42917 0.4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778 L -0.20417 0.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778 L -0.57916 0.6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Pair work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36661"/>
            <a:ext cx="9144000" cy="42165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7030A0"/>
                </a:solidFill>
              </a:rPr>
              <a:t>Read the text and fill in the gaps</a:t>
            </a:r>
            <a:r>
              <a:rPr lang="en-US" sz="4400" b="1" dirty="0" smtClean="0"/>
              <a:t>.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Nelson Mandela was one of the greatest leaders of the world. Throughout his life, he a)………………….. against b)…………………..this great leader had to c</a:t>
            </a:r>
            <a:r>
              <a:rPr lang="en-US" sz="2800" b="1" dirty="0" smtClean="0"/>
              <a:t>)…………….....</a:t>
            </a:r>
            <a:r>
              <a:rPr lang="en-US" sz="3200" b="1" dirty="0" smtClean="0"/>
              <a:t>near three decades in prison </a:t>
            </a:r>
            <a:r>
              <a:rPr lang="en-US" sz="3600" b="1" dirty="0" smtClean="0"/>
              <a:t>d………….......he awarded the Nobel Peace Prize in………………………… 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b="1" dirty="0"/>
          </a:p>
        </p:txBody>
      </p:sp>
      <p:sp>
        <p:nvSpPr>
          <p:cNvPr id="8" name="Oval 7"/>
          <p:cNvSpPr/>
          <p:nvPr/>
        </p:nvSpPr>
        <p:spPr>
          <a:xfrm>
            <a:off x="0" y="1066800"/>
            <a:ext cx="11430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fought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1981200" y="1066800"/>
            <a:ext cx="16002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apartheid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191000" y="1066800"/>
            <a:ext cx="11430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Spend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6172200" y="1066800"/>
            <a:ext cx="11430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At last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8001000" y="1066800"/>
            <a:ext cx="11430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 1993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0.1 L 0.12917 0.4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6 0.08889 L 0.35416 0.4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625 0.5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40417 0.66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Group Work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452431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</a:rPr>
              <a:t>Read the jumbled text and rearrange it </a:t>
            </a:r>
            <a:r>
              <a:rPr lang="en-US" sz="3600" b="1" u="sng" dirty="0" smtClean="0"/>
              <a:t>.</a:t>
            </a:r>
          </a:p>
          <a:p>
            <a:r>
              <a:rPr lang="en-US" sz="3600" b="1" dirty="0" smtClean="0"/>
              <a:t> a) He got nobel prize in 1993 shared with F.W De klerk.</a:t>
            </a:r>
          </a:p>
          <a:p>
            <a:r>
              <a:rPr lang="en-US" sz="3600" b="1" dirty="0" smtClean="0"/>
              <a:t>b) He was prisoned nearly three decades.</a:t>
            </a:r>
          </a:p>
          <a:p>
            <a:r>
              <a:rPr lang="en-US" sz="3600" b="1" dirty="0" smtClean="0"/>
              <a:t>c) He became the first South African black President in 1994.</a:t>
            </a:r>
          </a:p>
          <a:p>
            <a:r>
              <a:rPr lang="en-US" sz="3600" b="1" dirty="0" smtClean="0"/>
              <a:t>d) Mandela was a great leader.</a:t>
            </a:r>
          </a:p>
          <a:p>
            <a:r>
              <a:rPr lang="en-US" sz="3600" b="1" dirty="0" smtClean="0"/>
              <a:t>e) He was an icon of peace and reconciliation.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Answer: (d+e+b+a+c)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Evaluation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51080"/>
            <a:ext cx="9144000" cy="341632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u="sng" dirty="0" smtClean="0"/>
          </a:p>
          <a:p>
            <a:r>
              <a:rPr lang="en-US" sz="3600" b="1" dirty="0" smtClean="0"/>
              <a:t> a) When was he freed ?</a:t>
            </a:r>
          </a:p>
          <a:p>
            <a:r>
              <a:rPr lang="en-US" sz="3600" b="1" dirty="0" smtClean="0"/>
              <a:t>b) When did he get the Nobel Peace Prize?</a:t>
            </a:r>
          </a:p>
          <a:p>
            <a:r>
              <a:rPr lang="en-US" sz="3600" b="1" dirty="0" smtClean="0"/>
              <a:t>c) When did he become the president?</a:t>
            </a:r>
          </a:p>
          <a:p>
            <a:r>
              <a:rPr lang="en-US" sz="3600" b="1" dirty="0" smtClean="0"/>
              <a:t>d) When was he imprisoned?</a:t>
            </a:r>
          </a:p>
          <a:p>
            <a:r>
              <a:rPr lang="en-US" sz="3600" b="1" dirty="0" smtClean="0"/>
              <a:t>e) What did he hate?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529"/>
            <a:ext cx="914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Home work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500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Write a paragraph on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“Mandela: an icon of peace and reconcilation.”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h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62050"/>
            <a:ext cx="6858000" cy="45339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2505075"/>
            <a:ext cx="2466975" cy="1847850"/>
          </a:xfrm>
          <a:prstGeom prst="rect">
            <a:avLst/>
          </a:prstGeom>
        </p:spPr>
      </p:pic>
      <p:pic>
        <p:nvPicPr>
          <p:cNvPr id="7" name="Picture 6" descr="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93" y="0"/>
            <a:ext cx="915578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6490" y="0"/>
            <a:ext cx="221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2" y="0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picture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646003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a) Do you know them?</a:t>
            </a:r>
          </a:p>
          <a:p>
            <a:r>
              <a:rPr lang="en-US" sz="2400" b="1" dirty="0" smtClean="0"/>
              <a:t> b) Why are they famous?</a:t>
            </a:r>
          </a:p>
        </p:txBody>
      </p:sp>
      <p:pic>
        <p:nvPicPr>
          <p:cNvPr id="14" name="Picture 1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4" y="609600"/>
            <a:ext cx="2664346" cy="21336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5" y="676275"/>
            <a:ext cx="2143125" cy="2143125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691896"/>
            <a:ext cx="2438400" cy="2127504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078842"/>
            <a:ext cx="2114550" cy="2483757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0TmlYqIAAAo0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1828800" cy="1547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" name="Picture 2" descr="Apartheid-in-Afr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5600"/>
            <a:ext cx="3361764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mandela-robben_wide-e41b84fb6488fc4426e3f63aafe0feb9834e2ce8-s900-c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548" y="2981113"/>
            <a:ext cx="3378452" cy="1895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 descr="e4b51da2c99eff1268c9f95511990e8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188720"/>
            <a:ext cx="2590800" cy="1554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143000"/>
            <a:ext cx="228600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0" y="4842808"/>
            <a:ext cx="9144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 dirty="0" smtClean="0"/>
              <a:t>What do you see in the picture?</a:t>
            </a:r>
          </a:p>
          <a:p>
            <a:pPr marL="514350" indent="-514350">
              <a:buAutoNum type="alphaLcParenR"/>
            </a:pPr>
            <a:r>
              <a:rPr lang="en-US" sz="2400" b="1" dirty="0" smtClean="0"/>
              <a:t>These pictures are related to a person and a country.</a:t>
            </a:r>
          </a:p>
          <a:p>
            <a:pPr marL="514350" indent="-514350">
              <a:buAutoNum type="alphaLcParenR"/>
            </a:pPr>
            <a:r>
              <a:rPr lang="en-US" sz="2400" b="1" dirty="0" smtClean="0"/>
              <a:t>Can you say what is the name of the country?</a:t>
            </a:r>
          </a:p>
          <a:p>
            <a:pPr marL="514350" indent="-514350">
              <a:buAutoNum type="alphaLcParenR"/>
            </a:pPr>
            <a:r>
              <a:rPr lang="en-US" sz="2400" b="1" dirty="0" smtClean="0"/>
              <a:t>Do you know the person? </a:t>
            </a:r>
          </a:p>
          <a:p>
            <a:pPr marL="514350" indent="-514350"/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Look at the picture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dela-robben_wide-e41b84fb6488fc4426e3f63aafe0feb9834e2ce8-s900-c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6890406" cy="38662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1548825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     Unit: 1                                                  Lesson: 1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10625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Nelson Mendela,from apartheid fighter to President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203" y="42081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Our today’s lesson is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Learning outcomes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-Choose the best answer.</a:t>
            </a:r>
          </a:p>
          <a:p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7180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-fill in the blanks.</a:t>
            </a:r>
          </a:p>
          <a:p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98893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-rearrange the jumbled sentences.</a:t>
            </a:r>
          </a:p>
          <a:p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989493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-ask and answer questions.</a:t>
            </a:r>
          </a:p>
          <a:p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80093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-write a paragraph.</a:t>
            </a: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After studied this lesson ,the students will be able to.....</a:t>
            </a: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Let’s watch an iconic speech of Mandela</a:t>
            </a:r>
            <a:endParaRPr lang="en-US" sz="4000" b="1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6316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76" y="-19050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      Word meaning 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1676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Shackles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1676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Apartheid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67400"/>
            <a:ext cx="1066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Icon</a:t>
            </a:r>
            <a:endParaRPr lang="en-US" sz="2800" b="1" dirty="0"/>
          </a:p>
        </p:txBody>
      </p:sp>
      <p:pic>
        <p:nvPicPr>
          <p:cNvPr id="9" name="Picture 8" descr="shack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600" y="1676400"/>
            <a:ext cx="22320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Picture 9" descr="women_discrimination-e14296489208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429000"/>
            <a:ext cx="1990725" cy="1702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11" descr="how-to-change-icons-in-os-x_thumb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5410200"/>
            <a:ext cx="1727198" cy="9715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7467600" y="2057400"/>
            <a:ext cx="152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Chain,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114800"/>
            <a:ext cx="2057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Discrimination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81900" y="5943600"/>
            <a:ext cx="14859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Symbol</a:t>
            </a:r>
            <a:endParaRPr lang="en-US" sz="3200" b="1" dirty="0"/>
          </a:p>
        </p:txBody>
      </p:sp>
      <p:sp>
        <p:nvSpPr>
          <p:cNvPr id="15" name="Right Arrow 14"/>
          <p:cNvSpPr/>
          <p:nvPr/>
        </p:nvSpPr>
        <p:spPr>
          <a:xfrm>
            <a:off x="1981200" y="2133600"/>
            <a:ext cx="11430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133600" y="4191000"/>
            <a:ext cx="11430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752600" y="5943600"/>
            <a:ext cx="11430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715000" y="4191000"/>
            <a:ext cx="11430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19800" y="2057400"/>
            <a:ext cx="11430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943600" y="5867400"/>
            <a:ext cx="1143000" cy="457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1625"/>
            <a:ext cx="1447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Resolve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19401"/>
            <a:ext cx="1981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Emancipation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1"/>
            <a:ext cx="2057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Discrimination</a:t>
            </a:r>
            <a:endParaRPr lang="en-US" sz="2400" b="1" dirty="0"/>
          </a:p>
        </p:txBody>
      </p:sp>
      <p:pic>
        <p:nvPicPr>
          <p:cNvPr id="8" name="Picture 7" descr="manpack-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1904" y="576262"/>
            <a:ext cx="2360296" cy="14049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9" name="Picture 8" descr="Background-freedom-quote-hd-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0764" y="2518172"/>
            <a:ext cx="2325236" cy="13406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 descr="20120128_AMP001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713" y="4948050"/>
            <a:ext cx="2300287" cy="12951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91400" y="978187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Firmness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820947"/>
            <a:ext cx="14707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Liberation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5334000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Inequality</a:t>
            </a:r>
            <a:endParaRPr lang="en-US" sz="2400" b="1" dirty="0"/>
          </a:p>
        </p:txBody>
      </p:sp>
      <p:sp>
        <p:nvSpPr>
          <p:cNvPr id="14" name="Right Arrow 13"/>
          <p:cNvSpPr/>
          <p:nvPr/>
        </p:nvSpPr>
        <p:spPr>
          <a:xfrm>
            <a:off x="2133600" y="1066800"/>
            <a:ext cx="838200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86000" y="2819400"/>
            <a:ext cx="838200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438400" y="5410200"/>
            <a:ext cx="838200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400800" y="5486400"/>
            <a:ext cx="838200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553200" y="2819400"/>
            <a:ext cx="838200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477000" y="990600"/>
            <a:ext cx="838200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577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life</dc:creator>
  <cp:lastModifiedBy>BIFM</cp:lastModifiedBy>
  <cp:revision>156</cp:revision>
  <dcterms:created xsi:type="dcterms:W3CDTF">2006-08-16T00:00:00Z</dcterms:created>
  <dcterms:modified xsi:type="dcterms:W3CDTF">2021-06-23T06:11:11Z</dcterms:modified>
</cp:coreProperties>
</file>