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57" r:id="rId5"/>
    <p:sldId id="258" r:id="rId6"/>
    <p:sldId id="276" r:id="rId7"/>
    <p:sldId id="264" r:id="rId8"/>
    <p:sldId id="265" r:id="rId9"/>
    <p:sldId id="259" r:id="rId10"/>
    <p:sldId id="266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E3DF7-4760-43B0-841C-41674929FFA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8F5FB-4A51-4C38-8CEA-7B025844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7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F5FB-4A51-4C38-8CEA-7B02584418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13729" r="5394" b="1180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Тюльпаны | Jardín de tulipanes, Fotos de flores hermosas, Fotografia de  flor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335"/>
            <a:ext cx="8991600" cy="67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8700" y="457200"/>
            <a:ext cx="7086600" cy="1905000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-391"/>
              </a:avLst>
            </a:prstTxWarp>
            <a:spAutoFit/>
          </a:bodyPr>
          <a:lstStyle/>
          <a:p>
            <a:r>
              <a:rPr lang="en-US" sz="8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আজকের</a:t>
            </a:r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ক্লাসে</a:t>
            </a:r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সকলকে</a:t>
            </a:r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স্বাগত</a:t>
            </a:r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 </a:t>
            </a:r>
            <a:endParaRPr lang="en-US" sz="8000" b="1" dirty="0">
              <a:ln>
                <a:solidFill>
                  <a:srgbClr val="00206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20343"/>
            <a:ext cx="6742113" cy="4340225"/>
          </a:xfrm>
          <a:prstGeom prst="round2DiagRect">
            <a:avLst>
              <a:gd name="adj1" fmla="val 19221"/>
              <a:gd name="adj2" fmla="val 0"/>
            </a:avLst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2123" y="12347"/>
            <a:ext cx="311816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দলগত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1" y="5704251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kumimoji="0" lang="en-US" altLang="en-US" sz="3200" b="1" i="0" u="none" strike="noStrike" kern="0" cap="none" spc="0" normalizeH="0" baseline="0" noProof="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kumimoji="0" lang="en-US" altLang="en-US" sz="3200" b="1" i="0" u="none" strike="noStrike" kern="0" cap="none" spc="0" normalizeH="0" baseline="0" noProof="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kumimoji="0" lang="en-US" altLang="en-US" sz="3200" b="1" i="0" u="none" strike="noStrike" kern="0" cap="none" spc="0" normalizeH="0" baseline="0" noProof="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kumimoji="0" lang="en-US" altLang="en-US" sz="3200" b="1" i="0" u="none" strike="noStrike" kern="0" cap="none" spc="0" normalizeH="0" baseline="0" noProof="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kumimoji="0" lang="en-US" altLang="en-US" sz="3200" b="1" i="0" u="none" strike="noStrike" kern="0" cap="none" spc="0" normalizeH="0" baseline="0" noProof="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kumimoji="0" lang="en-US" altLang="en-US" sz="3200" b="1" i="0" u="none" strike="noStrike" kern="0" cap="none" spc="0" normalizeH="0" baseline="0" noProof="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kumimoji="0" lang="en-US" altLang="en-US" sz="3200" b="1" i="0" u="none" strike="noStrike" kern="0" cap="none" spc="0" normalizeH="0" baseline="0" noProof="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কর</a:t>
            </a:r>
            <a:r>
              <a:rPr kumimoji="0" lang="en-US" sz="3200" b="1" i="0" u="none" strike="noStrike" kern="0" cap="none" spc="0" normalizeH="0" baseline="0" noProof="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।  </a:t>
            </a:r>
            <a:endParaRPr kumimoji="0" lang="en-US" sz="1600" b="0" i="0" u="none" strike="noStrike" kern="0" cap="none" spc="0" normalizeH="0" baseline="0" noProof="0" dirty="0" smtClean="0">
              <a:ln w="0">
                <a:solidFill>
                  <a:srgbClr val="00B0F0"/>
                </a:solidFill>
              </a:ln>
              <a:solidFill>
                <a:srgbClr val="00206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04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807" y="-177463"/>
            <a:ext cx="19960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FF0000"/>
                  </a:solidFill>
                </a:ln>
              </a:rPr>
              <a:t>মূল্যায়ন</a:t>
            </a:r>
            <a:r>
              <a:rPr lang="en-US" sz="6000" dirty="0" smtClean="0">
                <a:ln>
                  <a:solidFill>
                    <a:srgbClr val="FF0000"/>
                  </a:solidFill>
                </a:ln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57" y="530746"/>
            <a:ext cx="9144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 smtClean="0">
                <a:solidFill>
                  <a:srgbClr val="FF0000"/>
                </a:solidFill>
              </a:rPr>
              <a:t>১. </a:t>
            </a:r>
            <a:r>
              <a:rPr lang="as-IN" sz="2800" b="1" dirty="0">
                <a:solidFill>
                  <a:srgbClr val="FF0000"/>
                </a:solidFill>
              </a:rPr>
              <a:t>ইলেকট্রনিক পদ্ধতিতে সেবা প্রদানের পদ্ধতিকে কী বলা হয়?</a:t>
            </a:r>
            <a:br>
              <a:rPr lang="as-IN" sz="2800" b="1" dirty="0">
                <a:solidFill>
                  <a:srgbClr val="FF0000"/>
                </a:solidFill>
              </a:rPr>
            </a:br>
            <a:r>
              <a:rPr lang="as-IN" sz="2400" dirty="0">
                <a:solidFill>
                  <a:srgbClr val="121212"/>
                </a:solidFill>
              </a:rPr>
              <a:t>ক. </a:t>
            </a:r>
            <a:r>
              <a:rPr lang="en-US" sz="2400" dirty="0" smtClean="0">
                <a:solidFill>
                  <a:srgbClr val="121212"/>
                </a:solidFill>
              </a:rPr>
              <a:t>E-service </a:t>
            </a:r>
            <a:r>
              <a:rPr lang="as-IN" sz="2400" dirty="0" smtClean="0">
                <a:solidFill>
                  <a:srgbClr val="121212"/>
                </a:solidFill>
              </a:rPr>
              <a:t>খ</a:t>
            </a:r>
            <a:r>
              <a:rPr lang="as-IN" sz="2400" dirty="0">
                <a:solidFill>
                  <a:srgbClr val="121212"/>
                </a:solidFill>
              </a:rPr>
              <a:t>. </a:t>
            </a:r>
            <a:r>
              <a:rPr lang="en-US" sz="2400" dirty="0" smtClean="0">
                <a:solidFill>
                  <a:srgbClr val="121212"/>
                </a:solidFill>
              </a:rPr>
              <a:t>E-governance </a:t>
            </a:r>
            <a:r>
              <a:rPr lang="as-IN" sz="2400" dirty="0" smtClean="0">
                <a:solidFill>
                  <a:srgbClr val="121212"/>
                </a:solidFill>
              </a:rPr>
              <a:t>গ</a:t>
            </a:r>
            <a:r>
              <a:rPr lang="as-IN" sz="2400" dirty="0">
                <a:solidFill>
                  <a:srgbClr val="121212"/>
                </a:solidFill>
              </a:rPr>
              <a:t>. </a:t>
            </a:r>
            <a:r>
              <a:rPr lang="en-US" sz="2400" dirty="0" smtClean="0">
                <a:solidFill>
                  <a:srgbClr val="121212"/>
                </a:solidFill>
              </a:rPr>
              <a:t>E-commerce </a:t>
            </a:r>
            <a:r>
              <a:rPr lang="as-IN" sz="2400" dirty="0" smtClean="0">
                <a:solidFill>
                  <a:srgbClr val="121212"/>
                </a:solidFill>
              </a:rPr>
              <a:t>ঘ</a:t>
            </a:r>
            <a:r>
              <a:rPr lang="as-IN" sz="2400" dirty="0">
                <a:solidFill>
                  <a:srgbClr val="121212"/>
                </a:solidFill>
              </a:rPr>
              <a:t>. </a:t>
            </a:r>
            <a:r>
              <a:rPr lang="en-US" sz="2400" dirty="0">
                <a:solidFill>
                  <a:srgbClr val="121212"/>
                </a:solidFill>
              </a:rPr>
              <a:t>E-learning</a:t>
            </a:r>
            <a:br>
              <a:rPr lang="en-US" sz="2400" dirty="0">
                <a:solidFill>
                  <a:srgbClr val="121212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২</a:t>
            </a:r>
            <a:r>
              <a:rPr lang="as-IN" sz="2800" b="1" dirty="0" smtClean="0">
                <a:solidFill>
                  <a:srgbClr val="FF0000"/>
                </a:solidFill>
              </a:rPr>
              <a:t>. </a:t>
            </a:r>
            <a:r>
              <a:rPr lang="as-IN" sz="2800" b="1" dirty="0">
                <a:solidFill>
                  <a:srgbClr val="FF0000"/>
                </a:solidFill>
              </a:rPr>
              <a:t>ই-সেবার প্রধান বৈশিষ্ট্য—</a:t>
            </a:r>
            <a:br>
              <a:rPr lang="as-IN" sz="2800" b="1" dirty="0">
                <a:solidFill>
                  <a:srgbClr val="FF0000"/>
                </a:solidFill>
              </a:rPr>
            </a:br>
            <a:r>
              <a:rPr lang="as-IN" sz="2600" b="1" dirty="0">
                <a:solidFill>
                  <a:srgbClr val="121212"/>
                </a:solidFill>
              </a:rPr>
              <a:t>ক. বেশি খরচ কিন্তু স্বল্প সময়ে সেবা </a:t>
            </a:r>
            <a:r>
              <a:rPr lang="as-IN" sz="2600" b="1" dirty="0" smtClean="0">
                <a:solidFill>
                  <a:srgbClr val="121212"/>
                </a:solidFill>
              </a:rPr>
              <a:t>প্রদান</a:t>
            </a:r>
            <a:r>
              <a:rPr lang="en-US" sz="2600" b="1" dirty="0" smtClean="0">
                <a:solidFill>
                  <a:srgbClr val="121212"/>
                </a:solidFill>
              </a:rPr>
              <a:t>         </a:t>
            </a:r>
            <a:r>
              <a:rPr lang="as-IN" sz="2600" b="1" dirty="0" smtClean="0">
                <a:solidFill>
                  <a:srgbClr val="121212"/>
                </a:solidFill>
              </a:rPr>
              <a:t>খ</a:t>
            </a:r>
            <a:r>
              <a:rPr lang="as-IN" sz="2600" b="1" dirty="0">
                <a:solidFill>
                  <a:srgbClr val="121212"/>
                </a:solidFill>
              </a:rPr>
              <a:t>. স্বল্প খরচ এবং স্বল্প সময়ে সেবা প্রদান</a:t>
            </a:r>
            <a:br>
              <a:rPr lang="as-IN" sz="2600" b="1" dirty="0">
                <a:solidFill>
                  <a:srgbClr val="121212"/>
                </a:solidFill>
              </a:rPr>
            </a:br>
            <a:r>
              <a:rPr lang="as-IN" sz="2600" b="1" dirty="0">
                <a:solidFill>
                  <a:srgbClr val="121212"/>
                </a:solidFill>
              </a:rPr>
              <a:t>গ. মোবাইল ফোনের </a:t>
            </a:r>
            <a:r>
              <a:rPr lang="as-IN" sz="2600" b="1" dirty="0" smtClean="0">
                <a:solidFill>
                  <a:srgbClr val="121212"/>
                </a:solidFill>
              </a:rPr>
              <a:t>ব্যবহার</a:t>
            </a:r>
            <a:r>
              <a:rPr lang="en-US" sz="2600" b="1" dirty="0" smtClean="0">
                <a:solidFill>
                  <a:srgbClr val="121212"/>
                </a:solidFill>
              </a:rPr>
              <a:t>                            </a:t>
            </a:r>
            <a:r>
              <a:rPr lang="as-IN" sz="2600" b="1" dirty="0" smtClean="0">
                <a:solidFill>
                  <a:srgbClr val="121212"/>
                </a:solidFill>
              </a:rPr>
              <a:t>ঘ. বিনামূল্যে </a:t>
            </a:r>
            <a:r>
              <a:rPr lang="as-IN" sz="2600" b="1" dirty="0">
                <a:solidFill>
                  <a:srgbClr val="121212"/>
                </a:solidFill>
              </a:rPr>
              <a:t>সেবা প্রদান</a:t>
            </a:r>
            <a:r>
              <a:rPr lang="as-IN" sz="2400" b="1" dirty="0">
                <a:solidFill>
                  <a:srgbClr val="121212"/>
                </a:solidFill>
              </a:rPr>
              <a:t/>
            </a:r>
            <a:br>
              <a:rPr lang="as-IN" sz="2400" b="1" dirty="0">
                <a:solidFill>
                  <a:srgbClr val="121212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৩</a:t>
            </a:r>
            <a:r>
              <a:rPr lang="as-IN" sz="2800" b="1" dirty="0" smtClean="0">
                <a:solidFill>
                  <a:srgbClr val="FF0000"/>
                </a:solidFill>
              </a:rPr>
              <a:t>. </a:t>
            </a:r>
            <a:r>
              <a:rPr lang="as-IN" sz="2800" b="1" dirty="0">
                <a:solidFill>
                  <a:srgbClr val="FF0000"/>
                </a:solidFill>
              </a:rPr>
              <a:t>ই-সেবার আওতাধীন সেবা—</a:t>
            </a:r>
            <a:r>
              <a:rPr lang="as-IN" sz="2800" dirty="0">
                <a:solidFill>
                  <a:srgbClr val="FF0000"/>
                </a:solidFill>
              </a:rPr>
              <a:t/>
            </a:r>
            <a:br>
              <a:rPr lang="as-IN" sz="28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121212"/>
                </a:solidFill>
              </a:rPr>
              <a:t>i</a:t>
            </a:r>
            <a:r>
              <a:rPr lang="en-US" sz="2600" b="1" dirty="0">
                <a:solidFill>
                  <a:srgbClr val="121212"/>
                </a:solidFill>
              </a:rPr>
              <a:t>. </a:t>
            </a:r>
            <a:r>
              <a:rPr lang="en-US" sz="2600" b="1" dirty="0" smtClean="0">
                <a:solidFill>
                  <a:srgbClr val="121212"/>
                </a:solidFill>
              </a:rPr>
              <a:t>  </a:t>
            </a:r>
            <a:r>
              <a:rPr lang="as-IN" sz="2600" b="1" dirty="0" smtClean="0">
                <a:solidFill>
                  <a:srgbClr val="121212"/>
                </a:solidFill>
              </a:rPr>
              <a:t>ই-স্বাস্থ্যসেবা</a:t>
            </a:r>
            <a:r>
              <a:rPr lang="en-US" sz="2600" b="1" dirty="0" smtClean="0">
                <a:solidFill>
                  <a:srgbClr val="121212"/>
                </a:solidFill>
              </a:rPr>
              <a:t>              ii</a:t>
            </a:r>
            <a:r>
              <a:rPr lang="en-US" sz="2600" b="1" dirty="0">
                <a:solidFill>
                  <a:srgbClr val="121212"/>
                </a:solidFill>
              </a:rPr>
              <a:t>. </a:t>
            </a:r>
            <a:r>
              <a:rPr lang="en-US" sz="2600" b="1" dirty="0" smtClean="0">
                <a:solidFill>
                  <a:srgbClr val="121212"/>
                </a:solidFill>
              </a:rPr>
              <a:t>  </a:t>
            </a:r>
            <a:r>
              <a:rPr lang="as-IN" sz="2600" b="1" dirty="0" smtClean="0">
                <a:solidFill>
                  <a:srgbClr val="121212"/>
                </a:solidFill>
              </a:rPr>
              <a:t>এমটিএস</a:t>
            </a:r>
            <a:r>
              <a:rPr lang="en-US" sz="2600" b="1" dirty="0" smtClean="0">
                <a:solidFill>
                  <a:srgbClr val="121212"/>
                </a:solidFill>
              </a:rPr>
              <a:t>              iii.   </a:t>
            </a:r>
            <a:r>
              <a:rPr lang="as-IN" sz="2600" b="1" dirty="0">
                <a:solidFill>
                  <a:srgbClr val="121212"/>
                </a:solidFill>
              </a:rPr>
              <a:t>ই-টিকিট</a:t>
            </a:r>
            <a:br>
              <a:rPr lang="as-IN" sz="2600" b="1" dirty="0">
                <a:solidFill>
                  <a:srgbClr val="121212"/>
                </a:solidFill>
              </a:rPr>
            </a:br>
            <a:r>
              <a:rPr lang="as-IN" sz="2600" b="1" dirty="0">
                <a:solidFill>
                  <a:srgbClr val="121212"/>
                </a:solidFill>
              </a:rPr>
              <a:t>নিচের কোনটি সঠিক?</a:t>
            </a:r>
            <a:br>
              <a:rPr lang="as-IN" sz="2600" b="1" dirty="0">
                <a:solidFill>
                  <a:srgbClr val="121212"/>
                </a:solidFill>
              </a:rPr>
            </a:br>
            <a:r>
              <a:rPr lang="as-IN" sz="2400" dirty="0">
                <a:solidFill>
                  <a:srgbClr val="121212"/>
                </a:solidFill>
              </a:rPr>
              <a:t>ক. </a:t>
            </a:r>
            <a:r>
              <a:rPr lang="en-US" sz="2400" dirty="0">
                <a:solidFill>
                  <a:srgbClr val="121212"/>
                </a:solidFill>
              </a:rPr>
              <a:t>i </a:t>
            </a:r>
            <a:r>
              <a:rPr lang="as-IN" sz="2400" dirty="0">
                <a:solidFill>
                  <a:srgbClr val="121212"/>
                </a:solidFill>
              </a:rPr>
              <a:t>ও </a:t>
            </a:r>
            <a:r>
              <a:rPr lang="en-US" sz="2400" dirty="0">
                <a:solidFill>
                  <a:srgbClr val="121212"/>
                </a:solidFill>
              </a:rPr>
              <a:t>ii </a:t>
            </a:r>
            <a:r>
              <a:rPr lang="en-US" sz="2400" dirty="0" smtClean="0">
                <a:solidFill>
                  <a:srgbClr val="121212"/>
                </a:solidFill>
              </a:rPr>
              <a:t>       </a:t>
            </a:r>
            <a:r>
              <a:rPr lang="as-IN" sz="2400" dirty="0" smtClean="0">
                <a:solidFill>
                  <a:srgbClr val="121212"/>
                </a:solidFill>
              </a:rPr>
              <a:t>খ</a:t>
            </a:r>
            <a:r>
              <a:rPr lang="as-IN" sz="2400" dirty="0">
                <a:solidFill>
                  <a:srgbClr val="121212"/>
                </a:solidFill>
              </a:rPr>
              <a:t>. </a:t>
            </a:r>
            <a:r>
              <a:rPr lang="en-US" sz="2400" dirty="0">
                <a:solidFill>
                  <a:srgbClr val="121212"/>
                </a:solidFill>
              </a:rPr>
              <a:t>i </a:t>
            </a:r>
            <a:r>
              <a:rPr lang="as-IN" sz="2400" dirty="0">
                <a:solidFill>
                  <a:srgbClr val="121212"/>
                </a:solidFill>
              </a:rPr>
              <a:t>ও </a:t>
            </a:r>
            <a:r>
              <a:rPr lang="en-US" sz="2400" dirty="0" smtClean="0">
                <a:solidFill>
                  <a:srgbClr val="121212"/>
                </a:solidFill>
              </a:rPr>
              <a:t>iii          </a:t>
            </a:r>
            <a:r>
              <a:rPr lang="as-IN" sz="2400" dirty="0" smtClean="0">
                <a:solidFill>
                  <a:srgbClr val="121212"/>
                </a:solidFill>
              </a:rPr>
              <a:t>গ</a:t>
            </a:r>
            <a:r>
              <a:rPr lang="as-IN" sz="2400" dirty="0">
                <a:solidFill>
                  <a:srgbClr val="121212"/>
                </a:solidFill>
              </a:rPr>
              <a:t>. </a:t>
            </a:r>
            <a:r>
              <a:rPr lang="en-US" sz="2400" dirty="0">
                <a:solidFill>
                  <a:srgbClr val="121212"/>
                </a:solidFill>
              </a:rPr>
              <a:t>ii </a:t>
            </a:r>
            <a:r>
              <a:rPr lang="as-IN" sz="2400" dirty="0">
                <a:solidFill>
                  <a:srgbClr val="121212"/>
                </a:solidFill>
              </a:rPr>
              <a:t>ও </a:t>
            </a:r>
            <a:r>
              <a:rPr lang="en-US" sz="2400" dirty="0">
                <a:solidFill>
                  <a:srgbClr val="121212"/>
                </a:solidFill>
              </a:rPr>
              <a:t>iii </a:t>
            </a:r>
            <a:r>
              <a:rPr lang="en-US" sz="2400" dirty="0" smtClean="0">
                <a:solidFill>
                  <a:srgbClr val="121212"/>
                </a:solidFill>
              </a:rPr>
              <a:t>           </a:t>
            </a:r>
            <a:r>
              <a:rPr lang="as-IN" sz="2400" dirty="0" smtClean="0">
                <a:solidFill>
                  <a:srgbClr val="121212"/>
                </a:solidFill>
              </a:rPr>
              <a:t>ঘ</a:t>
            </a:r>
            <a:r>
              <a:rPr lang="as-IN" sz="2400" dirty="0">
                <a:solidFill>
                  <a:srgbClr val="121212"/>
                </a:solidFill>
              </a:rPr>
              <a:t>. </a:t>
            </a:r>
            <a:r>
              <a:rPr lang="en-US" sz="2400" dirty="0" smtClean="0">
                <a:solidFill>
                  <a:srgbClr val="121212"/>
                </a:solidFill>
              </a:rPr>
              <a:t>    i</a:t>
            </a:r>
            <a:r>
              <a:rPr lang="en-US" sz="2400" dirty="0">
                <a:solidFill>
                  <a:srgbClr val="121212"/>
                </a:solidFill>
              </a:rPr>
              <a:t>, ii </a:t>
            </a:r>
            <a:r>
              <a:rPr lang="as-IN" sz="2400" dirty="0">
                <a:solidFill>
                  <a:srgbClr val="121212"/>
                </a:solidFill>
              </a:rPr>
              <a:t>ও </a:t>
            </a:r>
            <a:r>
              <a:rPr lang="en-US" sz="2400" dirty="0">
                <a:solidFill>
                  <a:srgbClr val="121212"/>
                </a:solidFill>
              </a:rPr>
              <a:t>iii</a:t>
            </a:r>
            <a:br>
              <a:rPr lang="en-US" sz="2400" dirty="0">
                <a:solidFill>
                  <a:srgbClr val="121212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৪</a:t>
            </a:r>
            <a:r>
              <a:rPr lang="as-IN" sz="2800" b="1" dirty="0" smtClean="0">
                <a:solidFill>
                  <a:srgbClr val="FF0000"/>
                </a:solidFill>
              </a:rPr>
              <a:t>. </a:t>
            </a:r>
            <a:r>
              <a:rPr lang="as-IN" sz="2800" b="1" dirty="0">
                <a:solidFill>
                  <a:srgbClr val="FF0000"/>
                </a:solidFill>
              </a:rPr>
              <a:t>অনলাইন আয়কর হিসাব করার ক্যালকুলেটর কোন ধরনের সেবা?</a:t>
            </a:r>
            <a:br>
              <a:rPr lang="as-IN" sz="2800" b="1" dirty="0">
                <a:solidFill>
                  <a:srgbClr val="FF0000"/>
                </a:solidFill>
              </a:rPr>
            </a:br>
            <a:r>
              <a:rPr lang="as-IN" sz="2600" b="1" dirty="0">
                <a:solidFill>
                  <a:srgbClr val="121212"/>
                </a:solidFill>
              </a:rPr>
              <a:t>ক. ই-গভর্ন্যান্স </a:t>
            </a:r>
            <a:r>
              <a:rPr lang="en-US" sz="2600" b="1" dirty="0" smtClean="0">
                <a:solidFill>
                  <a:srgbClr val="121212"/>
                </a:solidFill>
              </a:rPr>
              <a:t>    </a:t>
            </a:r>
            <a:r>
              <a:rPr lang="as-IN" sz="2600" b="1" dirty="0" smtClean="0">
                <a:solidFill>
                  <a:srgbClr val="121212"/>
                </a:solidFill>
              </a:rPr>
              <a:t>খ.</a:t>
            </a:r>
            <a:r>
              <a:rPr lang="en-US" sz="2600" b="1" dirty="0" smtClean="0">
                <a:solidFill>
                  <a:srgbClr val="121212"/>
                </a:solidFill>
              </a:rPr>
              <a:t>  </a:t>
            </a:r>
            <a:r>
              <a:rPr lang="as-IN" sz="2600" b="1" dirty="0" smtClean="0">
                <a:solidFill>
                  <a:srgbClr val="121212"/>
                </a:solidFill>
              </a:rPr>
              <a:t> ই-সেবা</a:t>
            </a:r>
            <a:r>
              <a:rPr lang="en-US" sz="2600" b="1" dirty="0" smtClean="0">
                <a:solidFill>
                  <a:srgbClr val="121212"/>
                </a:solidFill>
              </a:rPr>
              <a:t>           </a:t>
            </a:r>
            <a:r>
              <a:rPr lang="as-IN" sz="2600" b="1" dirty="0" smtClean="0">
                <a:solidFill>
                  <a:srgbClr val="121212"/>
                </a:solidFill>
              </a:rPr>
              <a:t>গ</a:t>
            </a:r>
            <a:r>
              <a:rPr lang="as-IN" sz="2600" b="1" dirty="0">
                <a:solidFill>
                  <a:srgbClr val="121212"/>
                </a:solidFill>
              </a:rPr>
              <a:t>. </a:t>
            </a:r>
            <a:r>
              <a:rPr lang="en-US" sz="2600" b="1" dirty="0" smtClean="0">
                <a:solidFill>
                  <a:srgbClr val="121212"/>
                </a:solidFill>
              </a:rPr>
              <a:t> </a:t>
            </a:r>
            <a:r>
              <a:rPr lang="as-IN" sz="2600" b="1" dirty="0" smtClean="0">
                <a:solidFill>
                  <a:srgbClr val="121212"/>
                </a:solidFill>
              </a:rPr>
              <a:t>এমটিএস </a:t>
            </a:r>
            <a:r>
              <a:rPr lang="en-US" sz="2600" b="1" dirty="0" smtClean="0">
                <a:solidFill>
                  <a:srgbClr val="121212"/>
                </a:solidFill>
              </a:rPr>
              <a:t>            </a:t>
            </a:r>
            <a:r>
              <a:rPr lang="as-IN" sz="2600" b="1" dirty="0" smtClean="0">
                <a:solidFill>
                  <a:srgbClr val="121212"/>
                </a:solidFill>
              </a:rPr>
              <a:t>ঘ</a:t>
            </a:r>
            <a:r>
              <a:rPr lang="as-IN" sz="2600" b="1" dirty="0">
                <a:solidFill>
                  <a:srgbClr val="121212"/>
                </a:solidFill>
              </a:rPr>
              <a:t>. মোবাইল সেবা</a:t>
            </a:r>
            <a:br>
              <a:rPr lang="as-IN" sz="2600" b="1" dirty="0">
                <a:solidFill>
                  <a:srgbClr val="121212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৫</a:t>
            </a:r>
            <a:r>
              <a:rPr lang="as-IN" sz="2800" b="1" dirty="0" smtClean="0">
                <a:solidFill>
                  <a:srgbClr val="FF0000"/>
                </a:solidFill>
              </a:rPr>
              <a:t>. </a:t>
            </a:r>
            <a:r>
              <a:rPr lang="as-IN" sz="2800" b="1" dirty="0">
                <a:solidFill>
                  <a:srgbClr val="FF0000"/>
                </a:solidFill>
              </a:rPr>
              <a:t>মোবাইল ফোনের মাধ্যমে স্বাস্থ্যসেবা প্রদানের পদ্ধতি হলো—</a:t>
            </a:r>
            <a:br>
              <a:rPr lang="as-IN" sz="2800" b="1" dirty="0">
                <a:solidFill>
                  <a:srgbClr val="FF0000"/>
                </a:solidFill>
              </a:rPr>
            </a:br>
            <a:r>
              <a:rPr lang="as-IN" sz="2600" b="1" dirty="0" smtClean="0">
                <a:solidFill>
                  <a:srgbClr val="121212"/>
                </a:solidFill>
              </a:rPr>
              <a:t>ক</a:t>
            </a:r>
            <a:r>
              <a:rPr lang="as-IN" sz="2600" b="1" dirty="0">
                <a:solidFill>
                  <a:srgbClr val="121212"/>
                </a:solidFill>
              </a:rPr>
              <a:t>. ই-পর্চা </a:t>
            </a:r>
            <a:r>
              <a:rPr lang="en-US" sz="2600" b="1" dirty="0">
                <a:solidFill>
                  <a:srgbClr val="121212"/>
                </a:solidFill>
              </a:rPr>
              <a:t>  </a:t>
            </a:r>
            <a:r>
              <a:rPr lang="as-IN" sz="2600" b="1" dirty="0">
                <a:solidFill>
                  <a:srgbClr val="121212"/>
                </a:solidFill>
              </a:rPr>
              <a:t>খ.</a:t>
            </a:r>
            <a:r>
              <a:rPr lang="en-US" sz="2600" b="1" dirty="0">
                <a:solidFill>
                  <a:srgbClr val="121212"/>
                </a:solidFill>
              </a:rPr>
              <a:t>  </a:t>
            </a:r>
            <a:r>
              <a:rPr lang="as-IN" sz="2600" b="1" dirty="0">
                <a:solidFill>
                  <a:srgbClr val="121212"/>
                </a:solidFill>
              </a:rPr>
              <a:t> ই-স্বাস্থ্যসেবা</a:t>
            </a:r>
            <a:r>
              <a:rPr lang="en-US" sz="2600" b="1" dirty="0">
                <a:solidFill>
                  <a:srgbClr val="121212"/>
                </a:solidFill>
              </a:rPr>
              <a:t>         </a:t>
            </a:r>
            <a:r>
              <a:rPr lang="as-IN" sz="2600" b="1" dirty="0">
                <a:solidFill>
                  <a:srgbClr val="121212"/>
                </a:solidFill>
              </a:rPr>
              <a:t>গ. টেলিমেডিসিন </a:t>
            </a:r>
            <a:r>
              <a:rPr lang="en-US" sz="2600" b="1" dirty="0">
                <a:solidFill>
                  <a:srgbClr val="121212"/>
                </a:solidFill>
              </a:rPr>
              <a:t>        </a:t>
            </a:r>
            <a:r>
              <a:rPr lang="as-IN" sz="2600" b="1" dirty="0">
                <a:solidFill>
                  <a:srgbClr val="121212"/>
                </a:solidFill>
              </a:rPr>
              <a:t>ঘ. মোবাইল </a:t>
            </a:r>
            <a:r>
              <a:rPr lang="as-IN" sz="2600" dirty="0">
                <a:solidFill>
                  <a:srgbClr val="121212"/>
                </a:solidFill>
              </a:rPr>
              <a:t/>
            </a:r>
            <a:br>
              <a:rPr lang="as-IN" sz="2600" dirty="0">
                <a:solidFill>
                  <a:srgbClr val="121212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৬</a:t>
            </a:r>
            <a:r>
              <a:rPr lang="as-IN" sz="2800" b="1" dirty="0" smtClean="0">
                <a:solidFill>
                  <a:srgbClr val="FF0000"/>
                </a:solidFill>
              </a:rPr>
              <a:t>. </a:t>
            </a:r>
            <a:r>
              <a:rPr lang="as-IN" sz="2800" b="1" dirty="0">
                <a:solidFill>
                  <a:srgbClr val="FF0000"/>
                </a:solidFill>
              </a:rPr>
              <a:t>বাংলাদেশ রেলওয়ে ট্রেনের টিকিট সংগ্রহের যে সেবা চালু করেছে তার নাম—</a:t>
            </a:r>
            <a:r>
              <a:rPr lang="as-IN" sz="2400" dirty="0">
                <a:solidFill>
                  <a:srgbClr val="121212"/>
                </a:solidFill>
              </a:rPr>
              <a:t/>
            </a:r>
            <a:br>
              <a:rPr lang="as-IN" sz="2400" dirty="0">
                <a:solidFill>
                  <a:srgbClr val="121212"/>
                </a:solidFill>
              </a:rPr>
            </a:br>
            <a:r>
              <a:rPr lang="as-IN" sz="2600" b="1" dirty="0">
                <a:solidFill>
                  <a:srgbClr val="121212"/>
                </a:solidFill>
              </a:rPr>
              <a:t>ক</a:t>
            </a:r>
            <a:r>
              <a:rPr lang="as-IN" sz="2600" b="1" dirty="0" smtClean="0">
                <a:solidFill>
                  <a:srgbClr val="121212"/>
                </a:solidFill>
              </a:rPr>
              <a:t>.</a:t>
            </a:r>
            <a:r>
              <a:rPr lang="en-US" sz="2600" b="1" dirty="0" smtClean="0">
                <a:solidFill>
                  <a:srgbClr val="121212"/>
                </a:solidFill>
              </a:rPr>
              <a:t> </a:t>
            </a:r>
            <a:r>
              <a:rPr lang="as-IN" sz="2600" b="1" dirty="0" smtClean="0">
                <a:solidFill>
                  <a:srgbClr val="121212"/>
                </a:solidFill>
              </a:rPr>
              <a:t> </a:t>
            </a:r>
            <a:r>
              <a:rPr lang="as-IN" sz="2600" b="1" dirty="0">
                <a:solidFill>
                  <a:srgbClr val="121212"/>
                </a:solidFill>
              </a:rPr>
              <a:t>ই-টিকেটিং </a:t>
            </a:r>
            <a:r>
              <a:rPr lang="en-US" sz="2600" b="1" dirty="0" smtClean="0">
                <a:solidFill>
                  <a:srgbClr val="121212"/>
                </a:solidFill>
              </a:rPr>
              <a:t>    </a:t>
            </a:r>
            <a:r>
              <a:rPr lang="as-IN" sz="2600" b="1" dirty="0" smtClean="0">
                <a:solidFill>
                  <a:srgbClr val="121212"/>
                </a:solidFill>
              </a:rPr>
              <a:t>খ</a:t>
            </a:r>
            <a:r>
              <a:rPr lang="as-IN" sz="2600" b="1" dirty="0">
                <a:solidFill>
                  <a:srgbClr val="121212"/>
                </a:solidFill>
              </a:rPr>
              <a:t>. </a:t>
            </a:r>
            <a:r>
              <a:rPr lang="as-IN" sz="2600" b="1" dirty="0" smtClean="0">
                <a:solidFill>
                  <a:srgbClr val="121212"/>
                </a:solidFill>
              </a:rPr>
              <a:t>ই-কমার্স</a:t>
            </a:r>
            <a:r>
              <a:rPr lang="en-US" sz="2600" b="1" dirty="0" smtClean="0">
                <a:solidFill>
                  <a:srgbClr val="121212"/>
                </a:solidFill>
              </a:rPr>
              <a:t>           </a:t>
            </a:r>
            <a:r>
              <a:rPr lang="as-IN" sz="2600" b="1" dirty="0" smtClean="0">
                <a:solidFill>
                  <a:srgbClr val="121212"/>
                </a:solidFill>
              </a:rPr>
              <a:t>গ</a:t>
            </a:r>
            <a:r>
              <a:rPr lang="as-IN" sz="2600" b="1" dirty="0">
                <a:solidFill>
                  <a:srgbClr val="121212"/>
                </a:solidFill>
              </a:rPr>
              <a:t>. ইন্টারনেট </a:t>
            </a:r>
            <a:r>
              <a:rPr lang="en-US" sz="2600" b="1" dirty="0" smtClean="0">
                <a:solidFill>
                  <a:srgbClr val="121212"/>
                </a:solidFill>
              </a:rPr>
              <a:t>        </a:t>
            </a:r>
            <a:r>
              <a:rPr lang="as-IN" sz="2600" b="1" dirty="0" smtClean="0">
                <a:solidFill>
                  <a:srgbClr val="121212"/>
                </a:solidFill>
              </a:rPr>
              <a:t>ঘ</a:t>
            </a:r>
            <a:r>
              <a:rPr lang="as-IN" sz="2600" b="1" dirty="0">
                <a:solidFill>
                  <a:srgbClr val="121212"/>
                </a:solidFill>
              </a:rPr>
              <a:t>. রেলওয়ে </a:t>
            </a:r>
            <a:r>
              <a:rPr lang="as-IN" sz="2600" b="1" dirty="0" smtClean="0">
                <a:solidFill>
                  <a:srgbClr val="121212"/>
                </a:solidFill>
              </a:rPr>
              <a:t>সার্ভিস</a:t>
            </a:r>
            <a:endParaRPr lang="en-US" sz="2600" b="1" dirty="0">
              <a:solidFill>
                <a:srgbClr val="12121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99060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13026" y="1777584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37616" y="3747011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4650075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544830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957" y="6300241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7E3C9F-2888-48CA-904F-559E5B91212A}"/>
              </a:ext>
            </a:extLst>
          </p:cNvPr>
          <p:cNvSpPr txBox="1"/>
          <p:nvPr/>
        </p:nvSpPr>
        <p:spPr>
          <a:xfrm>
            <a:off x="2895600" y="228600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274" y="5181600"/>
            <a:ext cx="7957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itchFamily="2" charset="2"/>
              <a:buChar char="Ø"/>
            </a:pPr>
            <a:r>
              <a:rPr lang="bn-BD" sz="36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প্রচলিত সেবা ও ই-সেবার মাধ্যমে ৫টি পার্থক্য </a:t>
            </a:r>
            <a:r>
              <a:rPr lang="bn-BD" sz="36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18" y="1151930"/>
            <a:ext cx="5715000" cy="3810000"/>
          </a:xfrm>
          <a:prstGeom prst="snip2DiagRect">
            <a:avLst>
              <a:gd name="adj1" fmla="val 16364"/>
              <a:gd name="adj2" fmla="val 16667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206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652319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সকলের সুস্থতা কামনা করে আজকের মতো </a:t>
            </a:r>
          </a:p>
          <a:p>
            <a:pPr lvl="0"/>
            <a:r>
              <a:rPr lang="bn-IN" sz="44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এখানেই </a:t>
            </a:r>
            <a:r>
              <a:rPr lang="bn-IN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 করছি-----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3169921"/>
            <a:ext cx="3591048" cy="186204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7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7709"/>
            <a:ext cx="2146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পরিচিতি</a:t>
            </a: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</a:t>
            </a:r>
            <a:endParaRPr lang="en-US" sz="6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6507" r="22555"/>
          <a:stretch/>
        </p:blipFill>
        <p:spPr>
          <a:xfrm>
            <a:off x="34636" y="101030"/>
            <a:ext cx="2860964" cy="3315053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8556"/>
            <a:ext cx="35052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54595" y="4370189"/>
            <a:ext cx="1968809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অধ্যায়ঃ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প্রথম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416083"/>
            <a:ext cx="61188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সাঈদা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হাসমা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সহকারি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শিক্ষিকা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(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আইসিটি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বড়চালা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হুসাইনিয়া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দাখিল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মাদরাসা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ভালুকা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,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ময়মনসিংহ</a:t>
            </a:r>
            <a:r>
              <a:rPr kumimoji="0" lang="en-US" sz="40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।</a:t>
            </a:r>
            <a:endParaRPr kumimoji="0" lang="en-US" sz="4000" b="1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02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8962" r="4921" b="6667"/>
          <a:stretch/>
        </p:blipFill>
        <p:spPr bwMode="auto">
          <a:xfrm>
            <a:off x="-1" y="22485"/>
            <a:ext cx="9144001" cy="6835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4" name="Smiley Face 3"/>
          <p:cNvSpPr/>
          <p:nvPr/>
        </p:nvSpPr>
        <p:spPr>
          <a:xfrm>
            <a:off x="304800" y="4724400"/>
            <a:ext cx="3886200" cy="2018675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05000" y="76200"/>
            <a:ext cx="5113020" cy="1066800"/>
          </a:xfrm>
          <a:prstGeom prst="downArrowCallout">
            <a:avLst>
              <a:gd name="adj1" fmla="val 42208"/>
              <a:gd name="adj2" fmla="val 89935"/>
              <a:gd name="adj3" fmla="val 35851"/>
              <a:gd name="adj4" fmla="val 49393"/>
            </a:avLst>
          </a:prstGeom>
          <a:solidFill>
            <a:srgbClr val="92D050"/>
          </a:solidFill>
          <a:ln w="264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NikoshBAN"/>
                <a:ea typeface="+mn-ea"/>
                <a:cs typeface="SutonnyOMJ" panose="01010600010101010101" pitchFamily="2" charset="0"/>
              </a:rPr>
              <a:t>আজকের</a:t>
            </a:r>
            <a:r>
              <a:rPr kumimoji="0" lang="en-US" sz="4800" b="1" i="0" u="none" strike="noStrike" kern="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NikoshBAN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NikoshBAN"/>
                <a:ea typeface="+mn-ea"/>
                <a:cs typeface="SutonnyOMJ" panose="01010600010101010101" pitchFamily="2" charset="0"/>
              </a:rPr>
              <a:t>পাঠের</a:t>
            </a:r>
            <a:r>
              <a:rPr kumimoji="0" lang="en-US" sz="4800" b="1" i="0" u="none" strike="noStrike" kern="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NikoshBAN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  <a:latin typeface="NikoshBAN"/>
                <a:ea typeface="+mn-ea"/>
                <a:cs typeface="SutonnyOMJ" panose="01010600010101010101" pitchFamily="2" charset="0"/>
              </a:rPr>
              <a:t>বিষয়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473" y="5691011"/>
            <a:ext cx="4900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ই-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সার্ভিস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বাংলাদেশ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ই-সার্ভিস | বাংলাদেশ | Powerd by: explore.com.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772400" cy="42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362200"/>
            <a:ext cx="776206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কী তা বলতে পারবে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solidFill>
                <a:srgbClr val="00B05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C00000"/>
                </a:solidFill>
              </a:rPr>
              <a:t>ই-</a:t>
            </a:r>
            <a:r>
              <a:rPr lang="en-US" sz="3600" b="1" dirty="0" err="1" smtClean="0">
                <a:solidFill>
                  <a:srgbClr val="C00000"/>
                </a:solidFill>
              </a:rPr>
              <a:t>সেবা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বা</a:t>
            </a:r>
            <a:r>
              <a:rPr lang="en-US" sz="3600" b="1" dirty="0" smtClean="0">
                <a:solidFill>
                  <a:srgbClr val="C00000"/>
                </a:solidFill>
              </a:rPr>
              <a:t> ই-</a:t>
            </a:r>
            <a:r>
              <a:rPr lang="en-US" sz="3600" b="1" dirty="0" err="1" smtClean="0">
                <a:solidFill>
                  <a:srgbClr val="C00000"/>
                </a:solidFill>
              </a:rPr>
              <a:t>সার্ভিসের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বৈশিষ্ট্য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বলতে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পারবে</a:t>
            </a:r>
            <a:r>
              <a:rPr lang="en-US" sz="3600" b="1" dirty="0" smtClean="0">
                <a:solidFill>
                  <a:srgbClr val="C00000"/>
                </a:solidFill>
              </a:rPr>
              <a:t>। 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002060"/>
                </a:solidFill>
              </a:rPr>
              <a:t>ই-</a:t>
            </a:r>
            <a:r>
              <a:rPr lang="en-US" sz="3600" b="1" dirty="0" err="1" smtClean="0">
                <a:solidFill>
                  <a:srgbClr val="002060"/>
                </a:solidFill>
              </a:rPr>
              <a:t>সার্ভিস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বা</a:t>
            </a:r>
            <a:r>
              <a:rPr lang="en-US" sz="3600" b="1" dirty="0" smtClean="0">
                <a:solidFill>
                  <a:srgbClr val="002060"/>
                </a:solidFill>
              </a:rPr>
              <a:t> ই-</a:t>
            </a:r>
            <a:r>
              <a:rPr lang="en-US" sz="3600" b="1" dirty="0" err="1" smtClean="0">
                <a:solidFill>
                  <a:srgbClr val="002060"/>
                </a:solidFill>
              </a:rPr>
              <a:t>সেবা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কার্যক্রম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বর্ণনা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 err="1" smtClean="0">
                <a:solidFill>
                  <a:srgbClr val="FF0000"/>
                </a:solidFill>
              </a:rPr>
              <a:t>বাংলাদেশে</a:t>
            </a:r>
            <a:r>
              <a:rPr lang="en-US" sz="3600" b="1" dirty="0" smtClean="0">
                <a:solidFill>
                  <a:srgbClr val="FF0000"/>
                </a:solidFill>
              </a:rPr>
              <a:t> ই-</a:t>
            </a:r>
            <a:r>
              <a:rPr lang="en-US" sz="3600" b="1" dirty="0" err="1" smtClean="0">
                <a:solidFill>
                  <a:srgbClr val="FF0000"/>
                </a:solidFill>
              </a:rPr>
              <a:t>সার্ভিসের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গুরুত্ব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ব্যাখ্যা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57200"/>
            <a:ext cx="2039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শিখনফল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702014"/>
            <a:ext cx="431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শেষে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শিক্ষার্থীরা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……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21375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04085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কথাটার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আধুনিকায়নের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জনগণকে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গ্রহীতাকে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যখনই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আখ্যায়িত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just"/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,ই-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পাসপোর্ট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ই-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মিউটেশন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ই-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4876800" cy="395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জনপ্রশাসন মন্ত্রনালয়ে ই-এপ্লিকেশন | Bangladeshi National E-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65880"/>
            <a:ext cx="4648200" cy="328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b="1" dirty="0" err="1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5400" b="1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b="1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b="1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b="1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2" y="2514600"/>
            <a:ext cx="1717964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8707" y="866439"/>
            <a:ext cx="742511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endParaRPr kumimoji="0" lang="en-US" sz="3200" b="1" i="0" u="none" strike="noStrike" kern="0" cap="none" spc="0" normalizeH="0" baseline="0" noProof="0" dirty="0">
              <a:ln w="0"/>
              <a:solidFill>
                <a:schemeClr val="bg1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7313" y="2760821"/>
            <a:ext cx="79220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kumimoji="0" lang="en-US" sz="3200" b="1" i="0" u="none" strike="noStrike" kern="0" cap="none" spc="0" normalizeH="0" baseline="0" noProof="0" dirty="0">
              <a:ln w="0"/>
              <a:solidFill>
                <a:schemeClr val="bg1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0671" y="4803102"/>
            <a:ext cx="1204177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হয়রানি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kumimoji="0" lang="en-US" sz="3200" b="1" i="0" u="none" strike="noStrike" kern="0" cap="none" spc="0" normalizeH="0" baseline="0" noProof="0" dirty="0">
              <a:ln w="0"/>
              <a:solidFill>
                <a:schemeClr val="bg1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8320542">
            <a:off x="1086684" y="1996529"/>
            <a:ext cx="770062" cy="332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3494247">
            <a:off x="1043526" y="4220567"/>
            <a:ext cx="857500" cy="31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90812" y="3175806"/>
            <a:ext cx="713094" cy="25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03906" y="820273"/>
            <a:ext cx="628468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গ্রহীতাকে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kumimoji="0" lang="en-US" sz="2800" b="0" i="0" u="none" strike="noStrike" kern="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47313" y="1451840"/>
            <a:ext cx="628890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kumimoji="0" lang="en-US" sz="2800" b="0" i="0" u="none" strike="noStrike" kern="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76891" y="3254338"/>
            <a:ext cx="6946425" cy="584775"/>
            <a:chOff x="4109501" y="3219583"/>
            <a:chExt cx="6946425" cy="584775"/>
          </a:xfrm>
          <a:noFill/>
        </p:grpSpPr>
        <p:sp>
          <p:nvSpPr>
            <p:cNvPr id="28" name="Pentagon 27"/>
            <p:cNvSpPr/>
            <p:nvPr/>
          </p:nvSpPr>
          <p:spPr>
            <a:xfrm>
              <a:off x="4109501" y="3243038"/>
              <a:ext cx="6946425" cy="537866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77035" y="3219583"/>
              <a:ext cx="18473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732226" y="4773048"/>
            <a:ext cx="640912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গ্রহীতা</a:t>
            </a: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আবেদনের</a:t>
            </a: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kumimoji="0" lang="en-US" sz="28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32226" y="5401830"/>
            <a:ext cx="441819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দাঁড়ানোর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ঝামেলা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kumimoji="0" lang="en-US" sz="3200" b="1" i="0" u="none" strike="noStrike" kern="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373582" y="2528182"/>
            <a:ext cx="5465618" cy="928131"/>
          </a:xfrm>
          <a:prstGeom prst="leftArrow">
            <a:avLst>
              <a:gd name="adj1" fmla="val 50000"/>
              <a:gd name="adj2" fmla="val 4625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51445" y="2730638"/>
            <a:ext cx="5230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8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28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345873" y="3437120"/>
            <a:ext cx="5493327" cy="877135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মুহুর্তেই</a:t>
            </a:r>
            <a:r>
              <a:rPr lang="en-US" sz="32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আবেদনের</a:t>
            </a:r>
            <a:r>
              <a:rPr lang="en-US" sz="32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200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30" grpId="0" animBg="1"/>
      <p:bldP spid="31" grpId="0" animBg="1"/>
      <p:bldP spid="3" grpId="0" animBg="1"/>
      <p:bldP spid="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328" cy="3098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70" y="3122232"/>
            <a:ext cx="9122230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পূর্জি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চিনিকলসমূহে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kern="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আওতাধীন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চাষিদের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এসএমএস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চাষীদের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হয়রানি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বিড়ম্বনার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উৎপাদনও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বেড়েছে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2800" b="1" i="0" u="none" strike="noStrike" kern="0" cap="none" spc="0" normalizeH="0" baseline="0" noProof="0" dirty="0">
              <a:ln w="12700">
                <a:noFill/>
                <a:prstDash val="solid"/>
              </a:ln>
              <a:solidFill>
                <a:srgbClr val="FF0000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228600"/>
            <a:ext cx="5105400" cy="37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16932" y="4938114"/>
            <a:ext cx="5977992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ডাক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বিভাগের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মাধ্যমে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দেশের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অঞ্চল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অন্য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প্রান্তে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দ্রুত,নিরাপদে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সবচেয়ে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কম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খরছে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পাঠানো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যায়।মিনিটে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সর্বোচ্চ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হাজার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পাঠানো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800" b="1" i="0" u="none" strike="noStrike" kern="0" cap="none" spc="0" normalizeH="0" baseline="0" noProof="0" dirty="0">
              <a:ln/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938114"/>
            <a:ext cx="3166008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kumimoji="0" lang="en-US" sz="3200" b="1" i="0" u="none" strike="noStrike" kern="0" cap="none" spc="0" normalizeH="0" baseline="0" noProof="0" dirty="0" err="1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এমটিএস</a:t>
            </a: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পুর্ণরূপ</a:t>
            </a: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মানি</a:t>
            </a: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200" b="1" i="0" u="none" strike="noStrike" kern="0" cap="none" spc="0" normalizeH="0" baseline="0" noProof="0" dirty="0">
              <a:ln/>
              <a:solidFill>
                <a:srgbClr val="4472C4">
                  <a:lumMod val="75000"/>
                </a:srgbClr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7328" y="2532724"/>
            <a:ext cx="1577676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ই-</a:t>
            </a:r>
            <a:r>
              <a:rPr kumimoji="0" lang="en-US" sz="3200" b="1" i="0" u="none" strike="noStrike" kern="0" cap="none" spc="0" normalizeH="0" baseline="0" noProof="0" dirty="0" err="1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এমটিএস</a:t>
            </a:r>
            <a:endParaRPr kumimoji="0" lang="en-US" sz="3200" b="1" i="0" u="none" strike="noStrike" kern="0" cap="none" spc="0" normalizeH="0" baseline="0" noProof="0" dirty="0">
              <a:ln w="9525">
                <a:solidFill>
                  <a:sysClr val="window" lastClr="FFFFFF"/>
                </a:solidFill>
                <a:prstDash val="solid"/>
              </a:ln>
              <a:solidFill>
                <a:sysClr val="windowText" lastClr="000000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271" y="2221787"/>
            <a:ext cx="1159293" cy="646331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 w="0"/>
                <a:solidFill>
                  <a:srgbClr val="5B9BD5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ই-</a:t>
            </a:r>
            <a:r>
              <a:rPr kumimoji="0" lang="en-US" altLang="en-US" sz="3600" b="1" i="0" u="none" strike="noStrike" kern="0" cap="none" spc="0" normalizeH="0" baseline="0" noProof="0" dirty="0" err="1" smtClean="0">
                <a:ln w="0"/>
                <a:solidFill>
                  <a:srgbClr val="5B9BD5">
                    <a:lumMod val="75000"/>
                  </a:srgb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পূর্জি</a:t>
            </a:r>
            <a:endParaRPr kumimoji="0" lang="en-US" sz="3600" b="1" i="0" u="none" strike="noStrike" kern="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84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টেলিমেডিসিন: মহামারির মধ্যে এক আশার আল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71" y="0"/>
            <a:ext cx="306102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00" y="-18078"/>
            <a:ext cx="3013200" cy="30025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0" y="6025396"/>
            <a:ext cx="912223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টিকেট</a:t>
            </a:r>
            <a:r>
              <a:rPr kumimoji="0" lang="en-US" sz="2400" b="1" i="0" u="none" strike="noStrike" kern="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সিট</a:t>
            </a:r>
            <a:r>
              <a:rPr kumimoji="0" lang="en-US" sz="2400" b="1" i="0" u="none" strike="noStrike" kern="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বুকিং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2400" b="1" i="0" u="none" strike="noStrike" kern="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kumimoji="0" lang="en-US" sz="2400" b="1" i="0" u="none" strike="noStrike" kern="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kumimoji="0" lang="en-US" sz="2400" b="1" i="0" u="none" strike="noStrike" kern="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kumimoji="0" lang="en-US" sz="2400" b="1" i="0" u="none" strike="noStrike" kern="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এটাকেই</a:t>
            </a:r>
            <a:r>
              <a:rPr lang="en-US" sz="2400" b="1" kern="0" dirty="0">
                <a:ln/>
                <a:solidFill>
                  <a:srgbClr val="44546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টিকেটিং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44546A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kumimoji="0" lang="en-US" sz="2400" b="1" i="0" u="none" strike="noStrike" kern="0" cap="none" spc="0" normalizeH="0" baseline="0" noProof="0" dirty="0">
              <a:ln/>
              <a:solidFill>
                <a:srgbClr val="44546A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700" y="5194399"/>
            <a:ext cx="9118600" cy="83099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সরকারি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স্বাস্থ্যকেন্দ্রে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কর্মরত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চিকিৎসকরা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এখন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ফোনে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টেলিমেডিসিন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পদ্ধতিতে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স্বাস্থ্য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পরামর্শ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দিয়ে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থাকেন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এটাকে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ই-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স্বাস্থ্যসেবা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বলা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400" b="1" i="0" u="none" strike="noStrike" kern="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2984500"/>
            <a:ext cx="3200400" cy="46166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ই-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টিকেটিং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</a:t>
            </a:r>
            <a:r>
              <a:rPr kumimoji="0" lang="en-US" sz="2400" b="1" i="0" u="none" strike="noStrike" kern="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টিকেটিং</a:t>
            </a:r>
            <a:endParaRPr kumimoji="0" lang="en-US" sz="2400" b="1" i="0" u="none" strike="noStrike" kern="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6913" y="2971800"/>
            <a:ext cx="1539203" cy="52322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ই-</a:t>
            </a:r>
            <a:r>
              <a:rPr kumimoji="0" lang="en-US" sz="2800" b="1" i="0" u="none" strike="noStrike" kern="0" cap="none" spc="0" normalizeH="0" baseline="0" noProof="0" dirty="0" err="1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স্বাস্থ্যসেবা</a:t>
            </a:r>
            <a:endParaRPr kumimoji="0" lang="en-US" sz="2800" b="1" i="0" u="none" strike="noStrike" kern="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16864" cy="297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1033" y="2984500"/>
            <a:ext cx="894796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50" normalizeH="0" baseline="0" noProof="0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ই-</a:t>
            </a:r>
            <a:r>
              <a:rPr kumimoji="0" lang="en-US" sz="2800" b="1" i="0" u="none" strike="noStrike" kern="0" cap="none" spc="50" normalizeH="0" baseline="0" noProof="0" dirty="0" err="1" smtClean="0">
                <a:ln w="0"/>
                <a:solidFill>
                  <a:srgbClr val="4472C4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পর্চা</a:t>
            </a:r>
            <a:endParaRPr kumimoji="0" lang="en-US" sz="2800" b="1" i="0" u="none" strike="noStrike" kern="0" cap="none" spc="50" normalizeH="0" baseline="0" noProof="0" dirty="0">
              <a:ln w="0"/>
              <a:solidFill>
                <a:srgbClr val="4472C4">
                  <a:lumMod val="7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50" y="3507720"/>
            <a:ext cx="9088500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s-IN" sz="2600" b="1" dirty="0">
                <a:solidFill>
                  <a:srgbClr val="333333"/>
                </a:solidFill>
                <a:latin typeface="SolaimanLipi"/>
              </a:rPr>
              <a:t>ই-পর্চা হলো জমিজমা রেকর্ডের অনলাইনে সংগ্রহ করার পদ্ধতি</a:t>
            </a:r>
            <a:r>
              <a:rPr lang="as-IN" sz="2600" b="1" dirty="0" smtClean="0">
                <a:solidFill>
                  <a:srgbClr val="333333"/>
                </a:solidFill>
                <a:latin typeface="SolaimanLipi"/>
              </a:rPr>
              <a:t>।</a:t>
            </a:r>
            <a:r>
              <a:rPr lang="as-IN" sz="2600" b="1" dirty="0" smtClean="0">
                <a:solidFill>
                  <a:srgbClr val="202124"/>
                </a:solidFill>
                <a:latin typeface="arial"/>
              </a:rPr>
              <a:t>ই-পর্চা</a:t>
            </a:r>
            <a:r>
              <a:rPr lang="en-US" sz="2600" b="1" dirty="0">
                <a:solidFill>
                  <a:srgbClr val="202124"/>
                </a:solidFill>
                <a:latin typeface="arial"/>
              </a:rPr>
              <a:t> </a:t>
            </a:r>
            <a:r>
              <a:rPr lang="as-IN" sz="2600" b="1" dirty="0" smtClean="0">
                <a:solidFill>
                  <a:srgbClr val="202124"/>
                </a:solidFill>
                <a:latin typeface="arial"/>
              </a:rPr>
              <a:t>এমন </a:t>
            </a:r>
            <a:r>
              <a:rPr lang="as-IN" sz="2600" b="1" dirty="0">
                <a:solidFill>
                  <a:srgbClr val="202124"/>
                </a:solidFill>
                <a:latin typeface="arial"/>
              </a:rPr>
              <a:t>একটি সেবা প্রক্রিয়া যেখানে তথ্য ও যোগাযোগ প্রযুক্তি ব্যবহার করে জনগণকে জমি-জমা সংক্রান্ত সেবা প্রদান করা হয়</a:t>
            </a:r>
            <a:r>
              <a:rPr lang="as-IN" sz="2600" b="1" dirty="0" smtClean="0">
                <a:solidFill>
                  <a:srgbClr val="202124"/>
                </a:solidFill>
                <a:latin typeface="arial"/>
              </a:rPr>
              <a:t>।কিন্তু </a:t>
            </a:r>
            <a:r>
              <a:rPr lang="as-IN" sz="2600" b="1" dirty="0">
                <a:solidFill>
                  <a:srgbClr val="202124"/>
                </a:solidFill>
                <a:latin typeface="arial"/>
              </a:rPr>
              <a:t>তথ্যপ্রযুক্তির কল্যাণে বর্তমানে দেশের ৬৪টি জেলায় ই-সেবা কেন্দ্র থেকে এই দলিল সহজে সংগ্রহ করা যায়।</a:t>
            </a:r>
            <a:r>
              <a:rPr lang="as-IN" sz="2600" b="1" dirty="0">
                <a:solidFill>
                  <a:srgbClr val="333333"/>
                </a:solidFill>
                <a:latin typeface="SolaimanLipi"/>
              </a:rPr>
              <a:t> 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8966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362</Words>
  <Application>Microsoft Office PowerPoint</Application>
  <PresentationFormat>On-screen Show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H.A COMPUTER</dc:creator>
  <cp:lastModifiedBy>H.A COMPUTER</cp:lastModifiedBy>
  <cp:revision>67</cp:revision>
  <dcterms:created xsi:type="dcterms:W3CDTF">2006-08-16T00:00:00Z</dcterms:created>
  <dcterms:modified xsi:type="dcterms:W3CDTF">2021-06-24T05:09:55Z</dcterms:modified>
</cp:coreProperties>
</file>