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72" r:id="rId2"/>
    <p:sldId id="271" r:id="rId3"/>
    <p:sldId id="289" r:id="rId4"/>
    <p:sldId id="276" r:id="rId5"/>
    <p:sldId id="277" r:id="rId6"/>
    <p:sldId id="278" r:id="rId7"/>
    <p:sldId id="290" r:id="rId8"/>
    <p:sldId id="275" r:id="rId9"/>
    <p:sldId id="294" r:id="rId10"/>
    <p:sldId id="280" r:id="rId11"/>
    <p:sldId id="291" r:id="rId12"/>
    <p:sldId id="292" r:id="rId13"/>
    <p:sldId id="284" r:id="rId14"/>
    <p:sldId id="293" r:id="rId15"/>
    <p:sldId id="29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67C"/>
    <a:srgbClr val="FFCC00"/>
    <a:srgbClr val="B1CE02"/>
    <a:srgbClr val="98B0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934CB-CF17-492E-9BDC-AEF4538B7D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540E7-4F9F-4E65-87E6-1E04B91F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ADF0B7-460D-485B-A4B0-68EEABC072C0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A86105-DA66-41BA-82ED-388ABF81A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304800"/>
            <a:ext cx="5715000" cy="990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6" name="Picture 5" descr="18-188764_red-rose-png-clipart-beautiful-rose-flowers-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1200"/>
            <a:ext cx="91440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64723511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00200" y="3429699"/>
            <a:ext cx="1600200" cy="2132901"/>
            <a:chOff x="1600200" y="3429699"/>
            <a:chExt cx="1600200" cy="2132901"/>
          </a:xfrm>
        </p:grpSpPr>
        <p:sp>
          <p:nvSpPr>
            <p:cNvPr id="11" name="Down Arrow 10"/>
            <p:cNvSpPr/>
            <p:nvPr/>
          </p:nvSpPr>
          <p:spPr>
            <a:xfrm rot="2071376">
              <a:off x="2770251" y="3429699"/>
              <a:ext cx="400047" cy="129540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00200" y="4724400"/>
              <a:ext cx="1600200" cy="8382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ইলেকট্রন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95600" y="2819400"/>
            <a:ext cx="2895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পরমাণু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7" name="Horizontal Scroll 66"/>
          <p:cNvSpPr/>
          <p:nvPr/>
        </p:nvSpPr>
        <p:spPr>
          <a:xfrm>
            <a:off x="2667000" y="381000"/>
            <a:ext cx="5410200" cy="2133600"/>
          </a:xfrm>
          <a:prstGeom prst="horizont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25167C"/>
                </a:solidFill>
              </a:rPr>
              <a:t>ডাল্টনের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পরমাণুবাদ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অনুযায়ী</a:t>
            </a:r>
            <a:r>
              <a:rPr lang="en-US" sz="2000" dirty="0" smtClean="0">
                <a:solidFill>
                  <a:srgbClr val="25167C"/>
                </a:solidFill>
              </a:rPr>
              <a:t>, </a:t>
            </a:r>
            <a:r>
              <a:rPr lang="en-US" sz="2000" dirty="0" err="1" smtClean="0">
                <a:solidFill>
                  <a:srgbClr val="25167C"/>
                </a:solidFill>
              </a:rPr>
              <a:t>পরমাণু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অবিভাজ্য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অর্থ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একে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আর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ভাঙ্গানো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যায়</a:t>
            </a:r>
            <a:r>
              <a:rPr lang="en-US" sz="2000" dirty="0" smtClean="0">
                <a:solidFill>
                  <a:srgbClr val="25167C"/>
                </a:solidFill>
              </a:rPr>
              <a:t> </a:t>
            </a:r>
            <a:r>
              <a:rPr lang="en-US" sz="2000" dirty="0" err="1" smtClean="0">
                <a:solidFill>
                  <a:srgbClr val="25167C"/>
                </a:solidFill>
              </a:rPr>
              <a:t>না</a:t>
            </a:r>
            <a:r>
              <a:rPr lang="en-US" sz="2000" dirty="0" smtClean="0">
                <a:solidFill>
                  <a:srgbClr val="25167C"/>
                </a:solidFill>
              </a:rPr>
              <a:t>।</a:t>
            </a:r>
            <a:endParaRPr lang="en-US" sz="2000" dirty="0">
              <a:solidFill>
                <a:srgbClr val="25167C"/>
              </a:solidFill>
            </a:endParaRPr>
          </a:p>
        </p:txBody>
      </p:sp>
      <p:pic>
        <p:nvPicPr>
          <p:cNvPr id="30" name="Picture 29" descr="dal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847975" cy="2057400"/>
          </a:xfrm>
          <a:prstGeom prst="rect">
            <a:avLst/>
          </a:prstGeom>
        </p:spPr>
      </p:pic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657600" y="4038600"/>
            <a:ext cx="1447800" cy="1676400"/>
            <a:chOff x="3657600" y="4038600"/>
            <a:chExt cx="1447800" cy="1676400"/>
          </a:xfrm>
        </p:grpSpPr>
        <p:sp>
          <p:nvSpPr>
            <p:cNvPr id="8" name="Down Arrow 7"/>
            <p:cNvSpPr/>
            <p:nvPr/>
          </p:nvSpPr>
          <p:spPr>
            <a:xfrm>
              <a:off x="4191000" y="4038600"/>
              <a:ext cx="457200" cy="83820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657600" y="4953000"/>
              <a:ext cx="1447800" cy="762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প্রোটন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55833" y="3527577"/>
            <a:ext cx="1683167" cy="2187423"/>
            <a:chOff x="5555833" y="3527577"/>
            <a:chExt cx="1683167" cy="2187423"/>
          </a:xfrm>
        </p:grpSpPr>
        <p:sp>
          <p:nvSpPr>
            <p:cNvPr id="10" name="Down Arrow 9"/>
            <p:cNvSpPr/>
            <p:nvPr/>
          </p:nvSpPr>
          <p:spPr>
            <a:xfrm rot="19207635">
              <a:off x="5555833" y="3527577"/>
              <a:ext cx="400047" cy="129540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15000" y="4800600"/>
              <a:ext cx="1524000" cy="9144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নিউটন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7" grpId="0" animBg="1"/>
      <p:bldP spid="6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590800" y="381000"/>
            <a:ext cx="3200400" cy="3200400"/>
            <a:chOff x="2209800" y="990600"/>
            <a:chExt cx="4724400" cy="4724400"/>
          </a:xfrm>
        </p:grpSpPr>
        <p:sp>
          <p:nvSpPr>
            <p:cNvPr id="14" name="Oval 13"/>
            <p:cNvSpPr/>
            <p:nvPr/>
          </p:nvSpPr>
          <p:spPr>
            <a:xfrm>
              <a:off x="2209800" y="990600"/>
              <a:ext cx="4724400" cy="472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362200" y="1143000"/>
              <a:ext cx="4419600" cy="4419600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581400" y="1295400"/>
            <a:ext cx="1295400" cy="1295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নিউটন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প্রোটন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14600" y="762000"/>
            <a:ext cx="838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 smtClean="0"/>
              <a:t>ইলেকট্রন</a:t>
            </a:r>
            <a:endParaRPr lang="en-US" sz="1000" b="1" dirty="0"/>
          </a:p>
        </p:txBody>
      </p:sp>
      <p:sp>
        <p:nvSpPr>
          <p:cNvPr id="18" name="Horizontal Scroll 17"/>
          <p:cNvSpPr/>
          <p:nvPr/>
        </p:nvSpPr>
        <p:spPr>
          <a:xfrm>
            <a:off x="914400" y="4495800"/>
            <a:ext cx="7010400" cy="1066800"/>
          </a:xfrm>
          <a:prstGeom prst="horizontalScrol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কোন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একটি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পরমাণুর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কেন্দ্রে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থাকে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নিউটন</a:t>
            </a:r>
            <a:r>
              <a:rPr lang="en-US" b="1" dirty="0" smtClean="0">
                <a:solidFill>
                  <a:schemeClr val="bg1"/>
                </a:solidFill>
              </a:rPr>
              <a:t> ও </a:t>
            </a:r>
            <a:r>
              <a:rPr lang="en-US" b="1" dirty="0" err="1" smtClean="0">
                <a:solidFill>
                  <a:schemeClr val="bg1"/>
                </a:solidFill>
              </a:rPr>
              <a:t>প্রোটন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আর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কেন্দ্রের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চারদিকে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বৃত্তাকার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কক্ষপথে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ইলেকট্রন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ঘুরতে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থাকে</a:t>
            </a:r>
            <a:r>
              <a:rPr lang="en-US" b="1" dirty="0" smtClean="0">
                <a:solidFill>
                  <a:schemeClr val="bg1"/>
                </a:solidFill>
              </a:rPr>
              <a:t> ।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3810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পরমাণুর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গঠন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914400" y="5715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0" y="5638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সাধারণত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একই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ধরনের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একটি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পরমাণুতে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সমানসংখ্যক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ইলেকট্রন</a:t>
            </a:r>
            <a:r>
              <a:rPr lang="en-US" dirty="0" smtClean="0">
                <a:solidFill>
                  <a:schemeClr val="bg1"/>
                </a:solidFill>
              </a:rPr>
              <a:t> ও </a:t>
            </a:r>
            <a:r>
              <a:rPr lang="en-US" dirty="0" err="1" smtClean="0">
                <a:solidFill>
                  <a:schemeClr val="bg1"/>
                </a:solidFill>
              </a:rPr>
              <a:t>প্রোটন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থাকে</a:t>
            </a:r>
            <a:r>
              <a:rPr lang="en-US" dirty="0" smtClean="0">
                <a:solidFill>
                  <a:schemeClr val="bg1"/>
                </a:solidFill>
              </a:rPr>
              <a:t>।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91 -0.07863 C 0.15938 -0.07909 0.19184 -0.07956 0.21615 -0.06429 C 0.24045 -0.04903 0.25973 -0.00971 0.27309 0.01341 C 0.28646 0.03654 0.2908 0.04186 0.29601 0.07493 C 0.30122 0.108 0.31042 0.17229 0.30382 0.2123 C 0.29723 0.25231 0.28247 0.28885 0.25608 0.31476 C 0.22969 0.34066 0.18316 0.36517 0.14532 0.36795 C 0.10747 0.37072 0.05764 0.35916 0.02848 0.33118 C -0.00069 0.30319 -0.02048 0.24353 -0.03003 0.20005 C -0.03958 0.15657 -0.03437 0.10754 -0.02847 0.07077 C -0.02257 0.034 -0.00955 0.00185 0.00539 -0.02128 C 0.02032 -0.0444 0.04462 -0.05758 0.06077 -0.06845 C 0.07691 -0.07932 0.07691 -0.08256 0.10226 -0.08696 C 0.12761 -0.09135 0.17969 -0.11679 0.21302 -0.09505 C 0.24636 -0.07331 0.2849 0.00116 0.30226 0.04417 C 0.31962 0.08719 0.31771 0.12442 0.31771 0.16304 C 0.31771 0.20167 0.31198 0.24723 0.30226 0.2759 C 0.29254 0.30458 0.27743 0.31753 0.2592 0.33534 C 0.24098 0.35315 0.21789 0.37373 0.19306 0.38229 C 0.16823 0.39084 0.13733 0.39223 0.1099 0.38645 C 0.08247 0.38067 0.05261 0.3728 0.02848 0.3476 C 0.00434 0.32239 -0.02239 0.27891 -0.03472 0.23474 C -0.04705 0.19057 -0.05364 0.13067 -0.04548 0.08326 C -0.03732 0.03585 -0.00191 -0.02266 0.01459 -0.04995 C 0.03108 -0.07724 0.03299 -0.07077 0.05295 -0.08071 C 0.07292 -0.09066 0.09757 -0.11563 0.13455 -0.10939 C 0.17153 -0.10314 0.24219 -0.08857 0.27448 -0.04394 C 0.30677 0.00069 0.33004 0.0969 0.32848 0.15911 C 0.32691 0.22132 0.29167 0.29186 0.26528 0.32909 C 0.23889 0.36633 0.20382 0.37604 0.16997 0.38229 C 0.13611 0.38853 0.09618 0.39038 0.06233 0.3661 C 0.02848 0.34181 -0.01632 0.28307 -0.03316 0.23682 C -0.05 0.19057 -0.05312 0.14223 -0.03923 0.08927 C -0.02534 0.03631 0.00591 -0.05273 0.05 -0.08071 C 0.0941 -0.10869 0.18351 -0.10384 0.22535 -0.07863 C 0.26719 -0.05342 0.28716 0.01781 0.3007 0.07077 C 0.31424 0.12373 0.31945 0.19242 0.30695 0.2389 C 0.29445 0.28538 0.26077 0.32401 0.22535 0.34968 C 0.18993 0.37535 0.13542 0.40333 0.09462 0.39269 C 0.05382 0.38205 0.00313 0.34205 -0.01927 0.28608 C -0.04166 0.23011 -0.04878 0.11147 -0.03923 0.05643 C -0.02968 0.00139 0.01233 -0.01804 0.03768 -0.04394 C 0.06302 -0.06984 0.07518 -0.10014 0.11302 -0.09921 C 0.15087 -0.09829 0.23143 -0.0666 0.26528 -0.0377 C 0.29914 -0.00879 0.30851 0.03353 0.31615 0.07493 C 0.32379 0.11633 0.32014 0.16651 0.31146 0.21022 C 0.30278 0.25393 0.29271 0.30851 0.26372 0.33719 C 0.23473 0.36587 0.18177 0.38529 0.13768 0.38229 C 0.09358 0.37928 0.02917 0.35962 -0.00086 0.31892 C -0.0309 0.27822 -0.04027 0.19288 -0.04236 0.13853 C -0.04444 0.08418 -0.03316 0.02914 -0.01319 -0.00694 C 0.00677 -0.04301 0.04809 -0.0629 0.07761 -0.07863 C 0.10712 -0.09436 0.13091 -0.11193 0.16372 -0.10129 C 0.19653 -0.09066 0.24914 -0.0488 0.27448 -0.01526 C 0.29983 0.01827 0.31146 0.05527 0.31615 0.09968 C 0.32084 0.14408 0.31667 0.20722 0.30226 0.25116 C 0.28785 0.2951 0.2632 0.34043 0.22986 0.36402 C 0.19653 0.3876 0.14427 0.40796 0.10226 0.39269 C 0.06025 0.37743 0.00191 0.31822 -0.02239 0.27174 C -0.0467 0.22526 -0.04652 0.15981 -0.04392 0.11402 C -0.04132 0.06822 -0.02413 0.03053 -0.00694 -0.00301 C 0.01025 -0.03654 0.04098 -0.07169 0.0592 -0.08696 C 0.07743 -0.10222 0.09202 -0.09482 0.10226 -0.09505 C 0.1125 -0.09528 0.11407 -0.08996 0.12066 -0.08904 C 0.12726 -0.08811 0.14219 -0.08626 0.14219 -0.08904 C 0.14219 -0.09181 0.12674 -0.10314 0.12066 -0.10546 C 0.11459 -0.10777 0.11059 -0.10684 0.10539 -0.10338 C 0.10018 -0.09991 0.08559 -0.08603 0.08993 -0.08487 C 0.09427 -0.08372 0.1224 -0.09505 0.13143 -0.09713 C 0.14045 -0.09921 0.13959 -0.09759 0.14375 -0.09713 C 0.14792 -0.09667 0.15 -0.09852 0.15608 -0.09505 C 0.16216 -0.09158 0.19098 -0.07771 0.18073 -0.07678 C 0.17049 -0.07585 0.10486 -0.08464 0.09462 -0.08904 C 0.08438 -0.09343 0.10174 -0.09852 0.1191 -0.10338 " pathEditMode="relative" ptsTypes="aaaaaaaaaaaaaaaaaa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304800" y="228600"/>
            <a:ext cx="2133600" cy="1981200"/>
            <a:chOff x="304800" y="228600"/>
            <a:chExt cx="2133600" cy="1981200"/>
          </a:xfrm>
        </p:grpSpPr>
        <p:grpSp>
          <p:nvGrpSpPr>
            <p:cNvPr id="2" name="Group 15"/>
            <p:cNvGrpSpPr/>
            <p:nvPr/>
          </p:nvGrpSpPr>
          <p:grpSpPr>
            <a:xfrm>
              <a:off x="304800" y="228600"/>
              <a:ext cx="2133600" cy="1981200"/>
              <a:chOff x="2209800" y="990600"/>
              <a:chExt cx="4724400" cy="47244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2209800" y="990600"/>
                <a:ext cx="4724400" cy="472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1143000"/>
                <a:ext cx="4419600" cy="44196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1219200" y="990600"/>
              <a:ext cx="381000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P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09600" y="3048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</p:grpSp>
      <p:sp>
        <p:nvSpPr>
          <p:cNvPr id="18" name="Horizontal Scroll 17"/>
          <p:cNvSpPr/>
          <p:nvPr/>
        </p:nvSpPr>
        <p:spPr>
          <a:xfrm>
            <a:off x="838200" y="4038600"/>
            <a:ext cx="7010400" cy="1066800"/>
          </a:xfrm>
          <a:prstGeom prst="horizontalScrol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হাইড্রোজেন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পরমাণুর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কেন্দ্রে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নিউটন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থাকে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না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শুধু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কেন্দ্রে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নিউটন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এবং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পমাণুর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চারদিকে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ইলেকট্রন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থাকে</a:t>
            </a:r>
            <a:r>
              <a:rPr lang="en-US" b="1" dirty="0" smtClean="0">
                <a:solidFill>
                  <a:schemeClr val="bg1"/>
                </a:solidFill>
              </a:rPr>
              <a:t> ।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3276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পরমাণুর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গঠন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838200" y="53340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95400" y="5181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অন্যদিকে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হিলিয়াম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পরমাণুর</a:t>
            </a:r>
            <a:r>
              <a:rPr lang="en-US" dirty="0" smtClean="0">
                <a:solidFill>
                  <a:schemeClr val="bg1"/>
                </a:solidFill>
              </a:rPr>
              <a:t> ২ </a:t>
            </a:r>
            <a:r>
              <a:rPr lang="en-US" dirty="0" err="1" smtClean="0">
                <a:solidFill>
                  <a:schemeClr val="bg1"/>
                </a:solidFill>
              </a:rPr>
              <a:t>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প্রোটন</a:t>
            </a:r>
            <a:r>
              <a:rPr lang="en-US" dirty="0" smtClean="0">
                <a:solidFill>
                  <a:schemeClr val="bg1"/>
                </a:solidFill>
              </a:rPr>
              <a:t>, ২ </a:t>
            </a:r>
            <a:r>
              <a:rPr lang="en-US" dirty="0" err="1" smtClean="0">
                <a:solidFill>
                  <a:schemeClr val="bg1"/>
                </a:solidFill>
              </a:rPr>
              <a:t>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নিউটন</a:t>
            </a:r>
            <a:r>
              <a:rPr lang="en-US" dirty="0" smtClean="0">
                <a:solidFill>
                  <a:schemeClr val="bg1"/>
                </a:solidFill>
              </a:rPr>
              <a:t> ও ২টি </a:t>
            </a:r>
            <a:r>
              <a:rPr lang="en-US" dirty="0" err="1" smtClean="0">
                <a:solidFill>
                  <a:schemeClr val="bg1"/>
                </a:solidFill>
              </a:rPr>
              <a:t>ইলেকট্রন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থাকে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এবং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অক্সিজেন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পরমাণুর</a:t>
            </a:r>
            <a:r>
              <a:rPr lang="en-US" dirty="0" smtClean="0">
                <a:solidFill>
                  <a:schemeClr val="bg1"/>
                </a:solidFill>
              </a:rPr>
              <a:t> ৮ </a:t>
            </a:r>
            <a:r>
              <a:rPr lang="en-US" dirty="0" err="1" smtClean="0">
                <a:solidFill>
                  <a:schemeClr val="bg1"/>
                </a:solidFill>
              </a:rPr>
              <a:t>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প্রোটন</a:t>
            </a:r>
            <a:r>
              <a:rPr lang="en-US" dirty="0" smtClean="0">
                <a:solidFill>
                  <a:schemeClr val="bg1"/>
                </a:solidFill>
              </a:rPr>
              <a:t>, ৮ </a:t>
            </a:r>
            <a:r>
              <a:rPr lang="en-US" dirty="0" err="1" smtClean="0">
                <a:solidFill>
                  <a:schemeClr val="bg1"/>
                </a:solidFill>
              </a:rPr>
              <a:t>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নিউটন</a:t>
            </a:r>
            <a:r>
              <a:rPr lang="en-US" dirty="0" smtClean="0">
                <a:solidFill>
                  <a:schemeClr val="bg1"/>
                </a:solidFill>
              </a:rPr>
              <a:t> ও ৮ </a:t>
            </a:r>
            <a:r>
              <a:rPr lang="en-US" dirty="0" err="1" smtClean="0">
                <a:solidFill>
                  <a:schemeClr val="bg1"/>
                </a:solidFill>
              </a:rPr>
              <a:t>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ইলেকট্রন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থাকে</a:t>
            </a:r>
            <a:r>
              <a:rPr lang="en-US" dirty="0" smtClean="0">
                <a:solidFill>
                  <a:schemeClr val="bg1"/>
                </a:solidFill>
              </a:rPr>
              <a:t>। 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667000" y="152400"/>
            <a:ext cx="2133600" cy="2133600"/>
            <a:chOff x="2667000" y="152400"/>
            <a:chExt cx="2133600" cy="2133600"/>
          </a:xfrm>
        </p:grpSpPr>
        <p:grpSp>
          <p:nvGrpSpPr>
            <p:cNvPr id="34" name="Group 33"/>
            <p:cNvGrpSpPr/>
            <p:nvPr/>
          </p:nvGrpSpPr>
          <p:grpSpPr>
            <a:xfrm>
              <a:off x="2667000" y="152400"/>
              <a:ext cx="2133600" cy="2133600"/>
              <a:chOff x="2667000" y="152400"/>
              <a:chExt cx="2133600" cy="213360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667000" y="228600"/>
                <a:ext cx="2133600" cy="1981200"/>
                <a:chOff x="2209800" y="990600"/>
                <a:chExt cx="4724400" cy="4724400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2209800" y="990600"/>
                  <a:ext cx="4724400" cy="4724400"/>
                </a:xfrm>
                <a:prstGeom prst="ellipse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362200" y="1143000"/>
                  <a:ext cx="4419600" cy="4419600"/>
                </a:xfrm>
                <a:prstGeom prst="ellipse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Oval 29"/>
              <p:cNvSpPr/>
              <p:nvPr/>
            </p:nvSpPr>
            <p:spPr>
              <a:xfrm>
                <a:off x="3505200" y="152400"/>
                <a:ext cx="419100" cy="3048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E</a:t>
                </a:r>
                <a:endParaRPr lang="en-US" sz="2800" b="1" dirty="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581400" y="1981200"/>
                <a:ext cx="419100" cy="3048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E</a:t>
                </a:r>
                <a:endParaRPr lang="en-US" sz="2800" b="1" dirty="0"/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3429000" y="838200"/>
              <a:ext cx="685800" cy="685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2P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2N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62000" y="2514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FF00"/>
                </a:solidFill>
              </a:rPr>
              <a:t>হাইড্রোজেন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2800" y="2514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FF00"/>
                </a:solidFill>
              </a:rPr>
              <a:t>হিলিয়াম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67400" y="25116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FF00"/>
                </a:solidFill>
              </a:rPr>
              <a:t>অক্সিজেন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953000" y="152400"/>
            <a:ext cx="2438400" cy="2133600"/>
            <a:chOff x="4991100" y="152400"/>
            <a:chExt cx="2438400" cy="2133600"/>
          </a:xfrm>
        </p:grpSpPr>
        <p:grpSp>
          <p:nvGrpSpPr>
            <p:cNvPr id="24" name="Group 15"/>
            <p:cNvGrpSpPr/>
            <p:nvPr/>
          </p:nvGrpSpPr>
          <p:grpSpPr>
            <a:xfrm>
              <a:off x="5105400" y="228600"/>
              <a:ext cx="2133600" cy="1981200"/>
              <a:chOff x="2209800" y="990600"/>
              <a:chExt cx="4724400" cy="4724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209800" y="990600"/>
                <a:ext cx="4724400" cy="47244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362200" y="1143000"/>
                <a:ext cx="4419600" cy="4419600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5867400" y="838200"/>
              <a:ext cx="685800" cy="685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8P</a:t>
              </a: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8N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096000" y="1524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6934200" y="9144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753100" y="1524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67400" y="19812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6210300" y="19812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4991100" y="9144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4991100" y="12192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7010400" y="1219200"/>
              <a:ext cx="4191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/>
      <p:bldP spid="4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524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সার্বজনীন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দ্রাবক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পরীক্ষণ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219200"/>
            <a:ext cx="8229600" cy="990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পানি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যে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একটি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সার্বজনীন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দ্রাবক</a:t>
            </a:r>
            <a:r>
              <a:rPr lang="en-US" dirty="0" smtClean="0">
                <a:solidFill>
                  <a:schemeClr val="bg1"/>
                </a:solidFill>
              </a:rPr>
              <a:t>। </a:t>
            </a:r>
            <a:r>
              <a:rPr lang="en-US" dirty="0" err="1" smtClean="0">
                <a:solidFill>
                  <a:schemeClr val="bg1"/>
                </a:solidFill>
              </a:rPr>
              <a:t>কারণ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এটি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জৈব</a:t>
            </a:r>
            <a:r>
              <a:rPr lang="en-US" dirty="0" smtClean="0">
                <a:solidFill>
                  <a:schemeClr val="bg1"/>
                </a:solidFill>
              </a:rPr>
              <a:t> ও </a:t>
            </a:r>
            <a:r>
              <a:rPr lang="en-US" dirty="0" err="1" smtClean="0">
                <a:solidFill>
                  <a:schemeClr val="bg1"/>
                </a:solidFill>
              </a:rPr>
              <a:t>অজৈব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অনেক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দ্রবকে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দ্রবীভূত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যা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অন্য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দ্রাবকের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পক্ষে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সম্ভব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নয়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47113591_355981768487042_233354778595085516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362200"/>
            <a:ext cx="3023259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1524000" y="571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স্পিরিট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41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পানি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ভিনেগার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4800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খাবার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লবণ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4114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খাবার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সোডা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3733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টেস্টিং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সল্ট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4495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বিট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লবণ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5421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গ্লূকোজ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2971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ভিটামিন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সি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ট্যাবলেট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5791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স্পিরিট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2590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চিনি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3352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ফিটকিরি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2133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7030A0"/>
                </a:solidFill>
              </a:rPr>
              <a:t>উপকরণ</a:t>
            </a:r>
            <a:endParaRPr lang="en-US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6172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তাহলে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এটি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প্রমাণিত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হলো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যে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পানি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জৈব</a:t>
            </a:r>
            <a:r>
              <a:rPr lang="en-US" b="1" dirty="0" smtClean="0">
                <a:solidFill>
                  <a:srgbClr val="FFFF00"/>
                </a:solidFill>
              </a:rPr>
              <a:t> ও </a:t>
            </a:r>
            <a:r>
              <a:rPr lang="en-US" b="1" dirty="0" err="1" smtClean="0">
                <a:solidFill>
                  <a:srgbClr val="FFFF00"/>
                </a:solidFill>
              </a:rPr>
              <a:t>অজৈব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অনেক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পদার্থকে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দ্রবীভূত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করতে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পারে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অর্থা</a:t>
            </a:r>
            <a:r>
              <a:rPr lang="en-US" b="1" dirty="0" smtClean="0">
                <a:solidFill>
                  <a:srgbClr val="FFFF00"/>
                </a:solidFill>
              </a:rPr>
              <a:t>ৎ </a:t>
            </a:r>
            <a:r>
              <a:rPr lang="en-US" b="1" dirty="0" err="1" smtClean="0">
                <a:solidFill>
                  <a:srgbClr val="FFFF00"/>
                </a:solidFill>
              </a:rPr>
              <a:t>পানি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একটি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সার্বজনীন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দ্রাবক</a:t>
            </a:r>
            <a:r>
              <a:rPr lang="en-US" b="1" dirty="0" smtClean="0">
                <a:solidFill>
                  <a:srgbClr val="FFFF00"/>
                </a:solidFill>
              </a:rPr>
              <a:t>।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9.01018E-6 C -0.10973 -0.02267 -0.21945 -0.04533 -0.28456 -0.04903 C -0.34966 -0.05273 -0.36424 -0.0347 -0.39063 -0.02244 C -0.41702 -0.01018 -0.42865 -0.00186 -0.44306 0.02474 C -0.45747 0.05134 -0.47084 0.11147 -0.47692 0.13737 C -0.48299 0.16327 -0.48265 0.19056 -0.47987 0.18038 C -0.47709 0.17021 -0.4632 0.0932 -0.4599 0.07585 " pathEditMode="relative" ptsTypes="aaaaa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9.89824E-7 C -0.07987 -0.02035 -0.15956 -0.0407 -0.20765 -0.04926 C -0.25574 -0.05782 -0.24862 -0.05296 -0.28907 -0.05134 C -0.32952 -0.04972 -0.42379 -0.06476 -0.4507 -0.03909 C -0.47761 -0.01342 -0.44949 0.09227 -0.4507 0.10245 C -0.45192 0.11263 -0.45713 0.04695 -0.45834 0.02243 C -0.45956 -0.00208 -0.46042 -0.04279 -0.45834 -0.0451 C -0.45626 -0.04741 -0.44619 -0.00185 -0.44601 0.00809 C -0.44584 0.01804 -0.4514 0.01619 -0.45678 0.01434 " pathEditMode="relative" ptsTypes="aaaaaaa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90009E-6 C -0.05365 -0.01503 -0.10712 -0.02983 -0.14913 -0.04301 C -0.19115 -0.05619 -0.21181 -0.06382 -0.25226 -0.07978 C -0.29271 -0.09574 -0.35382 -0.13344 -0.39219 -0.13922 C -0.43056 -0.145 -0.46858 -0.1376 -0.48299 -0.1147 C -0.4974 -0.09181 -0.47865 -0.03052 -0.47847 -0.00184 C -0.4783 0.02683 -0.48351 0.08072 -0.48143 0.05759 C -0.47934 0.03446 -0.46841 -0.11054 -0.46615 -0.1413 C -0.46389 -0.17206 -0.4658 -0.14962 -0.46771 -0.12696 " pathEditMode="relative" ptsTypes="aaaaaaaaA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4.93062E-6 C -0.05973 -0.02613 -0.11945 -0.05226 -0.17379 -0.07585 C -0.22813 -0.09944 -0.27674 -0.12026 -0.32622 -0.14153 C -0.3757 -0.16281 -0.44237 -0.22248 -0.47084 -0.20305 C -0.49931 -0.18362 -0.49254 -0.06036 -0.49688 -0.02474 C -0.50122 0.01087 -0.49845 0.02174 -0.49688 0.01018 C -0.49532 -0.00138 -0.4889 -0.0673 -0.48768 -0.09435 C -0.48647 -0.12141 -0.48785 -0.13668 -0.48924 -0.15171 " pathEditMode="relative" ptsTypes="aaaaaaaA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8575E-6 C -0.09844 -0.05296 -0.19671 -0.10592 -0.2724 -0.14963 C -0.3481 -0.19334 -0.41146 -0.25925 -0.45382 -0.26226 C -0.49619 -0.26527 -0.5132 -0.19797 -0.52622 -0.1679 C -0.53924 -0.13784 -0.5356 -0.10569 -0.5323 -0.08187 C -0.529 -0.05805 -0.50886 -0.00463 -0.50625 -0.02452 C -0.50365 -0.0444 -0.51441 -0.16466 -0.51702 -0.20074 C -0.51962 -0.23682 -0.52066 -0.23936 -0.52153 -0.24168 " pathEditMode="relative" ptsTypes="aaaaaa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16281E-7 C -0.08004 -0.05366 -0.1599 -0.10731 -0.21389 -0.14547 C -0.26788 -0.18363 -0.27795 -0.20005 -0.32466 -0.22942 C -0.37136 -0.25879 -0.46111 -0.31106 -0.49393 -0.3217 C -0.52674 -0.33234 -0.52032 -0.32262 -0.52153 -0.29302 C -0.52275 -0.26342 -0.50486 -0.17646 -0.50157 -0.14339 C -0.49827 -0.11032 -0.50209 -0.07401 -0.50157 -0.09413 C -0.50104 -0.11425 -0.49341 -0.23335 -0.49844 -0.26434 C -0.50347 -0.29533 -0.52674 -0.27799 -0.53229 -0.28076 " pathEditMode="relative" ptsTypes="aaaaaaaaA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0833E-6 C -0.05851 -0.06684 -0.11684 -0.13344 -0.16458 -0.17623 C -0.21233 -0.21901 -0.23524 -0.22572 -0.28628 -0.25625 C -0.33733 -0.28677 -0.43264 -0.36957 -0.47083 -0.3587 C -0.50903 -0.34783 -0.50746 -0.19288 -0.51545 -0.1908 C -0.52344 -0.18872 -0.52101 -0.26758 -0.51858 -0.34644 " pathEditMode="relative" ptsTypes="aaaaaA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64292E-6 C -0.10868 -0.11424 -0.21719 -0.22848 -0.29687 -0.30318 C -0.37656 -0.37788 -0.44097 -0.43269 -0.47847 -0.44865 C -0.51597 -0.46461 -0.51562 -0.44426 -0.52153 -0.39962 C -0.52743 -0.35499 -0.51615 -0.19148 -0.51389 -0.18015 C -0.51163 -0.16882 -0.50868 -0.30596 -0.50764 -0.33186 " pathEditMode="relative" ptsTypes="aaaaaA">
                                      <p:cBhvr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11841E-6 C -0.07691 -0.11031 -0.15365 -0.22039 -0.24011 -0.29694 C -0.32657 -0.37349 -0.47431 -0.46253 -0.51858 -0.45906 C -0.56285 -0.45559 -0.50851 -0.3166 -0.50625 -0.27659 C -0.504 -0.23658 -0.50296 -0.19611 -0.50469 -0.21924 C -0.50643 -0.24237 -0.51181 -0.32909 -0.51702 -0.41582 " pathEditMode="relative" ptsTypes="aaaaaA">
                                      <p:cBhvr>
                                        <p:cTn id="1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2.96022E-7 C -0.06285 -0.10222 -0.1257 -0.20444 -0.17848 -0.27451 C -0.23126 -0.34459 -0.2632 -0.38043 -0.31702 -0.41998 C -0.37084 -0.45953 -0.46494 -0.4963 -0.50157 -0.51226 C -0.5382 -0.52821 -0.53872 -0.5525 -0.53699 -0.51642 C -0.53525 -0.48034 -0.49896 -0.34019 -0.4908 -0.2951 C -0.48265 -0.25 -0.48803 -0.21855 -0.48785 -0.24584 C -0.48768 -0.27313 -0.48855 -0.3661 -0.48924 -0.45907 " pathEditMode="relative" ptsTypes="aaaaaaaA">
                                      <p:cBhvr>
                                        <p:cTn id="1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2" name="Horizontal Scroll 11"/>
          <p:cNvSpPr/>
          <p:nvPr/>
        </p:nvSpPr>
        <p:spPr>
          <a:xfrm>
            <a:off x="914400" y="1371600"/>
            <a:ext cx="3886200" cy="5181600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FFFF00"/>
                </a:solidFill>
              </a:rPr>
              <a:t>মৌলিক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পদার্থ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FFFF00"/>
                </a:solidFill>
              </a:rPr>
              <a:t>যৌগিক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পদার্থ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মরিচা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পরমাণু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অণু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ইলেকট্রন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প্রোটন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নিউটন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প্রতীক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সংকেত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14400" y="381000"/>
            <a:ext cx="3733800" cy="990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গুরুত্বপূর্ণ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শব্দ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1524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52400" y="914400"/>
            <a:ext cx="8839200" cy="2514600"/>
            <a:chOff x="152400" y="914400"/>
            <a:chExt cx="8839200" cy="2514600"/>
          </a:xfrm>
        </p:grpSpPr>
        <p:pic>
          <p:nvPicPr>
            <p:cNvPr id="8" name="Picture 7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914400"/>
              <a:ext cx="4495800" cy="2514600"/>
            </a:xfrm>
            <a:prstGeom prst="rect">
              <a:avLst/>
            </a:prstGeom>
          </p:spPr>
        </p:pic>
        <p:pic>
          <p:nvPicPr>
            <p:cNvPr id="11" name="Picture 10" descr="bari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1999" y="914400"/>
              <a:ext cx="4419601" cy="2514600"/>
            </a:xfrm>
            <a:prstGeom prst="rect">
              <a:avLst/>
            </a:prstGeom>
          </p:spPr>
        </p:pic>
      </p:grp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3962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একটি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পরমাণুর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গঠন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চিত্র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অঙ্কন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করবে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 rot="20594074">
            <a:off x="103800" y="953935"/>
            <a:ext cx="8967018" cy="521107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সুস্থ্য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সুরক্ষিত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থাকো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76239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74477"/>
            <a:ext cx="26670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723534" y="1061474"/>
            <a:ext cx="0" cy="48332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58595" y="1912801"/>
            <a:ext cx="0" cy="47263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533400" y="3581400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ইকবাল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হোসেন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বরদিয়া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কাজী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আহম্মেদ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উচ্চ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baseline="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মতলব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দক্ষিণ,চাঁদপুর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মোবাঃ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01830336596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G_20201205_232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2438400" cy="2438400"/>
          </a:xfrm>
          <a:prstGeom prst="rect">
            <a:avLst/>
          </a:prstGeom>
        </p:spPr>
      </p:pic>
      <p:sp>
        <p:nvSpPr>
          <p:cNvPr id="16" name="Content Placeholder 3"/>
          <p:cNvSpPr txBox="1">
            <a:spLocks/>
          </p:cNvSpPr>
          <p:nvPr/>
        </p:nvSpPr>
        <p:spPr>
          <a:xfrm>
            <a:off x="5286375" y="3560618"/>
            <a:ext cx="3429000" cy="2743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IN" sz="2400" b="1" noProof="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শ্রেণীঃ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সপ্তম</a:t>
            </a:r>
            <a:endParaRPr lang="bn-IN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bn-IN" sz="2400" b="1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বিষয়ঃ </a:t>
            </a:r>
            <a:r>
              <a:rPr lang="bn-IN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বিজ্ঞান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indent="-342900" algn="ctr">
              <a:spcBef>
                <a:spcPts val="8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অধ্যায়ঃ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ষষ্ঠ</a:t>
            </a:r>
            <a:endParaRPr lang="bn-BD" sz="24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BD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bn-IN" sz="2000" b="1" noProof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13" name="Picture 12" descr="Captur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1143000"/>
            <a:ext cx="2133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1143000" y="304800"/>
            <a:ext cx="60960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209800" y="1676400"/>
            <a:ext cx="4495800" cy="3581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CC00"/>
                </a:solidFill>
              </a:rPr>
              <a:t>পদার্থের</a:t>
            </a:r>
            <a:r>
              <a:rPr lang="en-US" sz="5400" dirty="0" smtClean="0">
                <a:solidFill>
                  <a:srgbClr val="FFCC00"/>
                </a:solidFill>
              </a:rPr>
              <a:t> </a:t>
            </a:r>
            <a:r>
              <a:rPr lang="en-US" sz="5400" dirty="0" err="1" smtClean="0">
                <a:solidFill>
                  <a:srgbClr val="FFCC00"/>
                </a:solidFill>
              </a:rPr>
              <a:t>গঠন</a:t>
            </a:r>
            <a:endParaRPr lang="en-US" sz="5400" dirty="0" smtClean="0">
              <a:solidFill>
                <a:srgbClr val="FFCC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CC00"/>
                </a:solidFill>
              </a:rPr>
              <a:t>পাঠঃ</a:t>
            </a:r>
            <a:r>
              <a:rPr lang="en-US" sz="2800" dirty="0" smtClean="0">
                <a:solidFill>
                  <a:srgbClr val="FFCC00"/>
                </a:solidFill>
              </a:rPr>
              <a:t> ৭-১১ </a:t>
            </a:r>
            <a:r>
              <a:rPr lang="en-US" sz="5400" dirty="0" smtClean="0">
                <a:solidFill>
                  <a:srgbClr val="FFCC00"/>
                </a:solidFill>
              </a:rPr>
              <a:t> </a:t>
            </a:r>
            <a:endParaRPr lang="en-US" sz="5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84142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Wave 22"/>
          <p:cNvSpPr/>
          <p:nvPr/>
        </p:nvSpPr>
        <p:spPr>
          <a:xfrm>
            <a:off x="152400" y="0"/>
            <a:ext cx="7391400" cy="838200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ক্লাশের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শিখনফল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41910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অণু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সংকেত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কি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তা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বলতে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মৌলিক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যৌগিক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পদার্থের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সংকেত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সম্পর্কে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জানতে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পরমাণুর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কণা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ও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গঠন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ব্যাখ্যা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করতে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সার্বজনীন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দ্রাবক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হিসেবে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পানির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ব্যবহার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সম্পর্কে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জানতে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। </a:t>
            </a:r>
          </a:p>
        </p:txBody>
      </p:sp>
      <p:pic>
        <p:nvPicPr>
          <p:cNvPr id="25" name="Picture 24" descr="images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838200"/>
            <a:ext cx="8839200" cy="3098800"/>
          </a:xfrm>
          <a:prstGeom prst="rect">
            <a:avLst/>
          </a:prstGeom>
        </p:spPr>
      </p:pic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Horizontal Scroll 13"/>
          <p:cNvSpPr/>
          <p:nvPr/>
        </p:nvSpPr>
        <p:spPr>
          <a:xfrm>
            <a:off x="228600" y="1219200"/>
            <a:ext cx="6629400" cy="10668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দুই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ততোধিক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পরমাণু</a:t>
            </a:r>
            <a:r>
              <a:rPr lang="en-US" sz="2000" dirty="0" smtClean="0"/>
              <a:t>  </a:t>
            </a:r>
            <a:r>
              <a:rPr lang="en-US" sz="2000" dirty="0" err="1" smtClean="0"/>
              <a:t>একত্রে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যুক্ত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অণু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9" name="Rectangular Callout 18"/>
          <p:cNvSpPr/>
          <p:nvPr/>
        </p:nvSpPr>
        <p:spPr>
          <a:xfrm>
            <a:off x="228600" y="228600"/>
            <a:ext cx="4953000" cy="685800"/>
          </a:xfrm>
          <a:prstGeom prst="wedge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অণু</a:t>
            </a:r>
            <a:r>
              <a:rPr lang="en-US" sz="2400" dirty="0" smtClean="0">
                <a:solidFill>
                  <a:schemeClr val="bg1"/>
                </a:solidFill>
              </a:rPr>
              <a:t> ও </a:t>
            </a:r>
            <a:r>
              <a:rPr lang="en-US" sz="2400" dirty="0" err="1" smtClean="0">
                <a:solidFill>
                  <a:schemeClr val="bg1"/>
                </a:solidFill>
              </a:rPr>
              <a:t>মৌলিক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পদার্থের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সংকেত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কি</a:t>
            </a:r>
            <a:r>
              <a:rPr lang="en-US" sz="2400" dirty="0" smtClean="0">
                <a:solidFill>
                  <a:schemeClr val="bg1"/>
                </a:solidFill>
              </a:rPr>
              <a:t>?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228600" y="3276600"/>
            <a:ext cx="4876800" cy="10668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অণুর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সংক্ষিপ্ত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রুপই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হলো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সংকেত</a:t>
            </a:r>
            <a:r>
              <a:rPr lang="en-US" sz="2400" dirty="0" smtClean="0">
                <a:solidFill>
                  <a:schemeClr val="bg1"/>
                </a:solidFill>
              </a:rPr>
              <a:t>।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447800" y="2286000"/>
            <a:ext cx="3962400" cy="838200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, Cl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228600" y="4495800"/>
            <a:ext cx="8915400" cy="8382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কঠিন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বা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তরল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মৌলিক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পদার্থের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ক্ষেত্রে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সাধারণত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দেখা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যায়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অনেক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পরমাণু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একসাথে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থাকে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কোনো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অণু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গঠন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করে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না</a:t>
            </a:r>
            <a:r>
              <a:rPr lang="en-US" sz="1600" dirty="0" smtClean="0">
                <a:solidFill>
                  <a:schemeClr val="bg1"/>
                </a:solidFill>
              </a:rPr>
              <a:t>। </a:t>
            </a:r>
            <a:r>
              <a:rPr lang="en-US" sz="1600" dirty="0" err="1" smtClean="0">
                <a:solidFill>
                  <a:schemeClr val="bg1"/>
                </a:solidFill>
              </a:rPr>
              <a:t>তাই</a:t>
            </a:r>
            <a:r>
              <a:rPr lang="en-US" sz="1600" dirty="0" smtClean="0">
                <a:solidFill>
                  <a:schemeClr val="bg1"/>
                </a:solidFill>
              </a:rPr>
              <a:t> এ </a:t>
            </a:r>
            <a:r>
              <a:rPr lang="en-US" sz="1600" dirty="0" err="1" smtClean="0">
                <a:solidFill>
                  <a:schemeClr val="bg1"/>
                </a:solidFill>
              </a:rPr>
              <a:t>ধরনের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অণুর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সংকেত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লেখা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হয়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না</a:t>
            </a:r>
            <a:r>
              <a:rPr lang="en-US" sz="1600" dirty="0" smtClean="0">
                <a:solidFill>
                  <a:schemeClr val="bg1"/>
                </a:solidFill>
              </a:rPr>
              <a:t>। </a:t>
            </a:r>
            <a:r>
              <a:rPr lang="en-US" sz="1600" dirty="0" err="1" smtClean="0">
                <a:solidFill>
                  <a:schemeClr val="bg1"/>
                </a:solidFill>
              </a:rPr>
              <a:t>যেমন</a:t>
            </a:r>
            <a:r>
              <a:rPr lang="en-US" sz="1600" dirty="0" smtClean="0">
                <a:solidFill>
                  <a:schemeClr val="bg1"/>
                </a:solidFill>
              </a:rPr>
              <a:t>; </a:t>
            </a:r>
            <a:r>
              <a:rPr lang="en-US" sz="1600" dirty="0" err="1" smtClean="0">
                <a:solidFill>
                  <a:schemeClr val="bg1"/>
                </a:solidFill>
              </a:rPr>
              <a:t>সোডিয়াম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লোহা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কপার</a:t>
            </a:r>
            <a:r>
              <a:rPr lang="en-US" sz="1600" dirty="0" smtClean="0">
                <a:solidFill>
                  <a:schemeClr val="bg1"/>
                </a:solidFill>
              </a:rPr>
              <a:t>।  </a:t>
            </a:r>
            <a:endParaRPr lang="en-US" sz="1600" baseline="-25000" dirty="0">
              <a:solidFill>
                <a:schemeClr val="bg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228600" y="5715000"/>
            <a:ext cx="8915400" cy="8382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আবার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গ্যাসীয়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মৌলসমূহের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ক্ষেত্রে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সাধারণত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দুটি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পরমাণু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যুক্ত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অণু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গঠন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একারণে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সংকেত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লেখতে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প্রতীকের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নিচে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ডানপাশে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ছোট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২ </a:t>
            </a:r>
            <a:r>
              <a:rPr lang="en-US" dirty="0" err="1" smtClean="0">
                <a:solidFill>
                  <a:schemeClr val="tx1"/>
                </a:solidFill>
              </a:rPr>
              <a:t>লেখা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হয়</a:t>
            </a:r>
            <a:r>
              <a:rPr lang="en-US" dirty="0" smtClean="0"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solidFill>
                  <a:schemeClr val="tx1"/>
                </a:solidFill>
              </a:rPr>
              <a:t>যেমন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অক্সিজেনের</a:t>
            </a:r>
            <a:r>
              <a:rPr lang="en-US" dirty="0" smtClean="0">
                <a:solidFill>
                  <a:schemeClr val="tx1"/>
                </a:solidFill>
              </a:rPr>
              <a:t> 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নাইট্রোজেনের</a:t>
            </a:r>
            <a:r>
              <a:rPr lang="en-US" dirty="0" smtClean="0">
                <a:solidFill>
                  <a:schemeClr val="tx1"/>
                </a:solidFill>
              </a:rPr>
              <a:t> 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90" name="Horizontal Scroll 89"/>
          <p:cNvSpPr/>
          <p:nvPr/>
        </p:nvSpPr>
        <p:spPr>
          <a:xfrm>
            <a:off x="228600" y="609600"/>
            <a:ext cx="7086600" cy="1143000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কিছু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মৌলের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সংকেত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নিচে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দেওয়া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হলো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1066800" y="2362200"/>
          <a:ext cx="6781800" cy="411480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260600"/>
                <a:gridCol w="2260600"/>
                <a:gridCol w="226060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মৌল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প্রতীক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সংকেত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হাইড্রোজেন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নাইট্রোজেন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অক্সিজেন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cap="all" baseline="-25000" dirty="0" smtClean="0"/>
                        <a:t>2</a:t>
                      </a:r>
                      <a:endParaRPr lang="en-US" cap="all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ফ্লোরিন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ক্লোরিন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ব্রোমিন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আয়োডিন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14" name="Horizontal Scroll 13"/>
          <p:cNvSpPr/>
          <p:nvPr/>
        </p:nvSpPr>
        <p:spPr>
          <a:xfrm>
            <a:off x="228600" y="914400"/>
            <a:ext cx="6629400" cy="10668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যৌগিক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পদার্থের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সংকেত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বুঝা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যৌগটি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মৌল</a:t>
            </a:r>
            <a:r>
              <a:rPr lang="en-US" sz="2000" dirty="0" smtClean="0"/>
              <a:t> ও </a:t>
            </a:r>
            <a:r>
              <a:rPr lang="en-US" sz="2000" dirty="0" err="1" smtClean="0"/>
              <a:t>পরমাণুগুচ্ছ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অনুপাতে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তৈরি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19" name="Rectangular Callout 18"/>
          <p:cNvSpPr/>
          <p:nvPr/>
        </p:nvSpPr>
        <p:spPr>
          <a:xfrm>
            <a:off x="228600" y="228600"/>
            <a:ext cx="4038600" cy="685800"/>
          </a:xfrm>
          <a:prstGeom prst="wedge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যৌগিক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পদার্থের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সংকেত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228600" y="1981200"/>
            <a:ext cx="6629400" cy="838200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যেমন</a:t>
            </a:r>
            <a:r>
              <a:rPr lang="en-US" dirty="0" smtClean="0"/>
              <a:t>;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সংকেত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বুঝা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অণুতে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হাইড্রোজেন</a:t>
            </a:r>
            <a:r>
              <a:rPr lang="en-US" dirty="0" smtClean="0"/>
              <a:t> </a:t>
            </a:r>
            <a:r>
              <a:rPr lang="en-US" dirty="0" err="1" smtClean="0"/>
              <a:t>পরমাণু</a:t>
            </a:r>
            <a:r>
              <a:rPr lang="en-US" dirty="0" smtClean="0"/>
              <a:t> ও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অক্সিজেন</a:t>
            </a:r>
            <a:r>
              <a:rPr lang="en-US" dirty="0" smtClean="0"/>
              <a:t> </a:t>
            </a:r>
            <a:r>
              <a:rPr lang="en-US" dirty="0" err="1" smtClean="0"/>
              <a:t>পরমাণু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।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2819400"/>
          <a:ext cx="8458200" cy="398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066800"/>
                <a:gridCol w="2286000"/>
                <a:gridCol w="24384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যৌগের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নামের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বৈশিষ্ট্য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সংকেত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নাম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যে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যে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মৌলের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পরমাণু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পরমাণুগুচ্ছ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দিয়ে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তৈরি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244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25167C"/>
                          </a:solidFill>
                        </a:rPr>
                        <a:t>ধাতুর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সাথে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অধাতু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যুক্ত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হলে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যৌগের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নামের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শেষে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আইড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থাকে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rgbClr val="25167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25167C"/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rgbClr val="25167C"/>
                          </a:solidFill>
                        </a:rPr>
                        <a:t>NaCl</a:t>
                      </a:r>
                      <a:endParaRPr lang="en-US" sz="1600" dirty="0" smtClean="0">
                        <a:solidFill>
                          <a:srgbClr val="25167C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rgbClr val="25167C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25167C"/>
                          </a:solidFill>
                        </a:rPr>
                        <a:t>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25167C"/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rgbClr val="25167C"/>
                          </a:solidFill>
                        </a:rPr>
                        <a:t>সোডিয়াম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ক্লোরাইড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</a:p>
                    <a:p>
                      <a:endParaRPr lang="en-US" sz="1600" baseline="0" dirty="0" smtClean="0">
                        <a:solidFill>
                          <a:srgbClr val="25167C"/>
                        </a:solidFill>
                      </a:endParaRPr>
                    </a:p>
                    <a:p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কার্বন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ডাইঅক্সাইড</a:t>
                      </a:r>
                      <a:endParaRPr lang="en-US" sz="1600" baseline="0" dirty="0" smtClean="0">
                        <a:solidFill>
                          <a:srgbClr val="25167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25167C"/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rgbClr val="25167C"/>
                          </a:solidFill>
                        </a:rPr>
                        <a:t>সোডিয়াম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ও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ক্লোরাইড</a:t>
                      </a:r>
                      <a:endParaRPr lang="en-US" sz="1600" baseline="0" dirty="0" smtClean="0">
                        <a:solidFill>
                          <a:srgbClr val="25167C"/>
                        </a:solidFill>
                      </a:endParaRPr>
                    </a:p>
                    <a:p>
                      <a:endParaRPr lang="en-US" sz="1600" baseline="0" dirty="0" smtClean="0">
                        <a:solidFill>
                          <a:srgbClr val="25167C"/>
                        </a:solidFill>
                      </a:endParaRPr>
                    </a:p>
                    <a:p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কার্বন</a:t>
                      </a:r>
                      <a:r>
                        <a:rPr lang="en-US" sz="1600" baseline="0" dirty="0" smtClean="0">
                          <a:solidFill>
                            <a:srgbClr val="25167C"/>
                          </a:solidFill>
                        </a:rPr>
                        <a:t> ও </a:t>
                      </a:r>
                      <a:r>
                        <a:rPr lang="en-US" sz="1600" baseline="0" dirty="0" err="1" smtClean="0">
                          <a:solidFill>
                            <a:srgbClr val="25167C"/>
                          </a:solidFill>
                        </a:rPr>
                        <a:t>অক্সিজেন</a:t>
                      </a:r>
                      <a:endParaRPr lang="en-US" sz="1600" baseline="0" dirty="0" smtClean="0">
                        <a:solidFill>
                          <a:srgbClr val="25167C"/>
                        </a:solidFill>
                      </a:endParaRPr>
                    </a:p>
                  </a:txBody>
                  <a:tcPr/>
                </a:tc>
              </a:tr>
              <a:tr h="1244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একটি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অধাতু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ও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কয়েকটি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অক্সিজেন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মিলে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একটি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পরমাণুগুচ্ছ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তৈরি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করে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যা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একটি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মাত্র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পরমাণুর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মত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কাজ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করে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।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এদের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শেষে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আইট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বা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এট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থাকে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।</a:t>
                      </a:r>
                      <a:endParaRPr lang="en-US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CaSO4</a:t>
                      </a:r>
                    </a:p>
                    <a:p>
                      <a:endParaRPr lang="en-US" sz="16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CaSO3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ক্যালসিয়াম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ও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সালফেট</a:t>
                      </a:r>
                      <a:endParaRPr lang="en-US" sz="16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en-US" sz="16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ক্যালসিয়াম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ও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সালফাইট</a:t>
                      </a:r>
                      <a:endParaRPr lang="en-US" sz="16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ক্যালসিয়াম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সালফেট</a:t>
                      </a:r>
                      <a:endParaRPr lang="en-US" sz="16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en-US" sz="16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ক্যালসিয়াম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সালফাইট</a:t>
                      </a:r>
                      <a:endParaRPr lang="en-US" sz="1600" baseline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pic>
        <p:nvPicPr>
          <p:cNvPr id="5" name="Picture 4" descr="eletron microsch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2514600" cy="2619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Horizontal Scroll 5"/>
          <p:cNvSpPr/>
          <p:nvPr/>
        </p:nvSpPr>
        <p:spPr>
          <a:xfrm>
            <a:off x="228600" y="152400"/>
            <a:ext cx="5791200" cy="1066800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পরমাণু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আকারে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খুবই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ছোট</a:t>
            </a:r>
            <a:r>
              <a:rPr lang="en-US" sz="2000" dirty="0" smtClean="0">
                <a:solidFill>
                  <a:srgbClr val="FFFF00"/>
                </a:solidFill>
              </a:rPr>
              <a:t>। </a:t>
            </a:r>
            <a:r>
              <a:rPr lang="en-US" sz="2000" dirty="0" err="1" smtClean="0">
                <a:solidFill>
                  <a:srgbClr val="FFFF00"/>
                </a:solidFill>
              </a:rPr>
              <a:t>এদের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খালি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চোখে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দেখা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যায়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না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এমন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কি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সাধারণ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মাইক্রোস্কোপেও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না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3657600" y="2057400"/>
            <a:ext cx="5486400" cy="15240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</a:rPr>
              <a:t>ইলেকট্রন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মাইক্রোস্কোপের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সাহায্যে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পরমাণু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দেখা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যায়</a:t>
            </a:r>
            <a:r>
              <a:rPr lang="en-US" sz="2000" dirty="0" smtClean="0">
                <a:solidFill>
                  <a:srgbClr val="7030A0"/>
                </a:solidFill>
              </a:rPr>
              <a:t>। </a:t>
            </a:r>
            <a:r>
              <a:rPr lang="en-US" sz="2000" dirty="0" err="1" smtClean="0">
                <a:solidFill>
                  <a:srgbClr val="7030A0"/>
                </a:solidFill>
              </a:rPr>
              <a:t>এই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যন্ত্রের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মাধ্যমে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কোনো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জিনিসকে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তা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আকারের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কয়েক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লক্ষ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গুণ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বড়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দেখা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যায়</a:t>
            </a:r>
            <a:r>
              <a:rPr lang="en-US" sz="2000" dirty="0" smtClean="0">
                <a:solidFill>
                  <a:srgbClr val="7030A0"/>
                </a:solidFill>
              </a:rPr>
              <a:t>।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124200" y="2667000"/>
            <a:ext cx="457200" cy="3810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4507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ইলেকট্রন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মাইক্রোস্কোপ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6B1-8C0A-49B8-ACD7-F2D37C1E48D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 descr="images (4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143000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381000" y="2133600"/>
            <a:ext cx="7772400" cy="2819400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অক্সিজেন,পানি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লবণ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লোহা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কার্বন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ডাইঅক্সাইড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</a:rPr>
              <a:t>নাইট্রজেন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হাইড্রোজেন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04800"/>
            <a:ext cx="25908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Wave 11"/>
          <p:cNvSpPr/>
          <p:nvPr/>
        </p:nvSpPr>
        <p:spPr>
          <a:xfrm>
            <a:off x="304800" y="1371600"/>
            <a:ext cx="5486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নিম্নের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মধ্য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থেকে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কোনগুলো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মৌলিক</a:t>
            </a:r>
            <a:r>
              <a:rPr lang="en-US" dirty="0" smtClean="0">
                <a:solidFill>
                  <a:schemeClr val="bg1"/>
                </a:solidFill>
              </a:rPr>
              <a:t> ও </a:t>
            </a:r>
            <a:r>
              <a:rPr lang="en-US" dirty="0" err="1" smtClean="0">
                <a:solidFill>
                  <a:schemeClr val="bg1"/>
                </a:solidFill>
              </a:rPr>
              <a:t>কোনগুলো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যৌগিক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পদার্থ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তা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</a:t>
            </a:r>
            <a:r>
              <a:rPr lang="en-US" dirty="0" smtClean="0">
                <a:solidFill>
                  <a:schemeClr val="bg1"/>
                </a:solidFill>
              </a:rPr>
              <a:t>।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3200" y="1371600"/>
            <a:ext cx="2590800" cy="457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সময়ঃ</a:t>
            </a:r>
            <a:r>
              <a:rPr lang="en-US" sz="2000" dirty="0" smtClean="0"/>
              <a:t> ৩ </a:t>
            </a:r>
            <a:r>
              <a:rPr lang="en-US" sz="2000" dirty="0" err="1" smtClean="0"/>
              <a:t>মিনিট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03636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1508</TotalTime>
  <Words>622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 waiting for you</dc:creator>
  <cp:lastModifiedBy>I waiting for you</cp:lastModifiedBy>
  <cp:revision>206</cp:revision>
  <dcterms:created xsi:type="dcterms:W3CDTF">2021-06-12T13:52:45Z</dcterms:created>
  <dcterms:modified xsi:type="dcterms:W3CDTF">2021-06-24T12:44:38Z</dcterms:modified>
</cp:coreProperties>
</file>