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73E93F-9471-48B1-B4BC-48DD7CD8387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00A-6506-4BE9-AC9D-2B47B80C2AA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10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93F-9471-48B1-B4BC-48DD7CD8387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00A-6506-4BE9-AC9D-2B47B80C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0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93F-9471-48B1-B4BC-48DD7CD8387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00A-6506-4BE9-AC9D-2B47B80C2AA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09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93F-9471-48B1-B4BC-48DD7CD8387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00A-6506-4BE9-AC9D-2B47B80C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1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93F-9471-48B1-B4BC-48DD7CD8387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00A-6506-4BE9-AC9D-2B47B80C2AA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79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93F-9471-48B1-B4BC-48DD7CD8387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00A-6506-4BE9-AC9D-2B47B80C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4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93F-9471-48B1-B4BC-48DD7CD8387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00A-6506-4BE9-AC9D-2B47B80C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93F-9471-48B1-B4BC-48DD7CD8387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00A-6506-4BE9-AC9D-2B47B80C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93F-9471-48B1-B4BC-48DD7CD8387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00A-6506-4BE9-AC9D-2B47B80C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6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93F-9471-48B1-B4BC-48DD7CD8387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00A-6506-4BE9-AC9D-2B47B80C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93F-9471-48B1-B4BC-48DD7CD8387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00A-6506-4BE9-AC9D-2B47B80C2AA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4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373E93F-9471-48B1-B4BC-48DD7CD8387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9F2200A-6506-4BE9-AC9D-2B47B80C2AA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04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fi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66EB2D-7FB3-4AE0-BCB0-A5C43DF3A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"/>
            <a:ext cx="12191999" cy="6997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7C9378-B571-42A1-AB6E-2639A33CB15C}"/>
              </a:ext>
            </a:extLst>
          </p:cNvPr>
          <p:cNvSpPr txBox="1"/>
          <p:nvPr/>
        </p:nvSpPr>
        <p:spPr>
          <a:xfrm flipH="1">
            <a:off x="5009322" y="265043"/>
            <a:ext cx="5414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  </a:t>
            </a:r>
            <a:r>
              <a:rPr lang="en-US" sz="4400" b="1" i="1" dirty="0" err="1">
                <a:solidFill>
                  <a:srgbClr val="7030A0"/>
                </a:solidFill>
              </a:rPr>
              <a:t>আজকের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ক্লাশে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সবাইকে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স্বাগতম</a:t>
            </a:r>
            <a:endParaRPr lang="en-US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1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F9C66-B6AE-4894-B0CA-DB1CEFCE4D04}"/>
              </a:ext>
            </a:extLst>
          </p:cNvPr>
          <p:cNvSpPr txBox="1"/>
          <p:nvPr/>
        </p:nvSpPr>
        <p:spPr>
          <a:xfrm>
            <a:off x="0" y="1895061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৪।   </a:t>
            </a:r>
            <a:r>
              <a:rPr lang="en-US" sz="3200" dirty="0" err="1">
                <a:solidFill>
                  <a:srgbClr val="FF0000"/>
                </a:solidFill>
              </a:rPr>
              <a:t>ভূগর্ভস্থ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চাপের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বৃদ্ধি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হ্রাস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F6BA5-922E-449F-B636-D962CD91E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812800"/>
            <a:ext cx="3207026" cy="2164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43D13-42E3-4E08-B39B-8B551DC72105}"/>
              </a:ext>
            </a:extLst>
          </p:cNvPr>
          <p:cNvSpPr txBox="1"/>
          <p:nvPr/>
        </p:nvSpPr>
        <p:spPr>
          <a:xfrm>
            <a:off x="304800" y="4598504"/>
            <a:ext cx="759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৫।   </a:t>
            </a:r>
            <a:r>
              <a:rPr lang="en-US" sz="3200" dirty="0" err="1">
                <a:solidFill>
                  <a:srgbClr val="FF0000"/>
                </a:solidFill>
              </a:rPr>
              <a:t>হিমবাহের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প্রভাবঃ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03C64-771F-425E-8BC4-39D087A78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3" y="4059582"/>
            <a:ext cx="3207027" cy="21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3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F5388B-297E-4F35-800B-28002B613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52"/>
            <a:ext cx="9144000" cy="4704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9C9C6-88A1-4083-8F7B-D0B83E5AC321}"/>
              </a:ext>
            </a:extLst>
          </p:cNvPr>
          <p:cNvSpPr txBox="1"/>
          <p:nvPr/>
        </p:nvSpPr>
        <p:spPr>
          <a:xfrm>
            <a:off x="1683026" y="251791"/>
            <a:ext cx="60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5400" b="1" dirty="0" err="1">
                <a:solidFill>
                  <a:srgbClr val="92D050"/>
                </a:solidFill>
              </a:rPr>
              <a:t>দলীয়</a:t>
            </a:r>
            <a:r>
              <a:rPr lang="en-US" sz="5400" b="1" dirty="0">
                <a:solidFill>
                  <a:srgbClr val="92D050"/>
                </a:solidFill>
              </a:rPr>
              <a:t> </a:t>
            </a:r>
            <a:r>
              <a:rPr lang="en-US" sz="5400" b="1" dirty="0" err="1">
                <a:solidFill>
                  <a:srgbClr val="92D050"/>
                </a:solidFill>
              </a:rPr>
              <a:t>কাজ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3ACA3-B45B-4C18-ACBA-9E78D333E5E0}"/>
              </a:ext>
            </a:extLst>
          </p:cNvPr>
          <p:cNvSpPr txBox="1"/>
          <p:nvPr/>
        </p:nvSpPr>
        <p:spPr>
          <a:xfrm>
            <a:off x="477078" y="5632174"/>
            <a:ext cx="854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70C0"/>
                </a:solidFill>
              </a:rPr>
              <a:t>ভূমিকম্পের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কারণগুলো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ব্যাখ্যা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করতে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পারবে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5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A5244-B121-42C0-B489-8ADABE0435AB}"/>
              </a:ext>
            </a:extLst>
          </p:cNvPr>
          <p:cNvSpPr txBox="1"/>
          <p:nvPr/>
        </p:nvSpPr>
        <p:spPr>
          <a:xfrm>
            <a:off x="-675861" y="198783"/>
            <a:ext cx="9819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</a:rPr>
              <a:t>ভূমিকম্পের</a:t>
            </a:r>
            <a:r>
              <a:rPr lang="en-US" sz="4400" b="1" u="sng" dirty="0">
                <a:solidFill>
                  <a:srgbClr val="7030A0"/>
                </a:solidFill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</a:rPr>
              <a:t>ফলাফল</a:t>
            </a:r>
            <a:endParaRPr lang="en-US" sz="4400" b="1" u="sng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83A2E-F02D-4855-BEF1-FC9BFFCAD567}"/>
              </a:ext>
            </a:extLst>
          </p:cNvPr>
          <p:cNvSpPr txBox="1"/>
          <p:nvPr/>
        </p:nvSpPr>
        <p:spPr>
          <a:xfrm>
            <a:off x="702366" y="968224"/>
            <a:ext cx="732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  (Effects of earthquakes)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10D4D-83A2-4C15-AB00-1DE82CF3A055}"/>
              </a:ext>
            </a:extLst>
          </p:cNvPr>
          <p:cNvSpPr txBox="1"/>
          <p:nvPr/>
        </p:nvSpPr>
        <p:spPr>
          <a:xfrm>
            <a:off x="159026" y="1552999"/>
            <a:ext cx="8984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 **   </a:t>
            </a:r>
            <a:r>
              <a:rPr lang="en-US" sz="2400" dirty="0" err="1">
                <a:solidFill>
                  <a:srgbClr val="002060"/>
                </a:solidFill>
              </a:rPr>
              <a:t>ভূমিকম্পের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ফলে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ভূত্বকে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অসংখ্য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ভাঁজ,ফাটল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ধসের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সৃষ্টি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হয়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</a:t>
            </a:r>
            <a:r>
              <a:rPr lang="en-US" sz="2400" dirty="0" err="1">
                <a:solidFill>
                  <a:srgbClr val="002060"/>
                </a:solidFill>
              </a:rPr>
              <a:t>নদীর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গতিপথ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পাল্টে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যায়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উদাহরণসরূপ-১৭৮৭সালে </a:t>
            </a:r>
            <a:r>
              <a:rPr lang="en-US" sz="2400" dirty="0" err="1">
                <a:solidFill>
                  <a:srgbClr val="002060"/>
                </a:solidFill>
              </a:rPr>
              <a:t>আসামে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ব্যাপক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ভূমিকম্পের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ফলে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পুরাতন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ব্রহ্মপুত্র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নদের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তলদেশ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কিছুটা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উঁচু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হয়ে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যায়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ফলে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গতিপথ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পাল্টে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নদটি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বর্তমানে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যমুনা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নদী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দিয়ে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প্রবাহিত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হতে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শুরু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করে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BC4009-22C1-4A4A-925E-B43975E41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440"/>
            <a:ext cx="9143999" cy="32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5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BBCAD-82C7-4E0C-90F4-52A0D9147A06}"/>
              </a:ext>
            </a:extLst>
          </p:cNvPr>
          <p:cNvSpPr txBox="1"/>
          <p:nvPr/>
        </p:nvSpPr>
        <p:spPr>
          <a:xfrm>
            <a:off x="159026" y="901148"/>
            <a:ext cx="88524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 **   </a:t>
            </a:r>
            <a:r>
              <a:rPr lang="en-US" sz="3200" dirty="0" err="1">
                <a:solidFill>
                  <a:srgbClr val="C00000"/>
                </a:solidFill>
              </a:rPr>
              <a:t>ভূমিকম্পের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ফলে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অনেক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সময়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সমুদ্রতল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উপরে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উত্থিত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হয়,পাহাড়-পর্বত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বা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দ্বীপের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সৃষ্টি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করে।আবার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কোথাও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স্থলভাগ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সমুদ্রতলে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ডুবে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যায়</a:t>
            </a:r>
            <a:r>
              <a:rPr lang="en-US" sz="3200" dirty="0">
                <a:solidFill>
                  <a:srgbClr val="C00000"/>
                </a:solidFill>
              </a:rPr>
              <a:t>।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endParaRPr lang="en-US" sz="3200" dirty="0">
              <a:solidFill>
                <a:srgbClr val="C00000"/>
              </a:solidFill>
            </a:endParaRPr>
          </a:p>
          <a:p>
            <a:endParaRPr lang="en-US" sz="3200" dirty="0">
              <a:solidFill>
                <a:srgbClr val="C00000"/>
              </a:solidFill>
            </a:endParaRPr>
          </a:p>
          <a:p>
            <a:endParaRPr lang="en-US" sz="3200" dirty="0">
              <a:solidFill>
                <a:srgbClr val="C00000"/>
              </a:solidFill>
            </a:endParaRPr>
          </a:p>
          <a:p>
            <a:endParaRPr lang="en-US" sz="3200" dirty="0">
              <a:solidFill>
                <a:srgbClr val="C00000"/>
              </a:solidFill>
            </a:endParaRP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যেমন-১৮৯৯ </a:t>
            </a:r>
            <a:r>
              <a:rPr lang="en-US" sz="3200" dirty="0" err="1">
                <a:solidFill>
                  <a:srgbClr val="C00000"/>
                </a:solidFill>
              </a:rPr>
              <a:t>সালে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ভারতের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কচ্ছ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উপসাগরের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উপকূলে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প্রায়</a:t>
            </a:r>
            <a:r>
              <a:rPr lang="en-US" sz="3200" dirty="0">
                <a:solidFill>
                  <a:srgbClr val="C00000"/>
                </a:solidFill>
              </a:rPr>
              <a:t> ৫,০০০ </a:t>
            </a:r>
            <a:r>
              <a:rPr lang="en-US" sz="3200" dirty="0" err="1">
                <a:solidFill>
                  <a:srgbClr val="C00000"/>
                </a:solidFill>
              </a:rPr>
              <a:t>বর্গকিলোমিটার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স্থান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সমুদ্রগর্ভে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নিমজ্জিত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হয়ে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যায়</a:t>
            </a:r>
            <a:r>
              <a:rPr lang="en-US" sz="3200" dirty="0">
                <a:solidFill>
                  <a:srgbClr val="C00000"/>
                </a:solidFill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ED970-1A94-45E1-A8F1-EB61F4D41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382"/>
            <a:ext cx="9144000" cy="29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5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B71BD8-6983-40C1-A51B-11EEB4E73AE8}"/>
              </a:ext>
            </a:extLst>
          </p:cNvPr>
          <p:cNvSpPr txBox="1"/>
          <p:nvPr/>
        </p:nvSpPr>
        <p:spPr>
          <a:xfrm>
            <a:off x="513522" y="596348"/>
            <a:ext cx="81169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**    </a:t>
            </a:r>
            <a:r>
              <a:rPr lang="en-US" sz="2800" dirty="0" err="1">
                <a:solidFill>
                  <a:srgbClr val="7030A0"/>
                </a:solidFill>
              </a:rPr>
              <a:t>ভূমিকম্পের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ফলে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পর্বতগাত্র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থেকে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হিমানীসম্প্রপাত</a:t>
            </a:r>
            <a:r>
              <a:rPr lang="en-US" sz="2800" dirty="0">
                <a:solidFill>
                  <a:srgbClr val="7030A0"/>
                </a:solidFill>
              </a:rPr>
              <a:t> ও </a:t>
            </a:r>
            <a:r>
              <a:rPr lang="en-US" sz="2800" dirty="0" err="1">
                <a:solidFill>
                  <a:srgbClr val="7030A0"/>
                </a:solidFill>
              </a:rPr>
              <a:t>পর্বতের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উপর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শিলাপাত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হয়</a:t>
            </a:r>
            <a:r>
              <a:rPr lang="en-US" sz="2800" dirty="0">
                <a:solidFill>
                  <a:srgbClr val="7030A0"/>
                </a:solidFill>
              </a:rPr>
              <a:t>।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ভূমিকম্পের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ফলে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হঠা</a:t>
            </a:r>
            <a:r>
              <a:rPr lang="en-US" sz="2800" dirty="0">
                <a:solidFill>
                  <a:srgbClr val="7030A0"/>
                </a:solidFill>
              </a:rPr>
              <a:t>ৎ </a:t>
            </a:r>
            <a:r>
              <a:rPr lang="en-US" sz="2800" dirty="0" err="1">
                <a:solidFill>
                  <a:srgbClr val="7030A0"/>
                </a:solidFill>
              </a:rPr>
              <a:t>করে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সমুদ্র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উপকূল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সংলগ্ন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এলাকা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জলোচ্ছ্বাসে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প্লাবিত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হয়</a:t>
            </a:r>
            <a:r>
              <a:rPr lang="en-US" sz="2800" dirty="0">
                <a:solidFill>
                  <a:srgbClr val="7030A0"/>
                </a:solidFill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26112-2EFD-4C9E-8570-898FA89A0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252"/>
            <a:ext cx="9144000" cy="41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3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FD969-A210-4AC9-B85E-D26CD72C3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678"/>
            <a:ext cx="9144000" cy="4492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73FBEE-4E91-4390-91D4-F9FD779C069D}"/>
              </a:ext>
            </a:extLst>
          </p:cNvPr>
          <p:cNvSpPr txBox="1"/>
          <p:nvPr/>
        </p:nvSpPr>
        <p:spPr>
          <a:xfrm>
            <a:off x="357809" y="291546"/>
            <a:ext cx="7566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i="1" dirty="0" err="1">
                <a:solidFill>
                  <a:srgbClr val="FFC000"/>
                </a:solidFill>
              </a:rPr>
              <a:t>বাড়ীর</a:t>
            </a:r>
            <a:r>
              <a:rPr lang="en-US" sz="5400" b="1" i="1" dirty="0">
                <a:solidFill>
                  <a:srgbClr val="FFC000"/>
                </a:solidFill>
              </a:rPr>
              <a:t> </a:t>
            </a:r>
            <a:r>
              <a:rPr lang="en-US" sz="5400" b="1" i="1" dirty="0" err="1">
                <a:solidFill>
                  <a:srgbClr val="FFC000"/>
                </a:solidFill>
              </a:rPr>
              <a:t>কাজ</a:t>
            </a:r>
            <a:endParaRPr lang="en-US" sz="5400" b="1" i="1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61A10-A9DC-4BAD-88E7-CACB23EEC9F6}"/>
              </a:ext>
            </a:extLst>
          </p:cNvPr>
          <p:cNvSpPr txBox="1"/>
          <p:nvPr/>
        </p:nvSpPr>
        <p:spPr>
          <a:xfrm>
            <a:off x="106018" y="5579165"/>
            <a:ext cx="8693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ভুমিকম্প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সম্পর্কে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যা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যা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জেনেছি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পরবর্তী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ক্লাসে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ব্যাখ্যা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করতে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পারবে</a:t>
            </a:r>
            <a:r>
              <a:rPr lang="en-US" sz="3200" dirty="0">
                <a:solidFill>
                  <a:srgbClr val="C0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9046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D19F6-D51A-4181-9FEE-C9D935C3A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04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384A7-8496-4728-81E9-9B6FDE191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568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243B36-2B97-4615-B37B-F444129095A0}"/>
              </a:ext>
            </a:extLst>
          </p:cNvPr>
          <p:cNvSpPr txBox="1"/>
          <p:nvPr/>
        </p:nvSpPr>
        <p:spPr>
          <a:xfrm>
            <a:off x="0" y="2921168"/>
            <a:ext cx="8666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ধন্যবাদ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সবাইকে</a:t>
            </a:r>
            <a:endParaRPr lang="en-US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6B7958-0A24-48A0-A9CB-A7DBFE6146E1}"/>
              </a:ext>
            </a:extLst>
          </p:cNvPr>
          <p:cNvSpPr txBox="1"/>
          <p:nvPr/>
        </p:nvSpPr>
        <p:spPr>
          <a:xfrm>
            <a:off x="1431235" y="119270"/>
            <a:ext cx="6612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u="sng" dirty="0" err="1">
                <a:solidFill>
                  <a:srgbClr val="FF0000"/>
                </a:solidFill>
              </a:rPr>
              <a:t>পরিচিতি</a:t>
            </a:r>
            <a:endParaRPr lang="en-US" sz="6000" b="1" i="1" u="sng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375F4-F789-47CB-96F4-5FF81124F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-1"/>
            <a:ext cx="3737113" cy="42009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32FF4-5867-4919-A649-E3737A6FD86A}"/>
              </a:ext>
            </a:extLst>
          </p:cNvPr>
          <p:cNvSpPr txBox="1"/>
          <p:nvPr/>
        </p:nvSpPr>
        <p:spPr>
          <a:xfrm>
            <a:off x="-1616765" y="4572000"/>
            <a:ext cx="4227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রওশন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আক্তার</a:t>
            </a:r>
            <a:endParaRPr lang="en-US" sz="2400" b="1" i="1" dirty="0">
              <a:solidFill>
                <a:srgbClr val="7030A0"/>
              </a:solidFill>
            </a:endParaRPr>
          </a:p>
          <a:p>
            <a:r>
              <a:rPr lang="en-US" sz="2400" b="1" i="1" dirty="0" err="1">
                <a:solidFill>
                  <a:srgbClr val="7030A0"/>
                </a:solidFill>
              </a:rPr>
              <a:t>সহকারী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শিক্ষক</a:t>
            </a:r>
            <a:endParaRPr lang="en-US" sz="2400" b="1" i="1" dirty="0">
              <a:solidFill>
                <a:srgbClr val="7030A0"/>
              </a:solidFill>
            </a:endParaRPr>
          </a:p>
          <a:p>
            <a:r>
              <a:rPr lang="en-US" sz="2400" b="1" i="1" dirty="0" err="1">
                <a:solidFill>
                  <a:srgbClr val="7030A0"/>
                </a:solidFill>
              </a:rPr>
              <a:t>হবিগন্জ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বালিকা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উচ্চ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বিদ্যালয়</a:t>
            </a:r>
            <a:endParaRPr lang="en-US" sz="2400" b="1" i="1" dirty="0">
              <a:solidFill>
                <a:srgbClr val="7030A0"/>
              </a:solidFill>
            </a:endParaRPr>
          </a:p>
          <a:p>
            <a:r>
              <a:rPr lang="en-US" sz="2400" b="1" i="1" dirty="0" err="1">
                <a:solidFill>
                  <a:srgbClr val="7030A0"/>
                </a:solidFill>
              </a:rPr>
              <a:t>হবিগন্জ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সদর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460A5-C6E5-444E-9004-0BAE7920B66B}"/>
              </a:ext>
            </a:extLst>
          </p:cNvPr>
          <p:cNvSpPr txBox="1"/>
          <p:nvPr/>
        </p:nvSpPr>
        <p:spPr>
          <a:xfrm flipH="1">
            <a:off x="7122380" y="1020417"/>
            <a:ext cx="305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8B8F8A-AFC1-4882-9DED-DB9CC1945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35" y="-1"/>
            <a:ext cx="3810664" cy="43069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3A8C3-5AF6-4576-9909-E0E515223E5E}"/>
              </a:ext>
            </a:extLst>
          </p:cNvPr>
          <p:cNvSpPr txBox="1"/>
          <p:nvPr/>
        </p:nvSpPr>
        <p:spPr>
          <a:xfrm flipH="1">
            <a:off x="7394712" y="4691269"/>
            <a:ext cx="3810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002060"/>
                </a:solidFill>
              </a:rPr>
              <a:t> </a:t>
            </a:r>
            <a:r>
              <a:rPr lang="en-US" sz="2400" b="1" i="1" u="sng" dirty="0" err="1">
                <a:solidFill>
                  <a:srgbClr val="7030A0"/>
                </a:solidFill>
              </a:rPr>
              <a:t>বিষয়</a:t>
            </a:r>
            <a:endParaRPr lang="en-US" sz="2400" b="1" i="1" u="sng" dirty="0">
              <a:solidFill>
                <a:srgbClr val="7030A0"/>
              </a:solidFill>
            </a:endParaRPr>
          </a:p>
          <a:p>
            <a:r>
              <a:rPr lang="en-US" sz="2400" b="1" i="1" dirty="0" err="1">
                <a:solidFill>
                  <a:srgbClr val="7030A0"/>
                </a:solidFill>
              </a:rPr>
              <a:t>ভূগোল</a:t>
            </a:r>
            <a:r>
              <a:rPr lang="en-US" sz="2400" b="1" i="1" dirty="0">
                <a:solidFill>
                  <a:srgbClr val="7030A0"/>
                </a:solidFill>
              </a:rPr>
              <a:t> ও </a:t>
            </a:r>
            <a:r>
              <a:rPr lang="en-US" sz="2400" b="1" i="1" dirty="0" err="1">
                <a:solidFill>
                  <a:srgbClr val="7030A0"/>
                </a:solidFill>
              </a:rPr>
              <a:t>পরিবেশ</a:t>
            </a:r>
            <a:endParaRPr lang="en-US" sz="2400" b="1" i="1" dirty="0">
              <a:solidFill>
                <a:srgbClr val="7030A0"/>
              </a:solidFill>
            </a:endParaRPr>
          </a:p>
          <a:p>
            <a:r>
              <a:rPr lang="en-US" sz="2400" b="1" i="1" dirty="0" err="1">
                <a:solidFill>
                  <a:srgbClr val="7030A0"/>
                </a:solidFill>
              </a:rPr>
              <a:t>শ্রেণিঃ</a:t>
            </a:r>
            <a:r>
              <a:rPr lang="en-US" sz="2400" b="1" i="1" dirty="0">
                <a:solidFill>
                  <a:srgbClr val="7030A0"/>
                </a:solidFill>
              </a:rPr>
              <a:t> ৯ম/১০ম</a:t>
            </a:r>
          </a:p>
          <a:p>
            <a:r>
              <a:rPr lang="en-US" sz="2400" b="1" i="1" dirty="0" err="1">
                <a:solidFill>
                  <a:srgbClr val="7030A0"/>
                </a:solidFill>
              </a:rPr>
              <a:t>অধ্যায়ঃচতুর্থ</a:t>
            </a:r>
            <a:endParaRPr lang="en-US" sz="2400" b="1" i="1" dirty="0">
              <a:solidFill>
                <a:srgbClr val="7030A0"/>
              </a:solidFill>
            </a:endParaRPr>
          </a:p>
          <a:p>
            <a:r>
              <a:rPr lang="en-US" sz="2400" b="1" i="1" dirty="0" err="1">
                <a:solidFill>
                  <a:srgbClr val="7030A0"/>
                </a:solidFill>
              </a:rPr>
              <a:t>পাঠঃভূমিকম্প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70A8C3-F1C2-4F92-B426-EAADC3460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13" y="887897"/>
            <a:ext cx="4644222" cy="61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32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BF80B-14A1-415B-95C0-916D23978758}"/>
              </a:ext>
            </a:extLst>
          </p:cNvPr>
          <p:cNvSpPr txBox="1"/>
          <p:nvPr/>
        </p:nvSpPr>
        <p:spPr>
          <a:xfrm flipH="1">
            <a:off x="198783" y="198783"/>
            <a:ext cx="1235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5400" b="1" i="1" dirty="0" err="1">
                <a:solidFill>
                  <a:srgbClr val="FF3300"/>
                </a:solidFill>
              </a:rPr>
              <a:t>আজকের</a:t>
            </a:r>
            <a:r>
              <a:rPr lang="en-US" sz="5400" b="1" i="1" dirty="0">
                <a:solidFill>
                  <a:srgbClr val="FF3300"/>
                </a:solidFill>
              </a:rPr>
              <a:t> </a:t>
            </a:r>
            <a:r>
              <a:rPr lang="en-US" sz="5400" b="1" i="1" dirty="0" err="1">
                <a:solidFill>
                  <a:srgbClr val="FF3300"/>
                </a:solidFill>
              </a:rPr>
              <a:t>পাঠের</a:t>
            </a:r>
            <a:r>
              <a:rPr lang="en-US" sz="5400" b="1" i="1" dirty="0">
                <a:solidFill>
                  <a:srgbClr val="FF3300"/>
                </a:solidFill>
              </a:rPr>
              <a:t> </a:t>
            </a:r>
            <a:r>
              <a:rPr lang="en-US" sz="5400" b="1" i="1" dirty="0" err="1">
                <a:solidFill>
                  <a:srgbClr val="FF3300"/>
                </a:solidFill>
              </a:rPr>
              <a:t>বিষয়</a:t>
            </a:r>
            <a:endParaRPr lang="en-US" sz="5400" b="1" i="1" dirty="0">
              <a:solidFill>
                <a:srgbClr val="FF33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B8EEE-E7B5-481D-8A5D-7DBDE3A33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2"/>
            <a:ext cx="9144000" cy="5983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4071C8-C6DA-4DE5-B278-7A3A526EB110}"/>
              </a:ext>
            </a:extLst>
          </p:cNvPr>
          <p:cNvSpPr txBox="1"/>
          <p:nvPr/>
        </p:nvSpPr>
        <p:spPr>
          <a:xfrm flipH="1">
            <a:off x="1166189" y="5326546"/>
            <a:ext cx="4903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/>
              <a:t> </a:t>
            </a:r>
            <a:r>
              <a:rPr lang="en-US" sz="7200" b="1" i="1" dirty="0" err="1">
                <a:solidFill>
                  <a:srgbClr val="FF0000"/>
                </a:solidFill>
              </a:rPr>
              <a:t>ভূমিকম্প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5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B35E9C-5F39-4702-A20E-CDF970CBE5E1}"/>
              </a:ext>
            </a:extLst>
          </p:cNvPr>
          <p:cNvSpPr txBox="1"/>
          <p:nvPr/>
        </p:nvSpPr>
        <p:spPr>
          <a:xfrm>
            <a:off x="2005969" y="579509"/>
            <a:ext cx="4214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/>
              <a:t> </a:t>
            </a:r>
            <a:r>
              <a:rPr lang="en-US" sz="6600" b="1" i="1" dirty="0" err="1"/>
              <a:t>শিখনফল</a:t>
            </a:r>
            <a:endParaRPr lang="en-US" sz="66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61C72-20BC-4481-83D4-2DA8A87A174A}"/>
              </a:ext>
            </a:extLst>
          </p:cNvPr>
          <p:cNvSpPr txBox="1"/>
          <p:nvPr/>
        </p:nvSpPr>
        <p:spPr>
          <a:xfrm>
            <a:off x="596348" y="2213113"/>
            <a:ext cx="816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/>
              <a:t>এই</a:t>
            </a:r>
            <a:r>
              <a:rPr lang="en-US" sz="2400" dirty="0"/>
              <a:t> </a:t>
            </a:r>
            <a:r>
              <a:rPr lang="en-US" sz="2400" dirty="0" err="1"/>
              <a:t>পাঠ</a:t>
            </a:r>
            <a:r>
              <a:rPr lang="en-US" sz="2400" dirty="0"/>
              <a:t> </a:t>
            </a:r>
            <a:r>
              <a:rPr lang="en-US" sz="2400" dirty="0" err="1"/>
              <a:t>শেষে</a:t>
            </a:r>
            <a:r>
              <a:rPr lang="en-US" sz="2400" dirty="0"/>
              <a:t> </a:t>
            </a:r>
            <a:r>
              <a:rPr lang="en-US" sz="2400" dirty="0" err="1"/>
              <a:t>তোমরা</a:t>
            </a:r>
            <a:r>
              <a:rPr lang="en-US" sz="2400" dirty="0"/>
              <a:t> </a:t>
            </a:r>
            <a:r>
              <a:rPr lang="en-US" sz="2400" dirty="0" err="1"/>
              <a:t>জানতে</a:t>
            </a:r>
            <a:r>
              <a:rPr lang="en-US" sz="2400" dirty="0"/>
              <a:t> </a:t>
            </a:r>
            <a:r>
              <a:rPr lang="en-US" sz="2400" dirty="0" err="1"/>
              <a:t>পারবে</a:t>
            </a:r>
            <a:r>
              <a:rPr lang="en-US" sz="2400" dirty="0"/>
              <a:t> </a:t>
            </a:r>
            <a:r>
              <a:rPr lang="en-US" dirty="0"/>
              <a:t>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A7DDA-D9D0-4F6F-ADDA-F50637AC2802}"/>
              </a:ext>
            </a:extLst>
          </p:cNvPr>
          <p:cNvSpPr txBox="1"/>
          <p:nvPr/>
        </p:nvSpPr>
        <p:spPr>
          <a:xfrm>
            <a:off x="596348" y="3154017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**   </a:t>
            </a:r>
            <a:r>
              <a:rPr lang="en-US" sz="2400" dirty="0" err="1"/>
              <a:t>ভূমিকম্প</a:t>
            </a:r>
            <a:r>
              <a:rPr lang="en-US" sz="2400" dirty="0"/>
              <a:t> </a:t>
            </a:r>
            <a:r>
              <a:rPr lang="en-US" sz="2400" dirty="0" err="1"/>
              <a:t>কি</a:t>
            </a:r>
            <a:r>
              <a:rPr lang="en-US" sz="2400" dirty="0"/>
              <a:t>?  </a:t>
            </a:r>
            <a:r>
              <a:rPr lang="en-US" sz="2400" dirty="0" err="1"/>
              <a:t>কেন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55DE5-D580-4AF3-B573-941258041A97}"/>
              </a:ext>
            </a:extLst>
          </p:cNvPr>
          <p:cNvSpPr txBox="1"/>
          <p:nvPr/>
        </p:nvSpPr>
        <p:spPr>
          <a:xfrm>
            <a:off x="596348" y="3829878"/>
            <a:ext cx="5314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** </a:t>
            </a:r>
            <a:r>
              <a:rPr lang="en-US" sz="2000" dirty="0" err="1"/>
              <a:t>ভূমিকম্প</a:t>
            </a:r>
            <a:r>
              <a:rPr lang="en-US" sz="2000" dirty="0"/>
              <a:t> </a:t>
            </a:r>
            <a:r>
              <a:rPr lang="en-US" sz="2000" dirty="0" err="1"/>
              <a:t>সংঘটিত</a:t>
            </a:r>
            <a:r>
              <a:rPr lang="en-US" sz="2000" dirty="0"/>
              <a:t> </a:t>
            </a:r>
            <a:r>
              <a:rPr lang="en-US" sz="2000" dirty="0" err="1"/>
              <a:t>হওয়ার</a:t>
            </a:r>
            <a:r>
              <a:rPr lang="en-US" sz="2000" dirty="0"/>
              <a:t> </a:t>
            </a:r>
            <a:r>
              <a:rPr lang="en-US" sz="2000" dirty="0" err="1"/>
              <a:t>কারনসমূহ</a:t>
            </a:r>
            <a:r>
              <a:rPr lang="en-US" sz="2000" dirty="0"/>
              <a:t> </a:t>
            </a:r>
            <a:r>
              <a:rPr lang="en-US" sz="2000" dirty="0" err="1"/>
              <a:t>ব্যাখ্যা</a:t>
            </a:r>
            <a:r>
              <a:rPr lang="en-US" sz="2000" dirty="0"/>
              <a:t> 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করতে</a:t>
            </a:r>
            <a:r>
              <a:rPr lang="en-US" sz="2000" dirty="0"/>
              <a:t> </a:t>
            </a:r>
            <a:r>
              <a:rPr lang="en-US" sz="2000" dirty="0" err="1"/>
              <a:t>পারবে</a:t>
            </a:r>
            <a:r>
              <a:rPr lang="en-US" sz="2000" dirty="0"/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28251F-67AD-442E-8BF4-6B51C20FED5C}"/>
              </a:ext>
            </a:extLst>
          </p:cNvPr>
          <p:cNvSpPr txBox="1"/>
          <p:nvPr/>
        </p:nvSpPr>
        <p:spPr>
          <a:xfrm>
            <a:off x="596348" y="4784034"/>
            <a:ext cx="4810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**</a:t>
            </a:r>
            <a:r>
              <a:rPr lang="en-US" sz="2400" dirty="0" err="1"/>
              <a:t>ভূমিকম্প</a:t>
            </a:r>
            <a:r>
              <a:rPr lang="en-US" sz="2400" dirty="0"/>
              <a:t> </a:t>
            </a:r>
            <a:r>
              <a:rPr lang="en-US" sz="2400" dirty="0" err="1"/>
              <a:t>সংঘটিত</a:t>
            </a:r>
            <a:r>
              <a:rPr lang="en-US" sz="2400" dirty="0"/>
              <a:t> </a:t>
            </a:r>
            <a:r>
              <a:rPr lang="en-US" sz="2400" dirty="0" err="1"/>
              <a:t>হওয়ার</a:t>
            </a:r>
            <a:r>
              <a:rPr lang="en-US" sz="2400" dirty="0"/>
              <a:t> </a:t>
            </a:r>
            <a:r>
              <a:rPr lang="en-US" sz="2400" dirty="0" err="1"/>
              <a:t>ফলে</a:t>
            </a:r>
            <a:r>
              <a:rPr lang="en-US" sz="2400" dirty="0"/>
              <a:t>  </a:t>
            </a:r>
            <a:r>
              <a:rPr lang="en-US" sz="2400" dirty="0" err="1"/>
              <a:t>কি</a:t>
            </a:r>
            <a:r>
              <a:rPr lang="en-US" sz="2400" dirty="0"/>
              <a:t> </a:t>
            </a:r>
            <a:r>
              <a:rPr lang="en-US" sz="2400" dirty="0" err="1"/>
              <a:t>কি</a:t>
            </a:r>
            <a:r>
              <a:rPr lang="en-US" sz="2400" dirty="0"/>
              <a:t> </a:t>
            </a:r>
            <a:r>
              <a:rPr lang="en-US" sz="2400" dirty="0" err="1"/>
              <a:t>পরিবর্তন</a:t>
            </a:r>
            <a:r>
              <a:rPr lang="en-US" sz="2400" dirty="0"/>
              <a:t> </a:t>
            </a:r>
            <a:r>
              <a:rPr lang="en-US" sz="2400" dirty="0" err="1"/>
              <a:t>সাধিত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 </a:t>
            </a:r>
            <a:r>
              <a:rPr lang="en-US" sz="2400" dirty="0" err="1"/>
              <a:t>জানতে</a:t>
            </a:r>
            <a:r>
              <a:rPr lang="en-US" sz="2400" dirty="0"/>
              <a:t> </a:t>
            </a:r>
            <a:r>
              <a:rPr lang="en-US" sz="2400" dirty="0" err="1"/>
              <a:t>পারবে</a:t>
            </a:r>
            <a:r>
              <a:rPr lang="en-US" sz="2400" dirty="0"/>
              <a:t>।</a:t>
            </a:r>
          </a:p>
        </p:txBody>
      </p:sp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C6308A25-4ECF-4229-A086-F8A1FFF38DA8}"/>
              </a:ext>
            </a:extLst>
          </p:cNvPr>
          <p:cNvSpPr/>
          <p:nvPr/>
        </p:nvSpPr>
        <p:spPr>
          <a:xfrm>
            <a:off x="5088835" y="3829878"/>
            <a:ext cx="3922643" cy="332960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9E878FDD-577F-4C60-A004-1DF0CB838FBC}"/>
              </a:ext>
            </a:extLst>
          </p:cNvPr>
          <p:cNvSpPr/>
          <p:nvPr/>
        </p:nvSpPr>
        <p:spPr>
          <a:xfrm>
            <a:off x="596348" y="781878"/>
            <a:ext cx="1033669" cy="11849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F212E1F2-DFCD-463A-B94F-4F1B9BE7AB0A}"/>
              </a:ext>
            </a:extLst>
          </p:cNvPr>
          <p:cNvSpPr/>
          <p:nvPr/>
        </p:nvSpPr>
        <p:spPr>
          <a:xfrm>
            <a:off x="7138030" y="781877"/>
            <a:ext cx="1118073" cy="118496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94EFF6-55FB-47DE-B1A7-BDA0B271C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943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9EEC40-6503-4D2C-A848-B737E8F4C802}"/>
              </a:ext>
            </a:extLst>
          </p:cNvPr>
          <p:cNvSpPr txBox="1"/>
          <p:nvPr/>
        </p:nvSpPr>
        <p:spPr>
          <a:xfrm flipH="1">
            <a:off x="543338" y="4943061"/>
            <a:ext cx="84688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ভূমিকম্প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হচ্ছে-পৃথিবীর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কঠিন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ভূত্বকের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কোনো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কোনো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অংশ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যখন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প্রাকৃতিক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কোনো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কারণে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অল্প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সময়ের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জন্য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কখনো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কখনো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হঠা</a:t>
            </a:r>
            <a:r>
              <a:rPr lang="en-US" sz="2800" b="1" i="1" dirty="0">
                <a:solidFill>
                  <a:srgbClr val="00B050"/>
                </a:solidFill>
              </a:rPr>
              <a:t>ৎ </a:t>
            </a:r>
            <a:r>
              <a:rPr lang="en-US" sz="2800" b="1" i="1" dirty="0" err="1">
                <a:solidFill>
                  <a:srgbClr val="00B050"/>
                </a:solidFill>
              </a:rPr>
              <a:t>কেঁপে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ওঠে,এরূপ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আকস্মিক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কম্পনকেই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ভূমিকম্প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</a:rPr>
              <a:t>বলে</a:t>
            </a:r>
            <a:r>
              <a:rPr lang="en-US" sz="2800" b="1" i="1" dirty="0">
                <a:solidFill>
                  <a:srgbClr val="00B050"/>
                </a:solidFill>
              </a:rPr>
              <a:t> ।।</a:t>
            </a:r>
          </a:p>
        </p:txBody>
      </p:sp>
    </p:spTree>
    <p:extLst>
      <p:ext uri="{BB962C8B-B14F-4D97-AF65-F5344CB8AC3E}">
        <p14:creationId xmlns:p14="http://schemas.microsoft.com/office/powerpoint/2010/main" val="341000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89A70-D919-4464-9939-FCC811A0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3"/>
            <a:ext cx="9144000" cy="4212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B6FA5A-0C40-4CAE-BD7A-F8F3CB74E6E5}"/>
              </a:ext>
            </a:extLst>
          </p:cNvPr>
          <p:cNvSpPr txBox="1"/>
          <p:nvPr/>
        </p:nvSpPr>
        <p:spPr>
          <a:xfrm>
            <a:off x="-172277" y="477079"/>
            <a:ext cx="963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ভূমিকম্প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শব্দটির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ইংরেজি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প্রতিশব্দ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হচ্ছে</a:t>
            </a:r>
            <a:r>
              <a:rPr lang="en-US" sz="2800" b="1" dirty="0">
                <a:solidFill>
                  <a:srgbClr val="C00000"/>
                </a:solidFill>
              </a:rPr>
              <a:t> Earthquake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298B4-4B86-4F83-B4D1-11ED1B69897A}"/>
              </a:ext>
            </a:extLst>
          </p:cNvPr>
          <p:cNvSpPr txBox="1"/>
          <p:nvPr/>
        </p:nvSpPr>
        <p:spPr>
          <a:xfrm>
            <a:off x="251792" y="50868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ভূ-মানে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পৃথিবী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আর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কম্পন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হলো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কাঁপা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 err="1">
                <a:solidFill>
                  <a:srgbClr val="C00000"/>
                </a:solidFill>
              </a:rPr>
              <a:t>সোজাভাবে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ভূমিকম্প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হলো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পৃথিবীর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কেঁপে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উঠা</a:t>
            </a:r>
            <a:r>
              <a:rPr lang="en-US" sz="3200" dirty="0">
                <a:solidFill>
                  <a:srgbClr val="C00000"/>
                </a:solidFill>
              </a:rPr>
              <a:t>।।</a:t>
            </a:r>
          </a:p>
        </p:txBody>
      </p:sp>
    </p:spTree>
    <p:extLst>
      <p:ext uri="{BB962C8B-B14F-4D97-AF65-F5344CB8AC3E}">
        <p14:creationId xmlns:p14="http://schemas.microsoft.com/office/powerpoint/2010/main" val="2627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3D881-3B3C-431F-80CD-3B86EF66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22" y="1409700"/>
            <a:ext cx="3339548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13FA0-317F-440E-BB37-C620F2C44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1409700"/>
            <a:ext cx="3466824" cy="342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7D22D-1F43-4215-AFA7-CE2EC91145D8}"/>
              </a:ext>
            </a:extLst>
          </p:cNvPr>
          <p:cNvSpPr txBox="1"/>
          <p:nvPr/>
        </p:nvSpPr>
        <p:spPr>
          <a:xfrm>
            <a:off x="1" y="728870"/>
            <a:ext cx="9263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ভূমিকম্পের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প্রধান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কারণ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D4A67-BD69-47FC-8C01-D00FBA51765D}"/>
              </a:ext>
            </a:extLst>
          </p:cNvPr>
          <p:cNvSpPr txBox="1"/>
          <p:nvPr/>
        </p:nvSpPr>
        <p:spPr>
          <a:xfrm>
            <a:off x="0" y="5334865"/>
            <a:ext cx="4108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70C0"/>
                </a:solidFill>
              </a:rPr>
              <a:t>টেকটোনিক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প্লেটসমূহের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সঞ্চালন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A4843-2E0C-4EC1-8665-8F7669910285}"/>
              </a:ext>
            </a:extLst>
          </p:cNvPr>
          <p:cNvSpPr txBox="1"/>
          <p:nvPr/>
        </p:nvSpPr>
        <p:spPr>
          <a:xfrm>
            <a:off x="5062333" y="5334865"/>
            <a:ext cx="4108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আগ্নেয়গিরির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>
                <a:solidFill>
                  <a:srgbClr val="0070C0"/>
                </a:solidFill>
              </a:rPr>
              <a:t>অগ্ন্যুৎপাত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7D60B5-9485-40CA-9A4A-8943A4C2FC59}"/>
              </a:ext>
            </a:extLst>
          </p:cNvPr>
          <p:cNvSpPr txBox="1"/>
          <p:nvPr/>
        </p:nvSpPr>
        <p:spPr>
          <a:xfrm>
            <a:off x="1881809" y="238540"/>
            <a:ext cx="63709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</a:rPr>
              <a:t>একক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কাজ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372925-16E0-4377-9054-46F799AAF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6678"/>
            <a:ext cx="9144001" cy="4684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C5EF85-70AC-4450-98E7-0EE7A4609126}"/>
              </a:ext>
            </a:extLst>
          </p:cNvPr>
          <p:cNvSpPr txBox="1"/>
          <p:nvPr/>
        </p:nvSpPr>
        <p:spPr>
          <a:xfrm>
            <a:off x="808382" y="5771322"/>
            <a:ext cx="8335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400" dirty="0" err="1">
                <a:solidFill>
                  <a:srgbClr val="002060"/>
                </a:solidFill>
              </a:rPr>
              <a:t>ভূমিকম্প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কি</a:t>
            </a:r>
            <a:r>
              <a:rPr lang="en-US" sz="4400" dirty="0">
                <a:solidFill>
                  <a:srgbClr val="002060"/>
                </a:solidFill>
              </a:rPr>
              <a:t>?     </a:t>
            </a:r>
            <a:r>
              <a:rPr lang="en-US" sz="4400" dirty="0" err="1">
                <a:solidFill>
                  <a:srgbClr val="002060"/>
                </a:solidFill>
              </a:rPr>
              <a:t>কেন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হয়</a:t>
            </a:r>
            <a:r>
              <a:rPr lang="en-US" sz="44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D9CDE8-ADCB-4593-A803-145442F3C5DB}"/>
              </a:ext>
            </a:extLst>
          </p:cNvPr>
          <p:cNvSpPr txBox="1"/>
          <p:nvPr/>
        </p:nvSpPr>
        <p:spPr>
          <a:xfrm flipH="1">
            <a:off x="45719" y="291548"/>
            <a:ext cx="96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u="sng" dirty="0" err="1">
                <a:solidFill>
                  <a:srgbClr val="002060"/>
                </a:solidFill>
              </a:rPr>
              <a:t>ভূমিকম্প</a:t>
            </a:r>
            <a:r>
              <a:rPr lang="en-US" sz="3600" u="sng" dirty="0">
                <a:solidFill>
                  <a:srgbClr val="002060"/>
                </a:solidFill>
              </a:rPr>
              <a:t> </a:t>
            </a:r>
            <a:r>
              <a:rPr lang="en-US" sz="3600" u="sng" dirty="0" err="1">
                <a:solidFill>
                  <a:srgbClr val="002060"/>
                </a:solidFill>
              </a:rPr>
              <a:t>সংঘটিত</a:t>
            </a:r>
            <a:r>
              <a:rPr lang="en-US" sz="3600" u="sng" dirty="0">
                <a:solidFill>
                  <a:srgbClr val="002060"/>
                </a:solidFill>
              </a:rPr>
              <a:t> </a:t>
            </a:r>
            <a:r>
              <a:rPr lang="en-US" sz="3600" u="sng" dirty="0" err="1">
                <a:solidFill>
                  <a:srgbClr val="002060"/>
                </a:solidFill>
              </a:rPr>
              <a:t>হওয়ার</a:t>
            </a:r>
            <a:r>
              <a:rPr lang="en-US" sz="3600" u="sng" dirty="0">
                <a:solidFill>
                  <a:srgbClr val="002060"/>
                </a:solidFill>
              </a:rPr>
              <a:t> </a:t>
            </a:r>
            <a:r>
              <a:rPr lang="en-US" sz="3600" u="sng" dirty="0" err="1">
                <a:solidFill>
                  <a:srgbClr val="002060"/>
                </a:solidFill>
              </a:rPr>
              <a:t>অপ্রধান</a:t>
            </a:r>
            <a:r>
              <a:rPr lang="en-US" sz="3600" u="sng" dirty="0">
                <a:solidFill>
                  <a:srgbClr val="002060"/>
                </a:solidFill>
              </a:rPr>
              <a:t> </a:t>
            </a:r>
            <a:r>
              <a:rPr lang="en-US" sz="3600" u="sng" dirty="0" err="1">
                <a:solidFill>
                  <a:srgbClr val="002060"/>
                </a:solidFill>
              </a:rPr>
              <a:t>কারণসমূহ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2F66A-297D-4C6D-B118-EFD419CB1610}"/>
              </a:ext>
            </a:extLst>
          </p:cNvPr>
          <p:cNvSpPr txBox="1"/>
          <p:nvPr/>
        </p:nvSpPr>
        <p:spPr>
          <a:xfrm>
            <a:off x="45719" y="1908313"/>
            <a:ext cx="897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১।   </a:t>
            </a:r>
            <a:r>
              <a:rPr lang="en-US" sz="2800" dirty="0" err="1">
                <a:solidFill>
                  <a:srgbClr val="FF0000"/>
                </a:solidFill>
              </a:rPr>
              <a:t>শিলাচ্যুতি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বা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শিলাতে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ভাঁজের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সৃষ্টিঃ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ED7DE-3BFA-4DBF-966F-76E22822E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t="25122" r="58342" b="12657"/>
          <a:stretch/>
        </p:blipFill>
        <p:spPr>
          <a:xfrm>
            <a:off x="6281530" y="937880"/>
            <a:ext cx="2531165" cy="1593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0C09E-737C-4488-B5DC-ED4090292BD4}"/>
              </a:ext>
            </a:extLst>
          </p:cNvPr>
          <p:cNvSpPr txBox="1"/>
          <p:nvPr/>
        </p:nvSpPr>
        <p:spPr>
          <a:xfrm>
            <a:off x="198783" y="3429000"/>
            <a:ext cx="828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২।    </a:t>
            </a:r>
            <a:r>
              <a:rPr lang="en-US" sz="3200" dirty="0" err="1">
                <a:solidFill>
                  <a:srgbClr val="FF0000"/>
                </a:solidFill>
              </a:rPr>
              <a:t>তাপ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বিকিরণঃ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12610D-7A1F-4789-B32F-5910BFF77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68" y="2635536"/>
            <a:ext cx="2292627" cy="1732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E1B9AB-1B67-4959-9FFA-134BF974D46F}"/>
              </a:ext>
            </a:extLst>
          </p:cNvPr>
          <p:cNvSpPr txBox="1"/>
          <p:nvPr/>
        </p:nvSpPr>
        <p:spPr>
          <a:xfrm>
            <a:off x="0" y="5406887"/>
            <a:ext cx="6758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৩।   </a:t>
            </a:r>
            <a:r>
              <a:rPr lang="en-US" sz="3200" dirty="0" err="1">
                <a:solidFill>
                  <a:srgbClr val="FF0000"/>
                </a:solidFill>
              </a:rPr>
              <a:t>ভূগর্ভস্থ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বাষ্পঃ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B20029-90C8-40ED-B591-8F05A0741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68" y="4578625"/>
            <a:ext cx="2425147" cy="1987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283C12-3437-4B02-83DE-93E49C5C4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1" y="929802"/>
            <a:ext cx="1352757" cy="9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356</TotalTime>
  <Words>327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44</cp:revision>
  <dcterms:created xsi:type="dcterms:W3CDTF">2021-05-29T16:50:06Z</dcterms:created>
  <dcterms:modified xsi:type="dcterms:W3CDTF">2021-06-24T02:34:57Z</dcterms:modified>
</cp:coreProperties>
</file>