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9" r:id="rId3"/>
    <p:sldId id="258" r:id="rId4"/>
    <p:sldId id="256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84" r:id="rId23"/>
    <p:sldId id="285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3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A01A6-7697-4DA1-9534-4D967AE2F06A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D99D80-8D2B-48F2-8C0C-3AFA944D991E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যেভাবে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কম্পিউটার রক্ষা</a:t>
          </a:r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করে</a:t>
          </a:r>
          <a:endParaRPr lang="en-US" dirty="0"/>
        </a:p>
      </dgm:t>
    </dgm:pt>
    <dgm:pt modelId="{1D9E0323-9D98-4DB7-8BB6-0AD18195C1D2}" type="parTrans" cxnId="{6193666A-66D7-4502-8798-7E118EFB5E93}">
      <dgm:prSet/>
      <dgm:spPr/>
      <dgm:t>
        <a:bodyPr/>
        <a:lstStyle/>
        <a:p>
          <a:endParaRPr lang="en-US"/>
        </a:p>
      </dgm:t>
    </dgm:pt>
    <dgm:pt modelId="{5A410903-9508-4BF2-8E52-D64B123F750A}" type="sibTrans" cxnId="{6193666A-66D7-4502-8798-7E118EFB5E93}">
      <dgm:prSet/>
      <dgm:spPr/>
      <dgm:t>
        <a:bodyPr/>
        <a:lstStyle/>
        <a:p>
          <a:endParaRPr lang="en-US"/>
        </a:p>
      </dgm:t>
    </dgm:pt>
    <dgm:pt modelId="{A93EB231-5833-430E-A2C7-A02B70AB894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sz="2000" b="1" dirty="0" smtClean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ব্যবহারকারীকে সতর্ক করে </a:t>
          </a:r>
          <a:endParaRPr lang="en-US" sz="2000" dirty="0">
            <a:solidFill>
              <a:srgbClr val="C00000"/>
            </a:solidFill>
          </a:endParaRPr>
        </a:p>
      </dgm:t>
    </dgm:pt>
    <dgm:pt modelId="{EA6143FA-8E13-4A98-B040-042DB20ABF63}" type="parTrans" cxnId="{5331C297-DF96-49E4-83C7-863B5248C827}">
      <dgm:prSet/>
      <dgm:spPr/>
      <dgm:t>
        <a:bodyPr/>
        <a:lstStyle/>
        <a:p>
          <a:endParaRPr lang="en-US"/>
        </a:p>
      </dgm:t>
    </dgm:pt>
    <dgm:pt modelId="{D0777953-4942-4129-AD19-44B4C9E914C0}" type="sibTrans" cxnId="{5331C297-DF96-49E4-83C7-863B5248C827}">
      <dgm:prSet/>
      <dgm:spPr/>
      <dgm:t>
        <a:bodyPr/>
        <a:lstStyle/>
        <a:p>
          <a:endParaRPr lang="en-US"/>
        </a:p>
      </dgm:t>
    </dgm:pt>
    <dgm:pt modelId="{9BDAC9BD-9FD9-4DCC-8F93-61AA8B81922D}">
      <dgm:prSet phldrT="[Text]" custT="1"/>
      <dgm:spPr/>
      <dgm:t>
        <a:bodyPr/>
        <a:lstStyle/>
        <a:p>
          <a:r>
            <a:rPr lang="bn-BD" sz="2000" b="1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 চিহ্নিত করে </a:t>
          </a:r>
          <a:endParaRPr lang="en-US" sz="2000" dirty="0">
            <a:solidFill>
              <a:srgbClr val="002060"/>
            </a:solidFill>
          </a:endParaRPr>
        </a:p>
      </dgm:t>
    </dgm:pt>
    <dgm:pt modelId="{329D7800-5450-4CAD-8287-D26425029A33}" type="parTrans" cxnId="{8511E60B-5741-49E4-9D28-D87DE3D4252B}">
      <dgm:prSet/>
      <dgm:spPr/>
      <dgm:t>
        <a:bodyPr/>
        <a:lstStyle/>
        <a:p>
          <a:endParaRPr lang="en-US"/>
        </a:p>
      </dgm:t>
    </dgm:pt>
    <dgm:pt modelId="{3AEEB787-130F-49C8-8548-13876BFA5CBE}" type="sibTrans" cxnId="{8511E60B-5741-49E4-9D28-D87DE3D4252B}">
      <dgm:prSet/>
      <dgm:spPr/>
      <dgm:t>
        <a:bodyPr/>
        <a:lstStyle/>
        <a:p>
          <a:endParaRPr lang="en-US"/>
        </a:p>
      </dgm:t>
    </dgm:pt>
    <dgm:pt modelId="{54B40D28-7D2A-41A9-9905-40392B17AA99}">
      <dgm:prSet custT="1"/>
      <dgm:spPr>
        <a:solidFill>
          <a:srgbClr val="0070C0"/>
        </a:solidFill>
      </dgm:spPr>
      <dgm:t>
        <a:bodyPr/>
        <a:lstStyle/>
        <a:p>
          <a:r>
            <a:rPr lang="bn-BD" sz="2400" b="1" smtClean="0">
              <a:ln w="0"/>
              <a:latin typeface="NikoshBAN" panose="02000000000000000000" pitchFamily="2" charset="0"/>
              <a:cs typeface="NikoshBAN" panose="02000000000000000000" pitchFamily="2" charset="0"/>
            </a:rPr>
            <a:t>ভাইরাস নির্মূল করে</a:t>
          </a:r>
          <a:endParaRPr lang="en-US" sz="2400" b="1" dirty="0"/>
        </a:p>
      </dgm:t>
    </dgm:pt>
    <dgm:pt modelId="{3A1D83C6-C4D9-4AD7-8DF0-3B3830BECA30}" type="parTrans" cxnId="{5C2B090A-B557-409F-A54A-F141A0E468E0}">
      <dgm:prSet/>
      <dgm:spPr/>
      <dgm:t>
        <a:bodyPr/>
        <a:lstStyle/>
        <a:p>
          <a:endParaRPr lang="en-US"/>
        </a:p>
      </dgm:t>
    </dgm:pt>
    <dgm:pt modelId="{EA2D9C68-C803-465E-95D3-744D79B33F31}" type="sibTrans" cxnId="{5C2B090A-B557-409F-A54A-F141A0E468E0}">
      <dgm:prSet/>
      <dgm:spPr/>
      <dgm:t>
        <a:bodyPr/>
        <a:lstStyle/>
        <a:p>
          <a:endParaRPr lang="en-US"/>
        </a:p>
      </dgm:t>
    </dgm:pt>
    <dgm:pt modelId="{B4D19FCB-F5D8-4623-863B-E48C3C75A342}">
      <dgm:prSet custT="1"/>
      <dgm:spPr>
        <a:solidFill>
          <a:srgbClr val="00B0F0"/>
        </a:solidFill>
      </dgm:spPr>
      <dgm:t>
        <a:bodyPr/>
        <a:lstStyle/>
        <a:p>
          <a:r>
            <a:rPr lang="bn-BD" sz="2400" b="1" smtClean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 প্রতিহত করে </a:t>
          </a:r>
          <a:endParaRPr lang="en-US" sz="2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70D29592-B714-4989-A0AD-29E2BB7E340C}" type="parTrans" cxnId="{B3657851-97A1-4359-AD24-7730A945E6F9}">
      <dgm:prSet/>
      <dgm:spPr/>
      <dgm:t>
        <a:bodyPr/>
        <a:lstStyle/>
        <a:p>
          <a:endParaRPr lang="en-US"/>
        </a:p>
      </dgm:t>
    </dgm:pt>
    <dgm:pt modelId="{BE9BF558-70AF-4C64-887D-310477DC2F32}" type="sibTrans" cxnId="{B3657851-97A1-4359-AD24-7730A945E6F9}">
      <dgm:prSet/>
      <dgm:spPr/>
      <dgm:t>
        <a:bodyPr/>
        <a:lstStyle/>
        <a:p>
          <a:endParaRPr lang="en-US"/>
        </a:p>
      </dgm:t>
    </dgm:pt>
    <dgm:pt modelId="{E7BBA67F-4EDE-4DBF-BFAF-9BC6930124FF}" type="pres">
      <dgm:prSet presAssocID="{BB9A01A6-7697-4DA1-9534-4D967AE2F0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94F81-79A2-46A1-8A5D-DD0160E23AF8}" type="pres">
      <dgm:prSet presAssocID="{12D99D80-8D2B-48F2-8C0C-3AFA944D991E}" presName="centerShape" presStyleLbl="node0" presStyleIdx="0" presStyleCnt="1" custScaleX="112323" custScaleY="118182"/>
      <dgm:spPr/>
      <dgm:t>
        <a:bodyPr/>
        <a:lstStyle/>
        <a:p>
          <a:endParaRPr lang="en-US"/>
        </a:p>
      </dgm:t>
    </dgm:pt>
    <dgm:pt modelId="{CA421586-54C0-4898-8FFF-38BA6CA22E8D}" type="pres">
      <dgm:prSet presAssocID="{EA6143FA-8E13-4A98-B040-042DB20ABF6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A1CBB39-FD2A-4C49-A0ED-FCAC3858ED5F}" type="pres">
      <dgm:prSet presAssocID="{EA6143FA-8E13-4A98-B040-042DB20ABF6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C289262-4D51-44C8-A637-4B980173F4BE}" type="pres">
      <dgm:prSet presAssocID="{A93EB231-5833-430E-A2C7-A02B70AB89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B31F-CDA7-4263-B7A6-E8B3E4E7B80A}" type="pres">
      <dgm:prSet presAssocID="{329D7800-5450-4CAD-8287-D26425029A3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462B8A4-3DE8-4C39-A031-5CF7706BF954}" type="pres">
      <dgm:prSet presAssocID="{329D7800-5450-4CAD-8287-D26425029A3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F7949D8-8B26-413F-B81B-AA57CBCD393A}" type="pres">
      <dgm:prSet presAssocID="{9BDAC9BD-9FD9-4DCC-8F93-61AA8B8192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A8173-6715-457B-BCBC-EBA769C502A1}" type="pres">
      <dgm:prSet presAssocID="{3A1D83C6-C4D9-4AD7-8DF0-3B3830BECA3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EEF502A-F857-4334-876E-E73EECD16D49}" type="pres">
      <dgm:prSet presAssocID="{3A1D83C6-C4D9-4AD7-8DF0-3B3830BECA3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B72E3BF-6426-4417-B108-5A0CF39C87B9}" type="pres">
      <dgm:prSet presAssocID="{54B40D28-7D2A-41A9-9905-40392B17AA99}" presName="node" presStyleLbl="node1" presStyleIdx="2" presStyleCnt="4" custRadScaleRad="100139" custRadScaleInc="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6308-981F-4BE5-838A-47C0ADA75F10}" type="pres">
      <dgm:prSet presAssocID="{70D29592-B714-4989-A0AD-29E2BB7E340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FBD8D1B-A797-4FAF-8FA0-DA4117353437}" type="pres">
      <dgm:prSet presAssocID="{70D29592-B714-4989-A0AD-29E2BB7E340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F0AA53A-CD3E-4BBF-8A4F-4855DC603103}" type="pres">
      <dgm:prSet presAssocID="{B4D19FCB-F5D8-4623-863B-E48C3C75A3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0C809-1CCF-4B48-B52E-F85F7496D1BC}" type="presOf" srcId="{EA6143FA-8E13-4A98-B040-042DB20ABF63}" destId="{7A1CBB39-FD2A-4C49-A0ED-FCAC3858ED5F}" srcOrd="1" destOrd="0" presId="urn:microsoft.com/office/officeart/2005/8/layout/radial5"/>
    <dgm:cxn modelId="{6193666A-66D7-4502-8798-7E118EFB5E93}" srcId="{BB9A01A6-7697-4DA1-9534-4D967AE2F06A}" destId="{12D99D80-8D2B-48F2-8C0C-3AFA944D991E}" srcOrd="0" destOrd="0" parTransId="{1D9E0323-9D98-4DB7-8BB6-0AD18195C1D2}" sibTransId="{5A410903-9508-4BF2-8E52-D64B123F750A}"/>
    <dgm:cxn modelId="{A62B0E52-FFB9-4BD2-B693-BA2FDF08114E}" type="presOf" srcId="{54B40D28-7D2A-41A9-9905-40392B17AA99}" destId="{EB72E3BF-6426-4417-B108-5A0CF39C87B9}" srcOrd="0" destOrd="0" presId="urn:microsoft.com/office/officeart/2005/8/layout/radial5"/>
    <dgm:cxn modelId="{B3657851-97A1-4359-AD24-7730A945E6F9}" srcId="{12D99D80-8D2B-48F2-8C0C-3AFA944D991E}" destId="{B4D19FCB-F5D8-4623-863B-E48C3C75A342}" srcOrd="3" destOrd="0" parTransId="{70D29592-B714-4989-A0AD-29E2BB7E340C}" sibTransId="{BE9BF558-70AF-4C64-887D-310477DC2F32}"/>
    <dgm:cxn modelId="{8511E60B-5741-49E4-9D28-D87DE3D4252B}" srcId="{12D99D80-8D2B-48F2-8C0C-3AFA944D991E}" destId="{9BDAC9BD-9FD9-4DCC-8F93-61AA8B81922D}" srcOrd="1" destOrd="0" parTransId="{329D7800-5450-4CAD-8287-D26425029A33}" sibTransId="{3AEEB787-130F-49C8-8548-13876BFA5CBE}"/>
    <dgm:cxn modelId="{092C6BAD-B2FE-4283-8FCB-829C11C593C8}" type="presOf" srcId="{9BDAC9BD-9FD9-4DCC-8F93-61AA8B81922D}" destId="{EF7949D8-8B26-413F-B81B-AA57CBCD393A}" srcOrd="0" destOrd="0" presId="urn:microsoft.com/office/officeart/2005/8/layout/radial5"/>
    <dgm:cxn modelId="{71E8D57C-CF9D-4C70-9555-ECE1D4FEB4BE}" type="presOf" srcId="{EA6143FA-8E13-4A98-B040-042DB20ABF63}" destId="{CA421586-54C0-4898-8FFF-38BA6CA22E8D}" srcOrd="0" destOrd="0" presId="urn:microsoft.com/office/officeart/2005/8/layout/radial5"/>
    <dgm:cxn modelId="{4213EA28-5A4C-477B-91E1-809613D4FF0E}" type="presOf" srcId="{329D7800-5450-4CAD-8287-D26425029A33}" destId="{6116B31F-CDA7-4263-B7A6-E8B3E4E7B80A}" srcOrd="0" destOrd="0" presId="urn:microsoft.com/office/officeart/2005/8/layout/radial5"/>
    <dgm:cxn modelId="{76BE9929-933E-4B8B-BA17-9E6DFFD64CD8}" type="presOf" srcId="{329D7800-5450-4CAD-8287-D26425029A33}" destId="{3462B8A4-3DE8-4C39-A031-5CF7706BF954}" srcOrd="1" destOrd="0" presId="urn:microsoft.com/office/officeart/2005/8/layout/radial5"/>
    <dgm:cxn modelId="{5331C297-DF96-49E4-83C7-863B5248C827}" srcId="{12D99D80-8D2B-48F2-8C0C-3AFA944D991E}" destId="{A93EB231-5833-430E-A2C7-A02B70AB8944}" srcOrd="0" destOrd="0" parTransId="{EA6143FA-8E13-4A98-B040-042DB20ABF63}" sibTransId="{D0777953-4942-4129-AD19-44B4C9E914C0}"/>
    <dgm:cxn modelId="{856B8E56-9C90-46E2-9F09-34ABA2D71A15}" type="presOf" srcId="{12D99D80-8D2B-48F2-8C0C-3AFA944D991E}" destId="{56894F81-79A2-46A1-8A5D-DD0160E23AF8}" srcOrd="0" destOrd="0" presId="urn:microsoft.com/office/officeart/2005/8/layout/radial5"/>
    <dgm:cxn modelId="{3F5FEC15-564B-484E-A8D9-6CC20EBE3F58}" type="presOf" srcId="{B4D19FCB-F5D8-4623-863B-E48C3C75A342}" destId="{1F0AA53A-CD3E-4BBF-8A4F-4855DC603103}" srcOrd="0" destOrd="0" presId="urn:microsoft.com/office/officeart/2005/8/layout/radial5"/>
    <dgm:cxn modelId="{EF8FC656-D2D1-441E-92F2-0F951595B8B9}" type="presOf" srcId="{BB9A01A6-7697-4DA1-9534-4D967AE2F06A}" destId="{E7BBA67F-4EDE-4DBF-BFAF-9BC6930124FF}" srcOrd="0" destOrd="0" presId="urn:microsoft.com/office/officeart/2005/8/layout/radial5"/>
    <dgm:cxn modelId="{98EE9CD8-FB08-443D-BDCB-269261E9D55D}" type="presOf" srcId="{70D29592-B714-4989-A0AD-29E2BB7E340C}" destId="{FFBD8D1B-A797-4FAF-8FA0-DA4117353437}" srcOrd="1" destOrd="0" presId="urn:microsoft.com/office/officeart/2005/8/layout/radial5"/>
    <dgm:cxn modelId="{B2365C00-09A5-43F1-99E2-7B9853695EEB}" type="presOf" srcId="{3A1D83C6-C4D9-4AD7-8DF0-3B3830BECA30}" destId="{6EEF502A-F857-4334-876E-E73EECD16D49}" srcOrd="1" destOrd="0" presId="urn:microsoft.com/office/officeart/2005/8/layout/radial5"/>
    <dgm:cxn modelId="{5C2B090A-B557-409F-A54A-F141A0E468E0}" srcId="{12D99D80-8D2B-48F2-8C0C-3AFA944D991E}" destId="{54B40D28-7D2A-41A9-9905-40392B17AA99}" srcOrd="2" destOrd="0" parTransId="{3A1D83C6-C4D9-4AD7-8DF0-3B3830BECA30}" sibTransId="{EA2D9C68-C803-465E-95D3-744D79B33F31}"/>
    <dgm:cxn modelId="{BBB88C27-719D-46B9-A75A-D080557E583E}" type="presOf" srcId="{3A1D83C6-C4D9-4AD7-8DF0-3B3830BECA30}" destId="{15EA8173-6715-457B-BCBC-EBA769C502A1}" srcOrd="0" destOrd="0" presId="urn:microsoft.com/office/officeart/2005/8/layout/radial5"/>
    <dgm:cxn modelId="{6846482F-7FDC-42FF-9EA8-02D5937C16BB}" type="presOf" srcId="{A93EB231-5833-430E-A2C7-A02B70AB8944}" destId="{EC289262-4D51-44C8-A637-4B980173F4BE}" srcOrd="0" destOrd="0" presId="urn:microsoft.com/office/officeart/2005/8/layout/radial5"/>
    <dgm:cxn modelId="{CC87C4BF-819F-4CD4-B93F-4C7DFDCA8CDE}" type="presOf" srcId="{70D29592-B714-4989-A0AD-29E2BB7E340C}" destId="{3DDB6308-981F-4BE5-838A-47C0ADA75F10}" srcOrd="0" destOrd="0" presId="urn:microsoft.com/office/officeart/2005/8/layout/radial5"/>
    <dgm:cxn modelId="{C37BD772-C584-4FA2-8C56-3A28227E1BC0}" type="presParOf" srcId="{E7BBA67F-4EDE-4DBF-BFAF-9BC6930124FF}" destId="{56894F81-79A2-46A1-8A5D-DD0160E23AF8}" srcOrd="0" destOrd="0" presId="urn:microsoft.com/office/officeart/2005/8/layout/radial5"/>
    <dgm:cxn modelId="{50A25863-A949-4282-B757-2CFF60A6D325}" type="presParOf" srcId="{E7BBA67F-4EDE-4DBF-BFAF-9BC6930124FF}" destId="{CA421586-54C0-4898-8FFF-38BA6CA22E8D}" srcOrd="1" destOrd="0" presId="urn:microsoft.com/office/officeart/2005/8/layout/radial5"/>
    <dgm:cxn modelId="{EFD5631D-07D5-459F-B0F4-9A0F467E45CD}" type="presParOf" srcId="{CA421586-54C0-4898-8FFF-38BA6CA22E8D}" destId="{7A1CBB39-FD2A-4C49-A0ED-FCAC3858ED5F}" srcOrd="0" destOrd="0" presId="urn:microsoft.com/office/officeart/2005/8/layout/radial5"/>
    <dgm:cxn modelId="{3F80EA9D-6B61-4DCA-92E2-57C1B4F03593}" type="presParOf" srcId="{E7BBA67F-4EDE-4DBF-BFAF-9BC6930124FF}" destId="{EC289262-4D51-44C8-A637-4B980173F4BE}" srcOrd="2" destOrd="0" presId="urn:microsoft.com/office/officeart/2005/8/layout/radial5"/>
    <dgm:cxn modelId="{A857ABB4-FD96-46AD-B67A-385DB67D328E}" type="presParOf" srcId="{E7BBA67F-4EDE-4DBF-BFAF-9BC6930124FF}" destId="{6116B31F-CDA7-4263-B7A6-E8B3E4E7B80A}" srcOrd="3" destOrd="0" presId="urn:microsoft.com/office/officeart/2005/8/layout/radial5"/>
    <dgm:cxn modelId="{508477DF-582A-404F-A8BE-FBFDA1AA3F5C}" type="presParOf" srcId="{6116B31F-CDA7-4263-B7A6-E8B3E4E7B80A}" destId="{3462B8A4-3DE8-4C39-A031-5CF7706BF954}" srcOrd="0" destOrd="0" presId="urn:microsoft.com/office/officeart/2005/8/layout/radial5"/>
    <dgm:cxn modelId="{F27869FA-2C52-4EAA-A570-5F33D3B5F099}" type="presParOf" srcId="{E7BBA67F-4EDE-4DBF-BFAF-9BC6930124FF}" destId="{EF7949D8-8B26-413F-B81B-AA57CBCD393A}" srcOrd="4" destOrd="0" presId="urn:microsoft.com/office/officeart/2005/8/layout/radial5"/>
    <dgm:cxn modelId="{BF52C2A5-8E33-4CDF-9E74-0AB466D09EA0}" type="presParOf" srcId="{E7BBA67F-4EDE-4DBF-BFAF-9BC6930124FF}" destId="{15EA8173-6715-457B-BCBC-EBA769C502A1}" srcOrd="5" destOrd="0" presId="urn:microsoft.com/office/officeart/2005/8/layout/radial5"/>
    <dgm:cxn modelId="{FAF51D1F-E3FA-460B-83C8-19799F0854A1}" type="presParOf" srcId="{15EA8173-6715-457B-BCBC-EBA769C502A1}" destId="{6EEF502A-F857-4334-876E-E73EECD16D49}" srcOrd="0" destOrd="0" presId="urn:microsoft.com/office/officeart/2005/8/layout/radial5"/>
    <dgm:cxn modelId="{9E84CAB4-D6C1-409C-B894-9834C6789603}" type="presParOf" srcId="{E7BBA67F-4EDE-4DBF-BFAF-9BC6930124FF}" destId="{EB72E3BF-6426-4417-B108-5A0CF39C87B9}" srcOrd="6" destOrd="0" presId="urn:microsoft.com/office/officeart/2005/8/layout/radial5"/>
    <dgm:cxn modelId="{9A0C1940-389E-47BD-8F62-D0EEA40426F0}" type="presParOf" srcId="{E7BBA67F-4EDE-4DBF-BFAF-9BC6930124FF}" destId="{3DDB6308-981F-4BE5-838A-47C0ADA75F10}" srcOrd="7" destOrd="0" presId="urn:microsoft.com/office/officeart/2005/8/layout/radial5"/>
    <dgm:cxn modelId="{53C041BD-A0F5-457C-9581-AB8358FB2080}" type="presParOf" srcId="{3DDB6308-981F-4BE5-838A-47C0ADA75F10}" destId="{FFBD8D1B-A797-4FAF-8FA0-DA4117353437}" srcOrd="0" destOrd="0" presId="urn:microsoft.com/office/officeart/2005/8/layout/radial5"/>
    <dgm:cxn modelId="{D2DE845C-AA2B-4866-ABE2-6670CD25E388}" type="presParOf" srcId="{E7BBA67F-4EDE-4DBF-BFAF-9BC6930124FF}" destId="{1F0AA53A-CD3E-4BBF-8A4F-4855DC60310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94F81-79A2-46A1-8A5D-DD0160E23AF8}">
      <dsp:nvSpPr>
        <dsp:cNvPr id="0" name=""/>
        <dsp:cNvSpPr/>
      </dsp:nvSpPr>
      <dsp:spPr>
        <a:xfrm>
          <a:off x="3177079" y="2179780"/>
          <a:ext cx="1866598" cy="19639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যেভাবে</a:t>
          </a: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কম্পিউটার রক্ষা</a:t>
          </a:r>
          <a:r>
            <a:rPr lang="bn-BD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করে</a:t>
          </a:r>
          <a:endParaRPr lang="en-US" sz="2300" kern="1200" dirty="0"/>
        </a:p>
      </dsp:txBody>
      <dsp:txXfrm>
        <a:off x="3450436" y="2467396"/>
        <a:ext cx="1319884" cy="1388732"/>
      </dsp:txXfrm>
    </dsp:sp>
    <dsp:sp modelId="{CA421586-54C0-4898-8FFF-38BA6CA22E8D}">
      <dsp:nvSpPr>
        <dsp:cNvPr id="0" name=""/>
        <dsp:cNvSpPr/>
      </dsp:nvSpPr>
      <dsp:spPr>
        <a:xfrm rot="16200000">
          <a:off x="3973925" y="1647537"/>
          <a:ext cx="272906" cy="56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14861" y="1801476"/>
        <a:ext cx="191034" cy="339010"/>
      </dsp:txXfrm>
    </dsp:sp>
    <dsp:sp modelId="{EC289262-4D51-44C8-A637-4B980173F4BE}">
      <dsp:nvSpPr>
        <dsp:cNvPr id="0" name=""/>
        <dsp:cNvSpPr/>
      </dsp:nvSpPr>
      <dsp:spPr>
        <a:xfrm>
          <a:off x="3279471" y="3050"/>
          <a:ext cx="1661813" cy="166181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ব্যবহারকারীকে সতর্ক করে 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522838" y="246417"/>
        <a:ext cx="1175079" cy="1175079"/>
      </dsp:txXfrm>
    </dsp:sp>
    <dsp:sp modelId="{6116B31F-CDA7-4263-B7A6-E8B3E4E7B80A}">
      <dsp:nvSpPr>
        <dsp:cNvPr id="0" name=""/>
        <dsp:cNvSpPr/>
      </dsp:nvSpPr>
      <dsp:spPr>
        <a:xfrm>
          <a:off x="5167669" y="2879254"/>
          <a:ext cx="298708" cy="56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094252"/>
            <a:satOff val="-14050"/>
            <a:lumOff val="-705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67669" y="2992257"/>
        <a:ext cx="209096" cy="339010"/>
      </dsp:txXfrm>
    </dsp:sp>
    <dsp:sp modelId="{EF7949D8-8B26-413F-B81B-AA57CBCD393A}">
      <dsp:nvSpPr>
        <dsp:cNvPr id="0" name=""/>
        <dsp:cNvSpPr/>
      </dsp:nvSpPr>
      <dsp:spPr>
        <a:xfrm>
          <a:off x="5607277" y="2330856"/>
          <a:ext cx="1661813" cy="1661813"/>
        </a:xfrm>
        <a:prstGeom prst="ellipse">
          <a:avLst/>
        </a:prstGeom>
        <a:gradFill rotWithShape="0">
          <a:gsLst>
            <a:gs pos="0">
              <a:schemeClr val="accent3">
                <a:hueOff val="3094252"/>
                <a:satOff val="-14050"/>
                <a:lumOff val="-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3094252"/>
                <a:satOff val="-14050"/>
                <a:lumOff val="-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3094252"/>
                <a:satOff val="-14050"/>
                <a:lumOff val="-7059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 চিহ্নিত করে 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5850644" y="2574223"/>
        <a:ext cx="1175079" cy="1175079"/>
      </dsp:txXfrm>
    </dsp:sp>
    <dsp:sp modelId="{15EA8173-6715-457B-BCBC-EBA769C502A1}">
      <dsp:nvSpPr>
        <dsp:cNvPr id="0" name=""/>
        <dsp:cNvSpPr/>
      </dsp:nvSpPr>
      <dsp:spPr>
        <a:xfrm rot="5404320">
          <a:off x="3971566" y="4112451"/>
          <a:ext cx="274523" cy="56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188505"/>
            <a:satOff val="-28100"/>
            <a:lumOff val="-1411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12796" y="4184276"/>
        <a:ext cx="192166" cy="339010"/>
      </dsp:txXfrm>
    </dsp:sp>
    <dsp:sp modelId="{EB72E3BF-6426-4417-B108-5A0CF39C87B9}">
      <dsp:nvSpPr>
        <dsp:cNvPr id="0" name=""/>
        <dsp:cNvSpPr/>
      </dsp:nvSpPr>
      <dsp:spPr>
        <a:xfrm>
          <a:off x="3276542" y="4661712"/>
          <a:ext cx="1661813" cy="1661813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n w="0"/>
              <a:latin typeface="NikoshBAN" panose="02000000000000000000" pitchFamily="2" charset="0"/>
              <a:cs typeface="NikoshBAN" panose="02000000000000000000" pitchFamily="2" charset="0"/>
            </a:rPr>
            <a:t>ভাইরাস নির্মূল করে</a:t>
          </a:r>
          <a:endParaRPr lang="en-US" sz="2400" b="1" kern="1200" dirty="0"/>
        </a:p>
      </dsp:txBody>
      <dsp:txXfrm>
        <a:off x="3519909" y="4905079"/>
        <a:ext cx="1175079" cy="1175079"/>
      </dsp:txXfrm>
    </dsp:sp>
    <dsp:sp modelId="{3DDB6308-981F-4BE5-838A-47C0ADA75F10}">
      <dsp:nvSpPr>
        <dsp:cNvPr id="0" name=""/>
        <dsp:cNvSpPr/>
      </dsp:nvSpPr>
      <dsp:spPr>
        <a:xfrm rot="10800000">
          <a:off x="2754379" y="2879254"/>
          <a:ext cx="298708" cy="56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282757"/>
            <a:satOff val="-42150"/>
            <a:lumOff val="-211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843991" y="2992257"/>
        <a:ext cx="209096" cy="339010"/>
      </dsp:txXfrm>
    </dsp:sp>
    <dsp:sp modelId="{1F0AA53A-CD3E-4BBF-8A4F-4855DC603103}">
      <dsp:nvSpPr>
        <dsp:cNvPr id="0" name=""/>
        <dsp:cNvSpPr/>
      </dsp:nvSpPr>
      <dsp:spPr>
        <a:xfrm>
          <a:off x="951665" y="2330856"/>
          <a:ext cx="1661813" cy="166181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 প্রতিহত করে </a:t>
          </a:r>
          <a:endParaRPr lang="en-US" sz="24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95032" y="2574223"/>
        <a:ext cx="1175079" cy="117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1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9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0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6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3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8DD6C29-8021-44A7-8325-DAFF18B40E7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2F673E7-05D5-4EBF-B725-2DB9076714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selikamal848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474" y="104290"/>
            <a:ext cx="12093526" cy="6708361"/>
          </a:xfrm>
          <a:prstGeom prst="rect">
            <a:avLst/>
          </a:prstGeom>
          <a:noFill/>
          <a:ln w="180975">
            <a:solidFill>
              <a:srgbClr val="00B0F0">
                <a:alpha val="38000"/>
              </a:srgb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583" y="9232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311" y="2014562"/>
            <a:ext cx="4018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 কাকে বলে?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4251" y="1010972"/>
            <a:ext cx="4092020" cy="76512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 পরিচিত কিছু ভাইরাস</a:t>
            </a:r>
            <a:endParaRPr lang="bn-BD" sz="3600" b="1" dirty="0" smtClean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27099" y="2291930"/>
            <a:ext cx="6078267" cy="13081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277041" y="2326790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55764" y="2291930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4162" y="2313727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69285" y="2313727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44897" y="2326790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89243" y="4666729"/>
            <a:ext cx="1102980" cy="64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স্টোন </a:t>
            </a:r>
            <a:r>
              <a:rPr lang="en-US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Stone)</a:t>
            </a:r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208233" y="4636662"/>
            <a:ext cx="1160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Vienna)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782440" y="4666729"/>
            <a:ext cx="1108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সিআইএইচ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(CIH)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5430" y="4607236"/>
            <a:ext cx="1158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ফোল্ডার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(Folder)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78322" y="4589649"/>
            <a:ext cx="1545136" cy="647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ট্রোজান হর্স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(Trojan Horse)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3" y="3170177"/>
            <a:ext cx="1163109" cy="12639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27" y="3177655"/>
            <a:ext cx="1309808" cy="12564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2"/>
          <a:stretch/>
        </p:blipFill>
        <p:spPr>
          <a:xfrm>
            <a:off x="5651326" y="3168262"/>
            <a:ext cx="1028991" cy="1220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62" y="3168261"/>
            <a:ext cx="1495877" cy="12564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47" y="3173481"/>
            <a:ext cx="1410228" cy="121499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178668" y="1773697"/>
            <a:ext cx="0" cy="45758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6747" y="3185447"/>
            <a:ext cx="1613876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 মুক্ত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770631" y="3185447"/>
            <a:ext cx="1934197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ভাইরাসে আক্রান্ত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32409" y="3185447"/>
            <a:ext cx="826547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3294185" y="6036258"/>
            <a:ext cx="1319001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62663" y="420087"/>
            <a:ext cx="748262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যে ভাবে বিস্তার লাভ করে-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3" y="3973740"/>
            <a:ext cx="2182045" cy="1814870"/>
          </a:xfrm>
          <a:prstGeom prst="rect">
            <a:avLst/>
          </a:prstGeom>
          <a:ln w="285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69" y="4037245"/>
            <a:ext cx="1778818" cy="1751365"/>
          </a:xfrm>
          <a:prstGeom prst="rect">
            <a:avLst/>
          </a:prstGeom>
          <a:ln w="285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ectangle 24"/>
          <p:cNvSpPr/>
          <p:nvPr/>
        </p:nvSpPr>
        <p:spPr>
          <a:xfrm>
            <a:off x="6028597" y="5995601"/>
            <a:ext cx="1610883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 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61" y="1125626"/>
            <a:ext cx="1705427" cy="1926364"/>
          </a:xfrm>
          <a:prstGeom prst="rect">
            <a:avLst/>
          </a:prstGeom>
          <a:ln w="285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Rectangle 26"/>
          <p:cNvSpPr/>
          <p:nvPr/>
        </p:nvSpPr>
        <p:spPr>
          <a:xfrm>
            <a:off x="8931086" y="6036258"/>
            <a:ext cx="1229192" cy="5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4" y="1179975"/>
            <a:ext cx="2182045" cy="1871003"/>
          </a:xfrm>
          <a:prstGeom prst="rect">
            <a:avLst/>
          </a:prstGeom>
          <a:ln w="285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78" y="4037245"/>
            <a:ext cx="1529917" cy="1751365"/>
          </a:xfrm>
          <a:prstGeom prst="rect">
            <a:avLst/>
          </a:prstGeom>
          <a:ln w="285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67" y="1097460"/>
            <a:ext cx="2839035" cy="20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15766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7282" y="684945"/>
            <a:ext cx="667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কারণে বুঝা </a:t>
            </a:r>
            <a:r>
              <a:rPr lang="bn-BD" sz="32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 </a:t>
            </a:r>
            <a:r>
              <a:rPr lang="bn-BD" sz="3200" b="1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2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 </a:t>
            </a:r>
            <a:r>
              <a:rPr lang="bn-BD" sz="3200" b="1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bn-BD" sz="32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356" y="2175432"/>
            <a:ext cx="71627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মেমোরি কম দেখায়, ফলে গতি কমে গেলে; </a:t>
            </a:r>
            <a:endParaRPr lang="en-US" sz="2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7282" y="2737198"/>
            <a:ext cx="71627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কম্পিউটার চালু অবস্থায় অপ্রত্যাশিত বার্তা প্রদর্শিত হলে।</a:t>
            </a:r>
            <a:endParaRPr lang="en-US" sz="2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7282" y="3241143"/>
            <a:ext cx="71627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নতুন প্রোগ্রাম ইনস্টল করতে সময় বেশি লাগলে;  </a:t>
            </a:r>
            <a:endParaRPr lang="en-US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7282" y="3764261"/>
            <a:ext cx="71627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চলমান কাজে ফাইল বেশি জায়গা দখল করলে;  </a:t>
            </a:r>
            <a:endParaRPr lang="en-US" sz="2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7282" y="4235395"/>
            <a:ext cx="771500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কম্পিউটার চালু করার সময় চালু হতে হতে শাট ডাউন বা কাজ করতে করতে হঠাৎ বন্ধ হচ্ছে বা রিস্টার্ট হচ্ছে;</a:t>
            </a:r>
            <a:endParaRPr lang="en-US" sz="2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282" y="5262458"/>
            <a:ext cx="79372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800" b="1" dirty="0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ফোল্ডারে বিদ্যমান ফাইলের নাম পরিবর্তিত হয়ে অন্য নাম ধারণ করলে। </a:t>
            </a:r>
            <a:endParaRPr lang="en-US" sz="28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357" y="1592142"/>
            <a:ext cx="75104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প্রোগ্রাম ও ফাইল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সময় বেশি লাগলে;  </a:t>
            </a:r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13675" y="557360"/>
            <a:ext cx="4419600" cy="83615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ক্ষতি করে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1621" y="5155348"/>
            <a:ext cx="3419475" cy="95410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সংরক্ষিত কোনো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244" y="5155348"/>
            <a:ext cx="2591656" cy="95410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5" y="1902977"/>
            <a:ext cx="3626911" cy="3069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49" y="1844622"/>
            <a:ext cx="3769891" cy="3127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9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77559" y="548700"/>
            <a:ext cx="4419600" cy="83615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ক্ষতি করে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2646" y="5109443"/>
            <a:ext cx="3759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সময় হঠাৎ অবাঞ্ছিত বার্তা প্রদর্শন করে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0916" y="5586497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মনিটরের ডিসপ্লেকে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2122" r="4701" b="8594"/>
          <a:stretch/>
        </p:blipFill>
        <p:spPr>
          <a:xfrm>
            <a:off x="2312646" y="1740561"/>
            <a:ext cx="3630433" cy="3151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47" y="1740561"/>
            <a:ext cx="3760833" cy="3528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1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29263" y="548348"/>
            <a:ext cx="4419600" cy="83615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ক্ষতি করে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63" y="1732570"/>
            <a:ext cx="3712633" cy="353059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7" name="Rectangle 56"/>
          <p:cNvSpPr/>
          <p:nvPr/>
        </p:nvSpPr>
        <p:spPr>
          <a:xfrm>
            <a:off x="2601209" y="5555825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2357"/>
          <a:stretch/>
        </p:blipFill>
        <p:spPr>
          <a:xfrm>
            <a:off x="2271189" y="1732571"/>
            <a:ext cx="3784241" cy="353059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9" name="Rectangle 58"/>
          <p:cNvSpPr/>
          <p:nvPr/>
        </p:nvSpPr>
        <p:spPr>
          <a:xfrm>
            <a:off x="6480879" y="5555826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করার সময়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Hacked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পারে 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04695" y="235586"/>
            <a:ext cx="5590668" cy="1176907"/>
          </a:xfrm>
          <a:prstGeom prst="roundRect">
            <a:avLst>
              <a:gd name="adj" fmla="val 153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জেনে নেওয়া যাক কম্পিউটার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কি? </a:t>
            </a:r>
            <a:endParaRPr lang="bn-BD" sz="40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30919" y="4776829"/>
            <a:ext cx="7576594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নির্মুল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ইউটিলিটি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ন্টি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01" y="1726907"/>
            <a:ext cx="3578223" cy="2863462"/>
          </a:xfrm>
          <a:prstGeom prst="rect">
            <a:avLst/>
          </a:prstGeom>
          <a:ln w="762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19" y="1662150"/>
            <a:ext cx="3417568" cy="30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18866" y="482790"/>
            <a:ext cx="4536707" cy="872493"/>
          </a:xfrm>
          <a:prstGeom prst="roundRect">
            <a:avLst>
              <a:gd name="adj" fmla="val 153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কিছু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bn-BD" sz="40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30364" y="1943505"/>
            <a:ext cx="6082345" cy="34365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91294" y="1983256"/>
            <a:ext cx="0" cy="52179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46908" y="1943505"/>
            <a:ext cx="0" cy="52179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66715" y="1968360"/>
            <a:ext cx="0" cy="52179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42136" y="1983256"/>
            <a:ext cx="0" cy="52179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48378" y="5429322"/>
            <a:ext cx="1197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এভিজি 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(AVG)</a:t>
            </a:r>
            <a:r>
              <a:rPr lang="bn-BD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390388" y="5426027"/>
            <a:ext cx="1096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Avira)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440270" y="5426027"/>
            <a:ext cx="105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এভাস্ট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3234" y="5426027"/>
            <a:ext cx="1540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ক্যাসপারস্কাই </a:t>
            </a:r>
            <a:r>
              <a:rPr lang="en-US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(Kaspersky)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56620" y="1352548"/>
            <a:ext cx="0" cy="52179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925"/>
          <a:stretch/>
        </p:blipFill>
        <p:spPr>
          <a:xfrm>
            <a:off x="2160791" y="2599891"/>
            <a:ext cx="1572233" cy="2580464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43" y="2599892"/>
            <a:ext cx="1569118" cy="2580464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25" y="2599891"/>
            <a:ext cx="1588714" cy="2580463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07" y="2599891"/>
            <a:ext cx="1621257" cy="2580463"/>
          </a:xfrm>
          <a:prstGeom prst="rect">
            <a:avLst/>
          </a:prstGeom>
          <a:ln w="57150" cap="sq" cmpd="thickThin">
            <a:solidFill>
              <a:schemeClr val="tx2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48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42014120"/>
              </p:ext>
            </p:extLst>
          </p:nvPr>
        </p:nvGraphicFramePr>
        <p:xfrm>
          <a:off x="1676805" y="334851"/>
          <a:ext cx="8220757" cy="632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766856" y="376898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কম্পিউটার রক্ষা করে</a:t>
            </a:r>
            <a:endParaRPr lang="bn-BD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3703" y="377723"/>
            <a:ext cx="525731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উপায়-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39303" y="4236577"/>
            <a:ext cx="432831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সিডি বা ডিস্ক,পেনড্রাইভ,মেমোরিকার্ড  ব্যবহারের পূর্বে ভাইরাসমুক্ত করতে হবে।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667616" y="5332879"/>
            <a:ext cx="35814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কপিকৃত সফটওয়্যার ব্যবহারের পূর্বে ভাইরাসমুক্ত করতে হবে।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51" y="1217517"/>
            <a:ext cx="3306418" cy="2782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41" y="2434554"/>
            <a:ext cx="3583779" cy="289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0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8446" y="3252971"/>
            <a:ext cx="6077243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dirty="0">
              <a:ln w="0"/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66468" y="177557"/>
            <a:ext cx="11833274" cy="6476461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3232" y="957916"/>
            <a:ext cx="5167673" cy="2702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8718" y="4249808"/>
            <a:ext cx="394093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আদান-প্রদানে সতর্ক থাকতে হবে। সন্দেহজনক ই-মেইল ভাইরাসমুক্ত করে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হবে। 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810046" y="5354430"/>
            <a:ext cx="3429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 ফাইল ভাইরাস চেক করে ব্যবহার করতে হবে।  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/>
          <a:stretch/>
        </p:blipFill>
        <p:spPr>
          <a:xfrm>
            <a:off x="1824170" y="1232271"/>
            <a:ext cx="3630033" cy="2807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46" y="1921857"/>
            <a:ext cx="3701002" cy="3071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677660" y="347159"/>
            <a:ext cx="525731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9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410" y="579181"/>
            <a:ext cx="525731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রাখার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উপায়-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83856" y="1284885"/>
            <a:ext cx="782510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 যন্ত্রের কোন ফাইল নিজের যন্ত্রে ব্যবহারের পূর্বে ফাইলটিকে  ভাইরাস মুক্ত করা । </a:t>
            </a:r>
            <a:endParaRPr lang="bn-BD" sz="2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6468" y="177557"/>
            <a:ext cx="11833274" cy="6476461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3856" y="2286718"/>
            <a:ext cx="7728976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থেকে কোন সফটওয়্যার নিজের কম্পিউটারে ডাউনলোড করে ইনস্টল করার সময় সতর্ক থাকা। কারণ ডাউনলোডকৃত সফটওয়্যারে ভাইরাস থাকলে তা থেকে তোমার কম্পিউটারটিও ভাইরাস  আক্রান্ত হতে পারে।  </a:t>
            </a:r>
            <a:endParaRPr lang="bn-BD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7727" y="4043487"/>
            <a:ext cx="7230514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অন্যান্য কম্পিউটারে বা যন্ত্রে ব্যবহৃত সফটওয়্যার কপি ব্যবহার না করা ।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7727" y="4931675"/>
            <a:ext cx="693068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এন্টিভাইরাস সফটওয়্যারটিকে সবসময় হালনাগাদ রাখা।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7727" y="5454895"/>
            <a:ext cx="703206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প্রতিদিন ব্যবহৃত তথ্য বা ফাইলসমূহ আলাদা ডিস্ক বা পেনড্রাইভে ব্যাকআপ রাখা </a:t>
            </a:r>
          </a:p>
        </p:txBody>
      </p:sp>
    </p:spTree>
    <p:extLst>
      <p:ext uri="{BB962C8B-B14F-4D97-AF65-F5344CB8AC3E}">
        <p14:creationId xmlns:p14="http://schemas.microsoft.com/office/powerpoint/2010/main" val="24963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4145775" y="588434"/>
            <a:ext cx="5404513" cy="11712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n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26709" y="2086464"/>
            <a:ext cx="5525100" cy="659757"/>
            <a:chOff x="6666900" y="1860613"/>
            <a:chExt cx="5525100" cy="659757"/>
          </a:xfrm>
        </p:grpSpPr>
        <p:sp>
          <p:nvSpPr>
            <p:cNvPr id="29" name="Right Arrow 28"/>
            <p:cNvSpPr/>
            <p:nvPr/>
          </p:nvSpPr>
          <p:spPr>
            <a:xfrm>
              <a:off x="6666900" y="1860613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15678" y="1928881"/>
              <a:ext cx="45763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 বলতে কী বুঝায়?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26709" y="2934471"/>
            <a:ext cx="5822228" cy="659757"/>
            <a:chOff x="450129" y="2787192"/>
            <a:chExt cx="5822228" cy="659757"/>
          </a:xfrm>
        </p:grpSpPr>
        <p:sp>
          <p:nvSpPr>
            <p:cNvPr id="32" name="Right Arrow 31"/>
            <p:cNvSpPr/>
            <p:nvPr/>
          </p:nvSpPr>
          <p:spPr>
            <a:xfrm>
              <a:off x="450129" y="2787192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8907" y="2855460"/>
              <a:ext cx="48734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কে, কত সালে ভাইরাসের নামকরণ করেন?</a:t>
              </a:r>
              <a:endParaRPr lang="bn-BD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26709" y="3813452"/>
            <a:ext cx="5525100" cy="659757"/>
            <a:chOff x="718577" y="1600200"/>
            <a:chExt cx="5525100" cy="659757"/>
          </a:xfrm>
        </p:grpSpPr>
        <p:sp>
          <p:nvSpPr>
            <p:cNvPr id="35" name="Right Arrow 34"/>
            <p:cNvSpPr/>
            <p:nvPr/>
          </p:nvSpPr>
          <p:spPr>
            <a:xfrm>
              <a:off x="718577" y="1600200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67355" y="1668468"/>
              <a:ext cx="45763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এন্টি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 বলতে কী বুঝায়?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28718" y="4781951"/>
            <a:ext cx="6921570" cy="659757"/>
            <a:chOff x="718577" y="3268414"/>
            <a:chExt cx="6921570" cy="659757"/>
          </a:xfrm>
        </p:grpSpPr>
        <p:sp>
          <p:nvSpPr>
            <p:cNvPr id="38" name="Right Arrow 37"/>
            <p:cNvSpPr/>
            <p:nvPr/>
          </p:nvSpPr>
          <p:spPr>
            <a:xfrm>
              <a:off x="718577" y="3268414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5434" y="3342112"/>
              <a:ext cx="5974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 কম্পিউটারে সব সময় কি করতে হবে?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6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5685" y="367260"/>
            <a:ext cx="2652202" cy="3040220"/>
            <a:chOff x="467544" y="1268760"/>
            <a:chExt cx="4544491" cy="4245201"/>
          </a:xfrm>
        </p:grpSpPr>
        <p:grpSp>
          <p:nvGrpSpPr>
            <p:cNvPr id="4" name="Group 3"/>
            <p:cNvGrpSpPr/>
            <p:nvPr/>
          </p:nvGrpSpPr>
          <p:grpSpPr>
            <a:xfrm>
              <a:off x="467544" y="1268760"/>
              <a:ext cx="4544491" cy="4245201"/>
              <a:chOff x="1011014" y="370344"/>
              <a:chExt cx="4544491" cy="42452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15007" y="370344"/>
                <a:ext cx="45365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60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2" descr="Image result for home work suck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0" t="19356" r="7267" b="11461"/>
              <a:stretch/>
            </p:blipFill>
            <p:spPr bwMode="auto">
              <a:xfrm>
                <a:off x="1011014" y="1371318"/>
                <a:ext cx="4544491" cy="3244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2555776" y="4005064"/>
              <a:ext cx="252028" cy="2880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Moon 5"/>
            <p:cNvSpPr/>
            <p:nvPr/>
          </p:nvSpPr>
          <p:spPr>
            <a:xfrm rot="16200000">
              <a:off x="2535171" y="4128490"/>
              <a:ext cx="293237" cy="468052"/>
            </a:xfrm>
            <a:prstGeom prst="mo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99432" y="2328863"/>
            <a:ext cx="4807512" cy="4276830"/>
            <a:chOff x="6733707" y="2442111"/>
            <a:chExt cx="4807512" cy="4276830"/>
          </a:xfrm>
        </p:grpSpPr>
        <p:grpSp>
          <p:nvGrpSpPr>
            <p:cNvPr id="9" name="Group 8"/>
            <p:cNvGrpSpPr/>
            <p:nvPr/>
          </p:nvGrpSpPr>
          <p:grpSpPr>
            <a:xfrm>
              <a:off x="6733707" y="2442111"/>
              <a:ext cx="4807512" cy="4276830"/>
              <a:chOff x="3937109" y="1661396"/>
              <a:chExt cx="5147188" cy="4389217"/>
            </a:xfrm>
          </p:grpSpPr>
          <p:pic>
            <p:nvPicPr>
              <p:cNvPr id="10" name="Picture 4" descr="Image result for blackboard with teacher clipar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2"/>
              <a:stretch/>
            </p:blipFill>
            <p:spPr bwMode="auto">
              <a:xfrm>
                <a:off x="3937109" y="1661396"/>
                <a:ext cx="5147188" cy="4389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blackboard with teacher clipar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6" r="73174" b="57309"/>
              <a:stretch/>
            </p:blipFill>
            <p:spPr bwMode="auto">
              <a:xfrm flipV="1">
                <a:off x="4203289" y="3322255"/>
                <a:ext cx="1135627" cy="17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7248509" y="2859288"/>
              <a:ext cx="3541451" cy="1845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 কারণ ছাড়াও কম্পিউটারে </a:t>
              </a:r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 ছড়ানোর 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আরো কী কী </a:t>
              </a:r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 আছে তা বিস্তারিত লিখে আনবে।</a:t>
              </a:r>
              <a:endParaRPr lang="bn-BD" sz="32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21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6244" y="1695740"/>
            <a:ext cx="1426944" cy="17513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66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5567" y="3635763"/>
            <a:ext cx="62564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0131" y="1741274"/>
            <a:ext cx="1875588" cy="1642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287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287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188" y="1945256"/>
            <a:ext cx="1596782" cy="16296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287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287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5719" y="2032083"/>
            <a:ext cx="1661602" cy="15008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287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287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66468" y="177557"/>
            <a:ext cx="11833274" cy="6476461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9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432" y="517073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94192" y="1717038"/>
            <a:ext cx="3934688" cy="4057487"/>
            <a:chOff x="2357268" y="1662407"/>
            <a:chExt cx="3934688" cy="4057487"/>
          </a:xfrm>
        </p:grpSpPr>
        <p:sp>
          <p:nvSpPr>
            <p:cNvPr id="3" name="Content Placeholder 10"/>
            <p:cNvSpPr txBox="1">
              <a:spLocks/>
            </p:cNvSpPr>
            <p:nvPr/>
          </p:nvSpPr>
          <p:spPr>
            <a:xfrm>
              <a:off x="2589903" y="1662407"/>
              <a:ext cx="3469418" cy="4051496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bn-BD" u="sng" dirty="0" smtClean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শিক্ষক পরিচিতি</a:t>
              </a:r>
              <a:endPara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57268" y="3688569"/>
              <a:ext cx="39346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সেলিনা আক্তার</a:t>
              </a:r>
              <a:endPara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 শিক্ষক  </a:t>
              </a:r>
              <a:endPara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বহদ্দারকাটা উচ্চ বিদ্যালয় </a:t>
              </a:r>
            </a:p>
            <a:p>
              <a:pPr algn="ctr">
                <a:defRPr/>
              </a:pPr>
              <a:r>
                <a: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 এম চর,চকরিয়া কক্সবাজার</a:t>
              </a:r>
            </a:p>
            <a:p>
              <a:pPr algn="ctr">
                <a:defRPr/>
              </a:pPr>
              <a:r>
                <a:rPr lang="en-US" sz="1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Email-selikamal</a:t>
              </a:r>
              <a:r>
                <a:rPr lang="en-US" sz="1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anose="020F0502020204030204" pitchFamily="34" charset="0"/>
                  <a:cs typeface="NikoshBAN" pitchFamily="2" charset="0"/>
                  <a:hlinkClick r:id="rId2"/>
                </a:rPr>
                <a:t>8485</a:t>
              </a:r>
              <a:r>
                <a:rPr lang="en-US" sz="1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@gmail.com</a:t>
              </a:r>
              <a:r>
                <a:rPr lang="en-US" sz="1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মোবাইল-০১৮৬১২৩২০২৩</a:t>
              </a:r>
              <a:r>
                <a:rPr lang="bn-BD" sz="1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812" y="2221672"/>
              <a:ext cx="1371600" cy="14664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59144" y="1756731"/>
            <a:ext cx="3290832" cy="3978103"/>
            <a:chOff x="6342563" y="1662407"/>
            <a:chExt cx="3374069" cy="3978103"/>
          </a:xfrm>
        </p:grpSpPr>
        <p:sp>
          <p:nvSpPr>
            <p:cNvPr id="4" name="Content Placeholder 12"/>
            <p:cNvSpPr txBox="1">
              <a:spLocks/>
            </p:cNvSpPr>
            <p:nvPr/>
          </p:nvSpPr>
          <p:spPr>
            <a:xfrm>
              <a:off x="6342563" y="1662407"/>
              <a:ext cx="3374069" cy="3978103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8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olaimanLipi" pitchFamily="65" charset="0"/>
                  <a:cs typeface="SolaimanLipi" pitchFamily="65" charset="0"/>
                </a:rPr>
                <a:t>পাঠ পরিচিতি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902" y="2221672"/>
              <a:ext cx="2331075" cy="3106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5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811" y="432033"/>
            <a:ext cx="400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6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</a:t>
            </a:r>
            <a:r>
              <a:rPr lang="en-US" sz="36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15" y="1960521"/>
            <a:ext cx="3231856" cy="3424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28" y="1001149"/>
            <a:ext cx="4938653" cy="3703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8599" y="5161399"/>
            <a:ext cx="374455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দেখে আমরা কী বুঝতে পারলাম?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860" y="4945956"/>
            <a:ext cx="3877787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 একটি প্রোগ্রাম যা কম্পিউটারে প্রবেশ করে বিভিন্ন তথ্য-উপাত্তকে আক্রমণ করছে।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3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1386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341" y="320965"/>
            <a:ext cx="385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দেখি- 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r="4554"/>
          <a:stretch/>
        </p:blipFill>
        <p:spPr>
          <a:xfrm>
            <a:off x="2477577" y="1176195"/>
            <a:ext cx="3833435" cy="3157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0341" y="5334222"/>
            <a:ext cx="53435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দেখে আমরা কী বুঝতে পারলাম?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8937" y="5047359"/>
            <a:ext cx="6284147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কম্পিউটারকে ভাইরাসের আক্রমণ থেকে রক্ষা করছে।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/>
          <a:stretch/>
        </p:blipFill>
        <p:spPr>
          <a:xfrm>
            <a:off x="6482284" y="1649235"/>
            <a:ext cx="3293532" cy="3061557"/>
          </a:xfrm>
          <a:prstGeom prst="rect">
            <a:avLst/>
          </a:prstGeom>
          <a:ln w="28575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29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4172355" y="429267"/>
            <a:ext cx="4598824" cy="703015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4714" y="4969913"/>
            <a:ext cx="6098138" cy="142512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ও এন্টিভাইরাস </a:t>
            </a:r>
          </a:p>
          <a:p>
            <a:pPr algn="ctr"/>
            <a:r>
              <a:rPr lang="bn-BD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অধ্যায়-দুই </a:t>
            </a:r>
          </a:p>
          <a:p>
            <a:pPr algn="ctr"/>
            <a:r>
              <a:rPr lang="bn-BD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পৃষ্ঠ-২৪,২৫  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/>
          <a:stretch/>
        </p:blipFill>
        <p:spPr>
          <a:xfrm>
            <a:off x="3664714" y="1338344"/>
            <a:ext cx="6098138" cy="3425507"/>
          </a:xfrm>
          <a:prstGeom prst="rect">
            <a:avLst/>
          </a:prstGeom>
          <a:ln w="28575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54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9153" y="2246641"/>
            <a:ext cx="7974812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400" b="1" u="sng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400" b="1" u="sng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lvl="0"/>
            <a:endParaRPr lang="bn-BD" sz="2400" b="1" u="sng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/>
                <a:cs typeface="NikoshBAN" panose="02000000000000000000" pitchFamily="2" charset="0"/>
              </a:rPr>
              <a:t>1.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কী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/>
                <a:cs typeface="NikoshBAN" panose="02000000000000000000" pitchFamily="2" charset="0"/>
              </a:rPr>
              <a:t>;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pPr lvl="0"/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কিছু ভাইরাস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পারবে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কীভাবে ক্ষতি করে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 lvl="0"/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বিশ্লেষণ করতে পারবে। 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7518" y="501015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06688" y="208881"/>
            <a:ext cx="3445704" cy="836154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5478" y="4388372"/>
            <a:ext cx="7445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পূর্ণরূপ হলো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Information and Resources Under Siege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 অর্থ দাঁড়ায় গুরুত্বপূর্ণ তথ্যসমূহ দখলে নেওয়া বা ক্ষতি সাধন করা।ভাইরাস হল এক ধরনের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 তথ্য ও উপাত্তকে আক্রমন করে এবং যার নিজের সংখ্যা বৃদ্ধির ক্ষমতা রয়েছে। 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"/>
          <a:stretch/>
        </p:blipFill>
        <p:spPr>
          <a:xfrm>
            <a:off x="2891590" y="1285447"/>
            <a:ext cx="3586638" cy="2911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37" y="1459512"/>
            <a:ext cx="3462541" cy="273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3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5914" y="5175486"/>
            <a:ext cx="7037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১৯৮০ সালে ভাইরাস এর নামকরণ করেন ‘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Haven</a:t>
            </a:r>
            <a:r>
              <a:rPr lang="bn-BD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–এর অধ্যাপক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 Cohen</a:t>
            </a:r>
            <a:endParaRPr lang="en-US" sz="2800" b="1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9703" y="4646479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Haven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289716" y="4646479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Fred Cohen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25678" y="650830"/>
            <a:ext cx="531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কে ভাইরাস এর নামকরণ করেন?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14" y="1350797"/>
            <a:ext cx="3025353" cy="3143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06" y="1349658"/>
            <a:ext cx="2455122" cy="31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Override1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664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Schoolbook</vt:lpstr>
      <vt:lpstr>Corbel</vt:lpstr>
      <vt:lpstr>NikoshBAN</vt:lpstr>
      <vt:lpstr>SolaimanLipi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83</cp:revision>
  <dcterms:created xsi:type="dcterms:W3CDTF">2017-09-03T15:21:53Z</dcterms:created>
  <dcterms:modified xsi:type="dcterms:W3CDTF">2021-06-24T06:06:36Z</dcterms:modified>
</cp:coreProperties>
</file>