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8" r:id="rId4"/>
    <p:sldId id="261" r:id="rId5"/>
    <p:sldId id="259" r:id="rId6"/>
    <p:sldId id="257" r:id="rId7"/>
    <p:sldId id="265" r:id="rId8"/>
    <p:sldId id="263" r:id="rId9"/>
    <p:sldId id="264" r:id="rId10"/>
    <p:sldId id="260" r:id="rId11"/>
    <p:sldId id="262" r:id="rId12"/>
    <p:sldId id="266" r:id="rId13"/>
    <p:sldId id="268" r:id="rId14"/>
    <p:sldId id="267"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8503-B9D6-4421-B59A-2EE639573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CF9C14-4F1E-47E4-BE32-AFB82FF8F6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BD0E47-7A33-4715-9697-2EE26C51FC40}"/>
              </a:ext>
            </a:extLst>
          </p:cNvPr>
          <p:cNvSpPr>
            <a:spLocks noGrp="1"/>
          </p:cNvSpPr>
          <p:nvPr>
            <p:ph type="dt" sz="half" idx="10"/>
          </p:nvPr>
        </p:nvSpPr>
        <p:spPr/>
        <p:txBody>
          <a:bodyPr/>
          <a:lstStyle/>
          <a:p>
            <a:fld id="{21445240-54BF-4338-8892-C4F2308C3DAC}" type="datetimeFigureOut">
              <a:rPr lang="en-US" smtClean="0"/>
              <a:t>25-Jun-21</a:t>
            </a:fld>
            <a:endParaRPr lang="en-US"/>
          </a:p>
        </p:txBody>
      </p:sp>
      <p:sp>
        <p:nvSpPr>
          <p:cNvPr id="5" name="Footer Placeholder 4">
            <a:extLst>
              <a:ext uri="{FF2B5EF4-FFF2-40B4-BE49-F238E27FC236}">
                <a16:creationId xmlns:a16="http://schemas.microsoft.com/office/drawing/2014/main" id="{1DC78774-73C3-4E2F-922C-FBB7D2B52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96CD3-0678-4738-92CB-34BA10C27E23}"/>
              </a:ext>
            </a:extLst>
          </p:cNvPr>
          <p:cNvSpPr>
            <a:spLocks noGrp="1"/>
          </p:cNvSpPr>
          <p:nvPr>
            <p:ph type="sldNum" sz="quarter" idx="12"/>
          </p:nvPr>
        </p:nvSpPr>
        <p:spPr/>
        <p:txBody>
          <a:bodyPr/>
          <a:lstStyle/>
          <a:p>
            <a:fld id="{EEF5E402-4BCD-4081-8BE5-8FE27865731D}" type="slidenum">
              <a:rPr lang="en-US" smtClean="0"/>
              <a:t>‹#›</a:t>
            </a:fld>
            <a:endParaRPr lang="en-US"/>
          </a:p>
        </p:txBody>
      </p:sp>
    </p:spTree>
    <p:extLst>
      <p:ext uri="{BB962C8B-B14F-4D97-AF65-F5344CB8AC3E}">
        <p14:creationId xmlns:p14="http://schemas.microsoft.com/office/powerpoint/2010/main" val="2220800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4785-1B0C-4830-8EA4-D7CBF97CE6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BDB803-9428-46FE-AD79-CF3C3B191B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62B14-4986-4580-8874-C6A0F4D91D51}"/>
              </a:ext>
            </a:extLst>
          </p:cNvPr>
          <p:cNvSpPr>
            <a:spLocks noGrp="1"/>
          </p:cNvSpPr>
          <p:nvPr>
            <p:ph type="dt" sz="half" idx="10"/>
          </p:nvPr>
        </p:nvSpPr>
        <p:spPr/>
        <p:txBody>
          <a:bodyPr/>
          <a:lstStyle/>
          <a:p>
            <a:fld id="{21445240-54BF-4338-8892-C4F2308C3DAC}" type="datetimeFigureOut">
              <a:rPr lang="en-US" smtClean="0"/>
              <a:t>25-Jun-21</a:t>
            </a:fld>
            <a:endParaRPr lang="en-US"/>
          </a:p>
        </p:txBody>
      </p:sp>
      <p:sp>
        <p:nvSpPr>
          <p:cNvPr id="5" name="Footer Placeholder 4">
            <a:extLst>
              <a:ext uri="{FF2B5EF4-FFF2-40B4-BE49-F238E27FC236}">
                <a16:creationId xmlns:a16="http://schemas.microsoft.com/office/drawing/2014/main" id="{023A5328-DA1F-48AE-B443-7C131D805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8CBBE-A5BB-40FF-B94B-B6A9CD4402F6}"/>
              </a:ext>
            </a:extLst>
          </p:cNvPr>
          <p:cNvSpPr>
            <a:spLocks noGrp="1"/>
          </p:cNvSpPr>
          <p:nvPr>
            <p:ph type="sldNum" sz="quarter" idx="12"/>
          </p:nvPr>
        </p:nvSpPr>
        <p:spPr/>
        <p:txBody>
          <a:bodyPr/>
          <a:lstStyle/>
          <a:p>
            <a:fld id="{EEF5E402-4BCD-4081-8BE5-8FE27865731D}" type="slidenum">
              <a:rPr lang="en-US" smtClean="0"/>
              <a:t>‹#›</a:t>
            </a:fld>
            <a:endParaRPr lang="en-US"/>
          </a:p>
        </p:txBody>
      </p:sp>
    </p:spTree>
    <p:extLst>
      <p:ext uri="{BB962C8B-B14F-4D97-AF65-F5344CB8AC3E}">
        <p14:creationId xmlns:p14="http://schemas.microsoft.com/office/powerpoint/2010/main" val="128653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37D1E6-97BE-4D98-ABDC-5C2C61928C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CE5B48-251B-4009-BB23-FE4139DF41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F56EA-9CCB-44BA-92DA-0B53FC4CEA86}"/>
              </a:ext>
            </a:extLst>
          </p:cNvPr>
          <p:cNvSpPr>
            <a:spLocks noGrp="1"/>
          </p:cNvSpPr>
          <p:nvPr>
            <p:ph type="dt" sz="half" idx="10"/>
          </p:nvPr>
        </p:nvSpPr>
        <p:spPr/>
        <p:txBody>
          <a:bodyPr/>
          <a:lstStyle/>
          <a:p>
            <a:fld id="{21445240-54BF-4338-8892-C4F2308C3DAC}" type="datetimeFigureOut">
              <a:rPr lang="en-US" smtClean="0"/>
              <a:t>25-Jun-21</a:t>
            </a:fld>
            <a:endParaRPr lang="en-US"/>
          </a:p>
        </p:txBody>
      </p:sp>
      <p:sp>
        <p:nvSpPr>
          <p:cNvPr id="5" name="Footer Placeholder 4">
            <a:extLst>
              <a:ext uri="{FF2B5EF4-FFF2-40B4-BE49-F238E27FC236}">
                <a16:creationId xmlns:a16="http://schemas.microsoft.com/office/drawing/2014/main" id="{9A0D5680-FCB1-4D76-9066-0C604CA96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04E3-FD5D-41E1-8635-4445926D3966}"/>
              </a:ext>
            </a:extLst>
          </p:cNvPr>
          <p:cNvSpPr>
            <a:spLocks noGrp="1"/>
          </p:cNvSpPr>
          <p:nvPr>
            <p:ph type="sldNum" sz="quarter" idx="12"/>
          </p:nvPr>
        </p:nvSpPr>
        <p:spPr/>
        <p:txBody>
          <a:bodyPr/>
          <a:lstStyle/>
          <a:p>
            <a:fld id="{EEF5E402-4BCD-4081-8BE5-8FE27865731D}" type="slidenum">
              <a:rPr lang="en-US" smtClean="0"/>
              <a:t>‹#›</a:t>
            </a:fld>
            <a:endParaRPr lang="en-US"/>
          </a:p>
        </p:txBody>
      </p:sp>
    </p:spTree>
    <p:extLst>
      <p:ext uri="{BB962C8B-B14F-4D97-AF65-F5344CB8AC3E}">
        <p14:creationId xmlns:p14="http://schemas.microsoft.com/office/powerpoint/2010/main" val="15389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2B8B-7999-4632-92EF-1FEC1D1AF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59D03-DDC7-4EB7-934E-8F5511CBD8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2F196-DEB9-4B30-AF97-724476EB2E0B}"/>
              </a:ext>
            </a:extLst>
          </p:cNvPr>
          <p:cNvSpPr>
            <a:spLocks noGrp="1"/>
          </p:cNvSpPr>
          <p:nvPr>
            <p:ph type="dt" sz="half" idx="10"/>
          </p:nvPr>
        </p:nvSpPr>
        <p:spPr/>
        <p:txBody>
          <a:bodyPr/>
          <a:lstStyle/>
          <a:p>
            <a:fld id="{21445240-54BF-4338-8892-C4F2308C3DAC}" type="datetimeFigureOut">
              <a:rPr lang="en-US" smtClean="0"/>
              <a:t>25-Jun-21</a:t>
            </a:fld>
            <a:endParaRPr lang="en-US"/>
          </a:p>
        </p:txBody>
      </p:sp>
      <p:sp>
        <p:nvSpPr>
          <p:cNvPr id="5" name="Footer Placeholder 4">
            <a:extLst>
              <a:ext uri="{FF2B5EF4-FFF2-40B4-BE49-F238E27FC236}">
                <a16:creationId xmlns:a16="http://schemas.microsoft.com/office/drawing/2014/main" id="{8F86D35A-0DEE-4D15-B844-B2C534FDF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FEDE0-774A-40E3-BEE5-5E28C074EC7B}"/>
              </a:ext>
            </a:extLst>
          </p:cNvPr>
          <p:cNvSpPr>
            <a:spLocks noGrp="1"/>
          </p:cNvSpPr>
          <p:nvPr>
            <p:ph type="sldNum" sz="quarter" idx="12"/>
          </p:nvPr>
        </p:nvSpPr>
        <p:spPr/>
        <p:txBody>
          <a:bodyPr/>
          <a:lstStyle/>
          <a:p>
            <a:fld id="{EEF5E402-4BCD-4081-8BE5-8FE27865731D}" type="slidenum">
              <a:rPr lang="en-US" smtClean="0"/>
              <a:t>‹#›</a:t>
            </a:fld>
            <a:endParaRPr lang="en-US"/>
          </a:p>
        </p:txBody>
      </p:sp>
    </p:spTree>
    <p:extLst>
      <p:ext uri="{BB962C8B-B14F-4D97-AF65-F5344CB8AC3E}">
        <p14:creationId xmlns:p14="http://schemas.microsoft.com/office/powerpoint/2010/main" val="78219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1E8AF-CDA6-4523-B613-9D6EAFB9D9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143B6E-C075-4AC5-96F6-C3E796A329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F4F837-F6AF-4F21-B86F-CB99B1D107FF}"/>
              </a:ext>
            </a:extLst>
          </p:cNvPr>
          <p:cNvSpPr>
            <a:spLocks noGrp="1"/>
          </p:cNvSpPr>
          <p:nvPr>
            <p:ph type="dt" sz="half" idx="10"/>
          </p:nvPr>
        </p:nvSpPr>
        <p:spPr/>
        <p:txBody>
          <a:bodyPr/>
          <a:lstStyle/>
          <a:p>
            <a:fld id="{21445240-54BF-4338-8892-C4F2308C3DAC}" type="datetimeFigureOut">
              <a:rPr lang="en-US" smtClean="0"/>
              <a:t>25-Jun-21</a:t>
            </a:fld>
            <a:endParaRPr lang="en-US"/>
          </a:p>
        </p:txBody>
      </p:sp>
      <p:sp>
        <p:nvSpPr>
          <p:cNvPr id="5" name="Footer Placeholder 4">
            <a:extLst>
              <a:ext uri="{FF2B5EF4-FFF2-40B4-BE49-F238E27FC236}">
                <a16:creationId xmlns:a16="http://schemas.microsoft.com/office/drawing/2014/main" id="{09EC8384-B34B-4DC7-A9D1-13E3E8675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21AE9-E6E0-418B-A687-89736B0B05D0}"/>
              </a:ext>
            </a:extLst>
          </p:cNvPr>
          <p:cNvSpPr>
            <a:spLocks noGrp="1"/>
          </p:cNvSpPr>
          <p:nvPr>
            <p:ph type="sldNum" sz="quarter" idx="12"/>
          </p:nvPr>
        </p:nvSpPr>
        <p:spPr/>
        <p:txBody>
          <a:bodyPr/>
          <a:lstStyle/>
          <a:p>
            <a:fld id="{EEF5E402-4BCD-4081-8BE5-8FE27865731D}" type="slidenum">
              <a:rPr lang="en-US" smtClean="0"/>
              <a:t>‹#›</a:t>
            </a:fld>
            <a:endParaRPr lang="en-US"/>
          </a:p>
        </p:txBody>
      </p:sp>
    </p:spTree>
    <p:extLst>
      <p:ext uri="{BB962C8B-B14F-4D97-AF65-F5344CB8AC3E}">
        <p14:creationId xmlns:p14="http://schemas.microsoft.com/office/powerpoint/2010/main" val="321876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1F32-D13D-4F5E-8EC7-5F62D56997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6DD72-2810-4BF8-88F7-C2E2ABDB73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7D2061-F584-453B-97D4-27E0A4C2BC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2E31AF-4B68-4F4A-9C92-0C252851F447}"/>
              </a:ext>
            </a:extLst>
          </p:cNvPr>
          <p:cNvSpPr>
            <a:spLocks noGrp="1"/>
          </p:cNvSpPr>
          <p:nvPr>
            <p:ph type="dt" sz="half" idx="10"/>
          </p:nvPr>
        </p:nvSpPr>
        <p:spPr/>
        <p:txBody>
          <a:bodyPr/>
          <a:lstStyle/>
          <a:p>
            <a:fld id="{21445240-54BF-4338-8892-C4F2308C3DAC}" type="datetimeFigureOut">
              <a:rPr lang="en-US" smtClean="0"/>
              <a:t>25-Jun-21</a:t>
            </a:fld>
            <a:endParaRPr lang="en-US"/>
          </a:p>
        </p:txBody>
      </p:sp>
      <p:sp>
        <p:nvSpPr>
          <p:cNvPr id="6" name="Footer Placeholder 5">
            <a:extLst>
              <a:ext uri="{FF2B5EF4-FFF2-40B4-BE49-F238E27FC236}">
                <a16:creationId xmlns:a16="http://schemas.microsoft.com/office/drawing/2014/main" id="{9D6D888C-6C91-41C7-9D4B-A6EDA461A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4DDD-B142-4EC4-9B9F-35E47FB86A74}"/>
              </a:ext>
            </a:extLst>
          </p:cNvPr>
          <p:cNvSpPr>
            <a:spLocks noGrp="1"/>
          </p:cNvSpPr>
          <p:nvPr>
            <p:ph type="sldNum" sz="quarter" idx="12"/>
          </p:nvPr>
        </p:nvSpPr>
        <p:spPr/>
        <p:txBody>
          <a:bodyPr/>
          <a:lstStyle/>
          <a:p>
            <a:fld id="{EEF5E402-4BCD-4081-8BE5-8FE27865731D}" type="slidenum">
              <a:rPr lang="en-US" smtClean="0"/>
              <a:t>‹#›</a:t>
            </a:fld>
            <a:endParaRPr lang="en-US"/>
          </a:p>
        </p:txBody>
      </p:sp>
    </p:spTree>
    <p:extLst>
      <p:ext uri="{BB962C8B-B14F-4D97-AF65-F5344CB8AC3E}">
        <p14:creationId xmlns:p14="http://schemas.microsoft.com/office/powerpoint/2010/main" val="14403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A3BA-E56E-4F87-8B71-2607D0E1F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6C0487-AC11-4106-A852-329EF86FB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B6046-3036-422A-95AC-D568EF11D2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5850DE-BC3F-43E2-B975-CF4331EB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1C80C1-0915-461D-B61E-93C732FAFA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9074EE-27C0-4A95-ADBB-531D693354CC}"/>
              </a:ext>
            </a:extLst>
          </p:cNvPr>
          <p:cNvSpPr>
            <a:spLocks noGrp="1"/>
          </p:cNvSpPr>
          <p:nvPr>
            <p:ph type="dt" sz="half" idx="10"/>
          </p:nvPr>
        </p:nvSpPr>
        <p:spPr/>
        <p:txBody>
          <a:bodyPr/>
          <a:lstStyle/>
          <a:p>
            <a:fld id="{21445240-54BF-4338-8892-C4F2308C3DAC}" type="datetimeFigureOut">
              <a:rPr lang="en-US" smtClean="0"/>
              <a:t>25-Jun-21</a:t>
            </a:fld>
            <a:endParaRPr lang="en-US"/>
          </a:p>
        </p:txBody>
      </p:sp>
      <p:sp>
        <p:nvSpPr>
          <p:cNvPr id="8" name="Footer Placeholder 7">
            <a:extLst>
              <a:ext uri="{FF2B5EF4-FFF2-40B4-BE49-F238E27FC236}">
                <a16:creationId xmlns:a16="http://schemas.microsoft.com/office/drawing/2014/main" id="{4CFE57BE-CDEC-4473-80CE-2E2AB0FE4F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320C4D-AD20-42DE-B4C9-C7D9D357E54C}"/>
              </a:ext>
            </a:extLst>
          </p:cNvPr>
          <p:cNvSpPr>
            <a:spLocks noGrp="1"/>
          </p:cNvSpPr>
          <p:nvPr>
            <p:ph type="sldNum" sz="quarter" idx="12"/>
          </p:nvPr>
        </p:nvSpPr>
        <p:spPr/>
        <p:txBody>
          <a:bodyPr/>
          <a:lstStyle/>
          <a:p>
            <a:fld id="{EEF5E402-4BCD-4081-8BE5-8FE27865731D}" type="slidenum">
              <a:rPr lang="en-US" smtClean="0"/>
              <a:t>‹#›</a:t>
            </a:fld>
            <a:endParaRPr lang="en-US"/>
          </a:p>
        </p:txBody>
      </p:sp>
    </p:spTree>
    <p:extLst>
      <p:ext uri="{BB962C8B-B14F-4D97-AF65-F5344CB8AC3E}">
        <p14:creationId xmlns:p14="http://schemas.microsoft.com/office/powerpoint/2010/main" val="137234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562D-0B67-4902-98BE-47067E08D9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4BE4AF-322A-4910-9A1A-E6782CBEC11D}"/>
              </a:ext>
            </a:extLst>
          </p:cNvPr>
          <p:cNvSpPr>
            <a:spLocks noGrp="1"/>
          </p:cNvSpPr>
          <p:nvPr>
            <p:ph type="dt" sz="half" idx="10"/>
          </p:nvPr>
        </p:nvSpPr>
        <p:spPr/>
        <p:txBody>
          <a:bodyPr/>
          <a:lstStyle/>
          <a:p>
            <a:fld id="{21445240-54BF-4338-8892-C4F2308C3DAC}" type="datetimeFigureOut">
              <a:rPr lang="en-US" smtClean="0"/>
              <a:t>25-Jun-21</a:t>
            </a:fld>
            <a:endParaRPr lang="en-US"/>
          </a:p>
        </p:txBody>
      </p:sp>
      <p:sp>
        <p:nvSpPr>
          <p:cNvPr id="4" name="Footer Placeholder 3">
            <a:extLst>
              <a:ext uri="{FF2B5EF4-FFF2-40B4-BE49-F238E27FC236}">
                <a16:creationId xmlns:a16="http://schemas.microsoft.com/office/drawing/2014/main" id="{3A16041E-9D41-43D2-BC66-5ED820B21C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FBD722-AE50-43AE-91FB-A8E4F9B5E4B3}"/>
              </a:ext>
            </a:extLst>
          </p:cNvPr>
          <p:cNvSpPr>
            <a:spLocks noGrp="1"/>
          </p:cNvSpPr>
          <p:nvPr>
            <p:ph type="sldNum" sz="quarter" idx="12"/>
          </p:nvPr>
        </p:nvSpPr>
        <p:spPr/>
        <p:txBody>
          <a:bodyPr/>
          <a:lstStyle/>
          <a:p>
            <a:fld id="{EEF5E402-4BCD-4081-8BE5-8FE27865731D}" type="slidenum">
              <a:rPr lang="en-US" smtClean="0"/>
              <a:t>‹#›</a:t>
            </a:fld>
            <a:endParaRPr lang="en-US"/>
          </a:p>
        </p:txBody>
      </p:sp>
    </p:spTree>
    <p:extLst>
      <p:ext uri="{BB962C8B-B14F-4D97-AF65-F5344CB8AC3E}">
        <p14:creationId xmlns:p14="http://schemas.microsoft.com/office/powerpoint/2010/main" val="406701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42D69A-F166-4ABC-BA43-07FD05AF6F1B}"/>
              </a:ext>
            </a:extLst>
          </p:cNvPr>
          <p:cNvSpPr>
            <a:spLocks noGrp="1"/>
          </p:cNvSpPr>
          <p:nvPr>
            <p:ph type="dt" sz="half" idx="10"/>
          </p:nvPr>
        </p:nvSpPr>
        <p:spPr/>
        <p:txBody>
          <a:bodyPr/>
          <a:lstStyle/>
          <a:p>
            <a:fld id="{21445240-54BF-4338-8892-C4F2308C3DAC}" type="datetimeFigureOut">
              <a:rPr lang="en-US" smtClean="0"/>
              <a:t>25-Jun-21</a:t>
            </a:fld>
            <a:endParaRPr lang="en-US"/>
          </a:p>
        </p:txBody>
      </p:sp>
      <p:sp>
        <p:nvSpPr>
          <p:cNvPr id="3" name="Footer Placeholder 2">
            <a:extLst>
              <a:ext uri="{FF2B5EF4-FFF2-40B4-BE49-F238E27FC236}">
                <a16:creationId xmlns:a16="http://schemas.microsoft.com/office/drawing/2014/main" id="{B3626BFC-8FCB-441F-8B6F-FC1F5209C4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66A417-2F4D-401D-B024-1B90397460E0}"/>
              </a:ext>
            </a:extLst>
          </p:cNvPr>
          <p:cNvSpPr>
            <a:spLocks noGrp="1"/>
          </p:cNvSpPr>
          <p:nvPr>
            <p:ph type="sldNum" sz="quarter" idx="12"/>
          </p:nvPr>
        </p:nvSpPr>
        <p:spPr/>
        <p:txBody>
          <a:bodyPr/>
          <a:lstStyle/>
          <a:p>
            <a:fld id="{EEF5E402-4BCD-4081-8BE5-8FE27865731D}" type="slidenum">
              <a:rPr lang="en-US" smtClean="0"/>
              <a:t>‹#›</a:t>
            </a:fld>
            <a:endParaRPr lang="en-US"/>
          </a:p>
        </p:txBody>
      </p:sp>
    </p:spTree>
    <p:extLst>
      <p:ext uri="{BB962C8B-B14F-4D97-AF65-F5344CB8AC3E}">
        <p14:creationId xmlns:p14="http://schemas.microsoft.com/office/powerpoint/2010/main" val="300356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4A6A-6384-4497-8E23-EC5DDF5FB9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F9BFD5-CABE-4D6E-9B30-ACE3AFCEB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DE3BCF-F1BE-47FC-801A-9577D64C0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1F817-99A3-441A-8C4F-3496E4FAD834}"/>
              </a:ext>
            </a:extLst>
          </p:cNvPr>
          <p:cNvSpPr>
            <a:spLocks noGrp="1"/>
          </p:cNvSpPr>
          <p:nvPr>
            <p:ph type="dt" sz="half" idx="10"/>
          </p:nvPr>
        </p:nvSpPr>
        <p:spPr/>
        <p:txBody>
          <a:bodyPr/>
          <a:lstStyle/>
          <a:p>
            <a:fld id="{21445240-54BF-4338-8892-C4F2308C3DAC}" type="datetimeFigureOut">
              <a:rPr lang="en-US" smtClean="0"/>
              <a:t>25-Jun-21</a:t>
            </a:fld>
            <a:endParaRPr lang="en-US"/>
          </a:p>
        </p:txBody>
      </p:sp>
      <p:sp>
        <p:nvSpPr>
          <p:cNvPr id="6" name="Footer Placeholder 5">
            <a:extLst>
              <a:ext uri="{FF2B5EF4-FFF2-40B4-BE49-F238E27FC236}">
                <a16:creationId xmlns:a16="http://schemas.microsoft.com/office/drawing/2014/main" id="{23124135-19B1-437A-955B-161DFA84A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9E55B-82C5-400F-BBAF-7AD9004CA9EF}"/>
              </a:ext>
            </a:extLst>
          </p:cNvPr>
          <p:cNvSpPr>
            <a:spLocks noGrp="1"/>
          </p:cNvSpPr>
          <p:nvPr>
            <p:ph type="sldNum" sz="quarter" idx="12"/>
          </p:nvPr>
        </p:nvSpPr>
        <p:spPr/>
        <p:txBody>
          <a:bodyPr/>
          <a:lstStyle/>
          <a:p>
            <a:fld id="{EEF5E402-4BCD-4081-8BE5-8FE27865731D}" type="slidenum">
              <a:rPr lang="en-US" smtClean="0"/>
              <a:t>‹#›</a:t>
            </a:fld>
            <a:endParaRPr lang="en-US"/>
          </a:p>
        </p:txBody>
      </p:sp>
    </p:spTree>
    <p:extLst>
      <p:ext uri="{BB962C8B-B14F-4D97-AF65-F5344CB8AC3E}">
        <p14:creationId xmlns:p14="http://schemas.microsoft.com/office/powerpoint/2010/main" val="158821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03D88-0939-4D12-81FD-9838D5BA1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8DC806-44BB-40DC-B31C-B9B93B16C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FDF23B-2185-4ACD-B3A2-84B9BA66F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4A8B0-D6E9-4FA0-9E64-EA9465B31419}"/>
              </a:ext>
            </a:extLst>
          </p:cNvPr>
          <p:cNvSpPr>
            <a:spLocks noGrp="1"/>
          </p:cNvSpPr>
          <p:nvPr>
            <p:ph type="dt" sz="half" idx="10"/>
          </p:nvPr>
        </p:nvSpPr>
        <p:spPr/>
        <p:txBody>
          <a:bodyPr/>
          <a:lstStyle/>
          <a:p>
            <a:fld id="{21445240-54BF-4338-8892-C4F2308C3DAC}" type="datetimeFigureOut">
              <a:rPr lang="en-US" smtClean="0"/>
              <a:t>25-Jun-21</a:t>
            </a:fld>
            <a:endParaRPr lang="en-US"/>
          </a:p>
        </p:txBody>
      </p:sp>
      <p:sp>
        <p:nvSpPr>
          <p:cNvPr id="6" name="Footer Placeholder 5">
            <a:extLst>
              <a:ext uri="{FF2B5EF4-FFF2-40B4-BE49-F238E27FC236}">
                <a16:creationId xmlns:a16="http://schemas.microsoft.com/office/drawing/2014/main" id="{274F0178-5C7E-465B-8E24-D457C433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AF68C-3FEE-440F-85A7-626712B54BE7}"/>
              </a:ext>
            </a:extLst>
          </p:cNvPr>
          <p:cNvSpPr>
            <a:spLocks noGrp="1"/>
          </p:cNvSpPr>
          <p:nvPr>
            <p:ph type="sldNum" sz="quarter" idx="12"/>
          </p:nvPr>
        </p:nvSpPr>
        <p:spPr/>
        <p:txBody>
          <a:bodyPr/>
          <a:lstStyle/>
          <a:p>
            <a:fld id="{EEF5E402-4BCD-4081-8BE5-8FE27865731D}" type="slidenum">
              <a:rPr lang="en-US" smtClean="0"/>
              <a:t>‹#›</a:t>
            </a:fld>
            <a:endParaRPr lang="en-US"/>
          </a:p>
        </p:txBody>
      </p:sp>
    </p:spTree>
    <p:extLst>
      <p:ext uri="{BB962C8B-B14F-4D97-AF65-F5344CB8AC3E}">
        <p14:creationId xmlns:p14="http://schemas.microsoft.com/office/powerpoint/2010/main" val="365028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64C16-1B77-468E-88F6-34DF0F902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C3C81D-34E2-4B57-AFAB-2CD3B9AFC5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61408-39D1-4F18-8F09-C0ED82FC0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45240-54BF-4338-8892-C4F2308C3DAC}" type="datetimeFigureOut">
              <a:rPr lang="en-US" smtClean="0"/>
              <a:t>25-Jun-21</a:t>
            </a:fld>
            <a:endParaRPr lang="en-US"/>
          </a:p>
        </p:txBody>
      </p:sp>
      <p:sp>
        <p:nvSpPr>
          <p:cNvPr id="5" name="Footer Placeholder 4">
            <a:extLst>
              <a:ext uri="{FF2B5EF4-FFF2-40B4-BE49-F238E27FC236}">
                <a16:creationId xmlns:a16="http://schemas.microsoft.com/office/drawing/2014/main" id="{F20DDDA9-89B0-4C81-A176-20C109D65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47BFE8-9744-4A82-94C3-D20DD82DB0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5E402-4BCD-4081-8BE5-8FE27865731D}" type="slidenum">
              <a:rPr lang="en-US" smtClean="0"/>
              <a:t>‹#›</a:t>
            </a:fld>
            <a:endParaRPr lang="en-US"/>
          </a:p>
        </p:txBody>
      </p:sp>
    </p:spTree>
    <p:extLst>
      <p:ext uri="{BB962C8B-B14F-4D97-AF65-F5344CB8AC3E}">
        <p14:creationId xmlns:p14="http://schemas.microsoft.com/office/powerpoint/2010/main" val="752160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bn.wikipedia.org/w/index.php?title=%E0%A6%AE%E0%A6%99%E0%A7%8D%E0%A6%97%E0%A7%8B%E0%A6%B2%E0%A7%80%E0%A6%AF%E0%A6%BC&amp;action=edit&amp;redlink=1"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68BB22-CD8A-4D14-9C78-D06C9BE15AC2}"/>
              </a:ext>
            </a:extLst>
          </p:cNvPr>
          <p:cNvSpPr>
            <a:spLocks noGrp="1"/>
          </p:cNvSpPr>
          <p:nvPr>
            <p:ph type="subTitle" idx="1"/>
          </p:nvPr>
        </p:nvSpPr>
        <p:spPr>
          <a:xfrm>
            <a:off x="195943" y="244929"/>
            <a:ext cx="11560627" cy="6613071"/>
          </a:xfrm>
        </p:spPr>
        <p:txBody>
          <a:bodyPr/>
          <a:lstStyle/>
          <a:p>
            <a:endParaRPr lang="en-US" dirty="0"/>
          </a:p>
        </p:txBody>
      </p:sp>
      <p:pic>
        <p:nvPicPr>
          <p:cNvPr id="7" name="Picture 6">
            <a:extLst>
              <a:ext uri="{FF2B5EF4-FFF2-40B4-BE49-F238E27FC236}">
                <a16:creationId xmlns:a16="http://schemas.microsoft.com/office/drawing/2014/main" id="{5FF1D13C-03EC-46B6-A2AB-6AF5053B1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3" y="244928"/>
            <a:ext cx="11560627" cy="6613070"/>
          </a:xfrm>
          <a:prstGeom prst="rect">
            <a:avLst/>
          </a:prstGeom>
        </p:spPr>
      </p:pic>
      <p:pic>
        <p:nvPicPr>
          <p:cNvPr id="10" name="Picture 9">
            <a:extLst>
              <a:ext uri="{FF2B5EF4-FFF2-40B4-BE49-F238E27FC236}">
                <a16:creationId xmlns:a16="http://schemas.microsoft.com/office/drawing/2014/main" id="{171B1108-AC49-41CE-B1A5-40100A63E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43" y="244928"/>
            <a:ext cx="11560628" cy="6613072"/>
          </a:xfrm>
          <a:prstGeom prst="rect">
            <a:avLst/>
          </a:prstGeom>
        </p:spPr>
      </p:pic>
      <p:pic>
        <p:nvPicPr>
          <p:cNvPr id="14" name="Picture 13">
            <a:extLst>
              <a:ext uri="{FF2B5EF4-FFF2-40B4-BE49-F238E27FC236}">
                <a16:creationId xmlns:a16="http://schemas.microsoft.com/office/drawing/2014/main" id="{E0325759-819D-405A-AF8C-7B75741672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256" y="259896"/>
            <a:ext cx="11669487" cy="6605586"/>
          </a:xfrm>
          <a:prstGeom prst="rect">
            <a:avLst/>
          </a:prstGeom>
        </p:spPr>
      </p:pic>
      <p:sp>
        <p:nvSpPr>
          <p:cNvPr id="15" name="TextBox 14">
            <a:extLst>
              <a:ext uri="{FF2B5EF4-FFF2-40B4-BE49-F238E27FC236}">
                <a16:creationId xmlns:a16="http://schemas.microsoft.com/office/drawing/2014/main" id="{8D26C638-9334-46A7-A290-603856456E3B}"/>
              </a:ext>
            </a:extLst>
          </p:cNvPr>
          <p:cNvSpPr txBox="1"/>
          <p:nvPr/>
        </p:nvSpPr>
        <p:spPr>
          <a:xfrm>
            <a:off x="3897085" y="1716030"/>
            <a:ext cx="8098972" cy="1846659"/>
          </a:xfrm>
          <a:prstGeom prst="rect">
            <a:avLst/>
          </a:prstGeom>
          <a:noFill/>
        </p:spPr>
        <p:txBody>
          <a:bodyPr wrap="square" rtlCol="0">
            <a:spAutoFit/>
          </a:bodyPr>
          <a:lstStyle/>
          <a:p>
            <a:r>
              <a:rPr lang="bn-IN" sz="9600" dirty="0">
                <a:solidFill>
                  <a:srgbClr val="FFFF00"/>
                </a:solidFill>
              </a:rPr>
              <a:t>স্বাগত</a:t>
            </a:r>
          </a:p>
          <a:p>
            <a:endParaRPr lang="en-US" dirty="0"/>
          </a:p>
        </p:txBody>
      </p:sp>
    </p:spTree>
    <p:extLst>
      <p:ext uri="{BB962C8B-B14F-4D97-AF65-F5344CB8AC3E}">
        <p14:creationId xmlns:p14="http://schemas.microsoft.com/office/powerpoint/2010/main" val="371227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iterate type="lt">
                                    <p:tmPct val="10000"/>
                                  </p:iterate>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down)">
                                      <p:cBhvr>
                                        <p:cTn id="39" dur="580">
                                          <p:stCondLst>
                                            <p:cond delay="0"/>
                                          </p:stCondLst>
                                        </p:cTn>
                                        <p:tgtEl>
                                          <p:spTgt spid="15">
                                            <p:txEl>
                                              <p:pRg st="0" end="0"/>
                                            </p:txEl>
                                          </p:spTgt>
                                        </p:tgtEl>
                                      </p:cBhvr>
                                    </p:animEffect>
                                    <p:anim calcmode="lin" valueType="num">
                                      <p:cBhvr>
                                        <p:cTn id="40"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5">
                                            <p:txEl>
                                              <p:pRg st="0" end="0"/>
                                            </p:txEl>
                                          </p:spTgt>
                                        </p:tgtEl>
                                      </p:cBhvr>
                                      <p:to x="100000" y="60000"/>
                                    </p:animScale>
                                    <p:animScale>
                                      <p:cBhvr>
                                        <p:cTn id="46" dur="166" decel="50000">
                                          <p:stCondLst>
                                            <p:cond delay="676"/>
                                          </p:stCondLst>
                                        </p:cTn>
                                        <p:tgtEl>
                                          <p:spTgt spid="15">
                                            <p:txEl>
                                              <p:pRg st="0" end="0"/>
                                            </p:txEl>
                                          </p:spTgt>
                                        </p:tgtEl>
                                      </p:cBhvr>
                                      <p:to x="100000" y="100000"/>
                                    </p:animScale>
                                    <p:animScale>
                                      <p:cBhvr>
                                        <p:cTn id="47" dur="26">
                                          <p:stCondLst>
                                            <p:cond delay="1312"/>
                                          </p:stCondLst>
                                        </p:cTn>
                                        <p:tgtEl>
                                          <p:spTgt spid="15">
                                            <p:txEl>
                                              <p:pRg st="0" end="0"/>
                                            </p:txEl>
                                          </p:spTgt>
                                        </p:tgtEl>
                                      </p:cBhvr>
                                      <p:to x="100000" y="80000"/>
                                    </p:animScale>
                                    <p:animScale>
                                      <p:cBhvr>
                                        <p:cTn id="48" dur="166" decel="50000">
                                          <p:stCondLst>
                                            <p:cond delay="1338"/>
                                          </p:stCondLst>
                                        </p:cTn>
                                        <p:tgtEl>
                                          <p:spTgt spid="15">
                                            <p:txEl>
                                              <p:pRg st="0" end="0"/>
                                            </p:txEl>
                                          </p:spTgt>
                                        </p:tgtEl>
                                      </p:cBhvr>
                                      <p:to x="100000" y="100000"/>
                                    </p:animScale>
                                    <p:animScale>
                                      <p:cBhvr>
                                        <p:cTn id="49" dur="26">
                                          <p:stCondLst>
                                            <p:cond delay="1642"/>
                                          </p:stCondLst>
                                        </p:cTn>
                                        <p:tgtEl>
                                          <p:spTgt spid="15">
                                            <p:txEl>
                                              <p:pRg st="0" end="0"/>
                                            </p:txEl>
                                          </p:spTgt>
                                        </p:tgtEl>
                                      </p:cBhvr>
                                      <p:to x="100000" y="90000"/>
                                    </p:animScale>
                                    <p:animScale>
                                      <p:cBhvr>
                                        <p:cTn id="50" dur="166" decel="50000">
                                          <p:stCondLst>
                                            <p:cond delay="1668"/>
                                          </p:stCondLst>
                                        </p:cTn>
                                        <p:tgtEl>
                                          <p:spTgt spid="15">
                                            <p:txEl>
                                              <p:pRg st="0" end="0"/>
                                            </p:txEl>
                                          </p:spTgt>
                                        </p:tgtEl>
                                      </p:cBhvr>
                                      <p:to x="100000" y="100000"/>
                                    </p:animScale>
                                    <p:animScale>
                                      <p:cBhvr>
                                        <p:cTn id="51" dur="26">
                                          <p:stCondLst>
                                            <p:cond delay="1808"/>
                                          </p:stCondLst>
                                        </p:cTn>
                                        <p:tgtEl>
                                          <p:spTgt spid="15">
                                            <p:txEl>
                                              <p:pRg st="0" end="0"/>
                                            </p:txEl>
                                          </p:spTgt>
                                        </p:tgtEl>
                                      </p:cBhvr>
                                      <p:to x="100000" y="95000"/>
                                    </p:animScale>
                                    <p:animScale>
                                      <p:cBhvr>
                                        <p:cTn id="52" dur="166" decel="50000">
                                          <p:stCondLst>
                                            <p:cond delay="1834"/>
                                          </p:stCondLst>
                                        </p:cTn>
                                        <p:tgtEl>
                                          <p:spTgt spid="15">
                                            <p:txEl>
                                              <p:pRg st="0" end="0"/>
                                            </p:txEl>
                                          </p:spTgt>
                                        </p:tgtEl>
                                      </p:cBhvr>
                                      <p:to x="100000" y="100000"/>
                                    </p:animScale>
                                  </p:childTnLst>
                                  <p:subTnLst>
                                    <p:set>
                                      <p:cBhvr override="childStyle">
                                        <p:cTn dur="1" fill="hold" display="0" masterRel="sameClick" afterEffect="1">
                                          <p:stCondLst>
                                            <p:cond evt="end" delay="0">
                                              <p:tn val="37"/>
                                            </p:cond>
                                          </p:stCondLst>
                                        </p:cTn>
                                        <p:tgtEl>
                                          <p:spTgt spid="15">
                                            <p:txEl>
                                              <p:pRg st="0" end="0"/>
                                            </p:txEl>
                                          </p:spTgt>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39F7-62DF-4F84-ACCF-43F6AB2192C7}"/>
              </a:ext>
            </a:extLst>
          </p:cNvPr>
          <p:cNvSpPr>
            <a:spLocks noGrp="1"/>
          </p:cNvSpPr>
          <p:nvPr>
            <p:ph type="title"/>
          </p:nvPr>
        </p:nvSpPr>
        <p:spPr>
          <a:xfrm>
            <a:off x="856117" y="457200"/>
            <a:ext cx="3932237" cy="1600200"/>
          </a:xfrm>
        </p:spPr>
        <p:txBody>
          <a:bodyPr>
            <a:normAutofit/>
          </a:bodyPr>
          <a:lstStyle/>
          <a:p>
            <a:r>
              <a:rPr lang="bn-IN" sz="9600" b="1" i="0" dirty="0">
                <a:solidFill>
                  <a:srgbClr val="002060"/>
                </a:solidFill>
                <a:effectLst/>
                <a:latin typeface="arial" panose="020B0604020202020204" pitchFamily="34" charset="0"/>
              </a:rPr>
              <a:t>বিবাহ</a:t>
            </a:r>
            <a:endParaRPr lang="en-US" sz="9600" dirty="0">
              <a:solidFill>
                <a:srgbClr val="002060"/>
              </a:solidFill>
            </a:endParaRPr>
          </a:p>
        </p:txBody>
      </p:sp>
      <p:sp>
        <p:nvSpPr>
          <p:cNvPr id="4" name="Text Placeholder 3">
            <a:extLst>
              <a:ext uri="{FF2B5EF4-FFF2-40B4-BE49-F238E27FC236}">
                <a16:creationId xmlns:a16="http://schemas.microsoft.com/office/drawing/2014/main" id="{66B61BEF-4259-4A2B-A72F-A06BE3CD1651}"/>
              </a:ext>
            </a:extLst>
          </p:cNvPr>
          <p:cNvSpPr>
            <a:spLocks noGrp="1"/>
          </p:cNvSpPr>
          <p:nvPr>
            <p:ph type="body" sz="half" idx="2"/>
          </p:nvPr>
        </p:nvSpPr>
        <p:spPr>
          <a:xfrm>
            <a:off x="153988" y="2057400"/>
            <a:ext cx="7265989" cy="4343400"/>
          </a:xfrm>
        </p:spPr>
        <p:txBody>
          <a:bodyPr>
            <a:normAutofit lnSpcReduction="10000"/>
          </a:bodyPr>
          <a:lstStyle/>
          <a:p>
            <a:r>
              <a:rPr lang="bn-IN" sz="3200" b="0" i="0" dirty="0">
                <a:solidFill>
                  <a:srgbClr val="333333"/>
                </a:solidFill>
                <a:effectLst/>
                <a:latin typeface="Noto Sans Bengali UI"/>
              </a:rPr>
              <a:t>গারো সমাজে বৈবাহিক সম্পর্ক স্থাপন সম্পূর্ণরূপে অসবর্ণ প্রথা দ্বারা নিয়ন্ত্রিত। একই উপগোত্রের মধ্যে বিবাহ গারোসমাজে নিষিদ্ধ।</a:t>
            </a:r>
            <a:r>
              <a:rPr lang="bn-IN" sz="3200" b="1" i="0" dirty="0">
                <a:solidFill>
                  <a:srgbClr val="202124"/>
                </a:solidFill>
                <a:effectLst/>
                <a:latin typeface="arial" panose="020B0604020202020204" pitchFamily="34" charset="0"/>
              </a:rPr>
              <a:t> বিবাহ</a:t>
            </a:r>
            <a:r>
              <a:rPr lang="bn-IN" sz="3200" b="0" i="0" dirty="0">
                <a:solidFill>
                  <a:srgbClr val="202124"/>
                </a:solidFill>
                <a:effectLst/>
                <a:latin typeface="arial" panose="020B0604020202020204" pitchFamily="34" charset="0"/>
              </a:rPr>
              <a:t> আদি পদ্ধতিঃ সামাজিকভাবে </a:t>
            </a:r>
            <a:r>
              <a:rPr lang="bn-IN" sz="3200" b="1" i="0" dirty="0">
                <a:solidFill>
                  <a:srgbClr val="202124"/>
                </a:solidFill>
                <a:effectLst/>
                <a:latin typeface="arial" panose="020B0604020202020204" pitchFamily="34" charset="0"/>
              </a:rPr>
              <a:t>গারোদের</a:t>
            </a:r>
            <a:r>
              <a:rPr lang="bn-IN" sz="3200" b="0" i="0" dirty="0">
                <a:solidFill>
                  <a:srgbClr val="202124"/>
                </a:solidFill>
                <a:effectLst/>
                <a:latin typeface="arial" panose="020B0604020202020204" pitchFamily="34" charset="0"/>
              </a:rPr>
              <a:t> বিবাহপ্রথা অসবর্ণ। পরিবারের স্বামী স্ত্রী একই গোত্রের হতে পারে না। সমাজে একই গোত্রের মধ্যে </a:t>
            </a:r>
            <a:r>
              <a:rPr lang="bn-IN" sz="3200" b="1" i="0" dirty="0">
                <a:solidFill>
                  <a:srgbClr val="202124"/>
                </a:solidFill>
                <a:effectLst/>
                <a:latin typeface="arial" panose="020B0604020202020204" pitchFamily="34" charset="0"/>
              </a:rPr>
              <a:t>বিবাহ</a:t>
            </a:r>
            <a:r>
              <a:rPr lang="bn-IN" sz="3200" b="0" i="0" dirty="0">
                <a:solidFill>
                  <a:srgbClr val="202124"/>
                </a:solidFill>
                <a:effectLst/>
                <a:latin typeface="arial" panose="020B0604020202020204" pitchFamily="34" charset="0"/>
              </a:rPr>
              <a:t> নিষিদ্ধ। কোন ছেলে মেয়ে একই প্রথাবিরোধী কাজ করলে তাকে 'বাক্দং' বলা হয়।</a:t>
            </a:r>
            <a:endParaRPr lang="en-US" sz="3200" dirty="0"/>
          </a:p>
        </p:txBody>
      </p:sp>
      <p:pic>
        <p:nvPicPr>
          <p:cNvPr id="5" name="Picture 4">
            <a:extLst>
              <a:ext uri="{FF2B5EF4-FFF2-40B4-BE49-F238E27FC236}">
                <a16:creationId xmlns:a16="http://schemas.microsoft.com/office/drawing/2014/main" id="{C6EAD796-469F-4E60-834E-00E3DFFD3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6989" y="146958"/>
            <a:ext cx="4391023" cy="3510642"/>
          </a:xfrm>
          <a:prstGeom prst="rect">
            <a:avLst/>
          </a:prstGeom>
        </p:spPr>
      </p:pic>
      <p:pic>
        <p:nvPicPr>
          <p:cNvPr id="7" name="Picture 6">
            <a:extLst>
              <a:ext uri="{FF2B5EF4-FFF2-40B4-BE49-F238E27FC236}">
                <a16:creationId xmlns:a16="http://schemas.microsoft.com/office/drawing/2014/main" id="{CE5C07CD-ACE4-4E9C-8A41-B43B69959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990" y="3869871"/>
            <a:ext cx="4391022" cy="2841171"/>
          </a:xfrm>
          <a:prstGeom prst="rect">
            <a:avLst/>
          </a:prstGeom>
        </p:spPr>
      </p:pic>
    </p:spTree>
    <p:extLst>
      <p:ext uri="{BB962C8B-B14F-4D97-AF65-F5344CB8AC3E}">
        <p14:creationId xmlns:p14="http://schemas.microsoft.com/office/powerpoint/2010/main" val="119034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iterate type="lt">
                                    <p:tmPct val="10000"/>
                                  </p:iterate>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iterate type="wd">
                                    <p:tmPct val="10000"/>
                                  </p:iterate>
                                  <p:childTnLst>
                                    <p:animRot by="21600000">
                                      <p:cBhvr>
                                        <p:cTn id="21"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0A4B-79D1-45B0-932E-A9EC6E7921E5}"/>
              </a:ext>
            </a:extLst>
          </p:cNvPr>
          <p:cNvSpPr>
            <a:spLocks noGrp="1"/>
          </p:cNvSpPr>
          <p:nvPr>
            <p:ph type="title"/>
          </p:nvPr>
        </p:nvSpPr>
        <p:spPr>
          <a:xfrm>
            <a:off x="838200" y="365125"/>
            <a:ext cx="5257800" cy="1325563"/>
          </a:xfrm>
        </p:spPr>
        <p:txBody>
          <a:bodyPr/>
          <a:lstStyle/>
          <a:p>
            <a:r>
              <a:rPr lang="bn-IN" dirty="0">
                <a:solidFill>
                  <a:srgbClr val="002060"/>
                </a:solidFill>
              </a:rPr>
              <a:t>গারোদের খাবার</a:t>
            </a:r>
            <a:endParaRPr lang="en-US" dirty="0">
              <a:solidFill>
                <a:srgbClr val="002060"/>
              </a:solidFill>
            </a:endParaRPr>
          </a:p>
        </p:txBody>
      </p:sp>
      <p:sp>
        <p:nvSpPr>
          <p:cNvPr id="3" name="TextBox 2">
            <a:extLst>
              <a:ext uri="{FF2B5EF4-FFF2-40B4-BE49-F238E27FC236}">
                <a16:creationId xmlns:a16="http://schemas.microsoft.com/office/drawing/2014/main" id="{1709D7AD-347B-4CE9-9E1C-B9359AAC8C9C}"/>
              </a:ext>
            </a:extLst>
          </p:cNvPr>
          <p:cNvSpPr txBox="1"/>
          <p:nvPr/>
        </p:nvSpPr>
        <p:spPr>
          <a:xfrm>
            <a:off x="242207" y="2053514"/>
            <a:ext cx="11707586" cy="5016758"/>
          </a:xfrm>
          <a:prstGeom prst="rect">
            <a:avLst/>
          </a:prstGeom>
          <a:noFill/>
        </p:spPr>
        <p:txBody>
          <a:bodyPr wrap="square" rtlCol="0">
            <a:spAutoFit/>
          </a:bodyPr>
          <a:lstStyle/>
          <a:p>
            <a:pPr algn="l"/>
            <a:r>
              <a:rPr lang="bn-IN" sz="3200" b="0" i="0" dirty="0">
                <a:solidFill>
                  <a:srgbClr val="333333"/>
                </a:solidFill>
                <a:effectLst/>
                <a:latin typeface="Noto Sans Bengali UI"/>
              </a:rPr>
              <a:t>গারোদের প্রধান খাদ্য ভাত। ভাতের সঙ্গে মাছ, মাংস, ডাল ও শাকসবজি তারা আহার করে। শুঁটকি মাছ গারোদের অন্যতম প্রিয় খাদ্য। দেশের গোপালগঞ্জ, ফরিদপুর, ভৈরব, কিশোরগঞ্জের ভাঁটি এলাকায় প্রাপ্ত পুঁটি মাছের হিদল শুঁটকি গারোদের নিকট প্রিয়।এমনকি অবস্থাপন্ন পরিবারের লোকজনেরা খিঁচুড়ি, পোলাও, বিরিয়ানি আহারেও অভ্যস্থ হয়ে উঠেছে। তাদের রান্নার পদ্ধতিও বর্তমানে বাঙালিদের অনুরূপ। শূকরের মাংস, কচ্ছপ এবং কুঁচে তারা পছন্দ করে। বাঁশের কঁচি চারা এবং ব্যাঙের ছাতা গারোদের অন্যতম প্রিয় সবজি।</a:t>
            </a:r>
          </a:p>
          <a:p>
            <a:pPr algn="l"/>
            <a:r>
              <a:rPr lang="bn-IN" sz="3200" b="0" i="0" dirty="0">
                <a:solidFill>
                  <a:srgbClr val="333333"/>
                </a:solidFill>
                <a:effectLst/>
                <a:latin typeface="Noto Sans Bengali UI"/>
              </a:rPr>
              <a:t>অতিথি আপ্যায়নে, নানা পালাপার্বণে ধেনো পচুঁই মদ গারোদের নিকট অপরিহার্য।</a:t>
            </a:r>
          </a:p>
        </p:txBody>
      </p:sp>
      <p:pic>
        <p:nvPicPr>
          <p:cNvPr id="5" name="Picture 4">
            <a:extLst>
              <a:ext uri="{FF2B5EF4-FFF2-40B4-BE49-F238E27FC236}">
                <a16:creationId xmlns:a16="http://schemas.microsoft.com/office/drawing/2014/main" id="{AC86DD3F-E658-42DB-B77E-8D64857E5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822" y="114300"/>
            <a:ext cx="4669971" cy="1939214"/>
          </a:xfrm>
          <a:prstGeom prst="rect">
            <a:avLst/>
          </a:prstGeom>
        </p:spPr>
      </p:pic>
    </p:spTree>
    <p:extLst>
      <p:ext uri="{BB962C8B-B14F-4D97-AF65-F5344CB8AC3E}">
        <p14:creationId xmlns:p14="http://schemas.microsoft.com/office/powerpoint/2010/main" val="31951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iterate type="lt">
                                    <p:tmPct val="10000"/>
                                  </p:iterate>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9" presetClass="emph" presetSubtype="0" fill="hold" nodeType="clickEffect">
                                  <p:stCondLst>
                                    <p:cond delay="0"/>
                                  </p:stCondLst>
                                  <p:iterate type="wd">
                                    <p:tmPct val="10000"/>
                                  </p:iterate>
                                  <p:childTnLst>
                                    <p:animClr clrSpc="rgb" dir="cw">
                                      <p:cBhvr override="childStyle">
                                        <p:cTn id="17" dur="500" fill="hold"/>
                                        <p:tgtEl>
                                          <p:spTgt spid="3">
                                            <p:txEl>
                                              <p:pRg st="0" end="0"/>
                                            </p:txEl>
                                          </p:spTgt>
                                        </p:tgtEl>
                                        <p:attrNameLst>
                                          <p:attrName>style.color</p:attrName>
                                        </p:attrNameLst>
                                      </p:cBhvr>
                                      <p:to>
                                        <a:schemeClr val="accent2"/>
                                      </p:to>
                                    </p:animClr>
                                    <p:animClr clrSpc="rgb" dir="cw">
                                      <p:cBhvr>
                                        <p:cTn id="18" dur="500" fill="hold"/>
                                        <p:tgtEl>
                                          <p:spTgt spid="3">
                                            <p:txEl>
                                              <p:pRg st="0" end="0"/>
                                            </p:txEl>
                                          </p:spTgt>
                                        </p:tgtEl>
                                        <p:attrNameLst>
                                          <p:attrName>fillcolor</p:attrName>
                                        </p:attrNameLst>
                                      </p:cBhvr>
                                      <p:to>
                                        <a:schemeClr val="accent2"/>
                                      </p:to>
                                    </p:animClr>
                                    <p:set>
                                      <p:cBhvr>
                                        <p:cTn id="19" dur="500" fill="hold"/>
                                        <p:tgtEl>
                                          <p:spTgt spid="3">
                                            <p:txEl>
                                              <p:pRg st="0" end="0"/>
                                            </p:txEl>
                                          </p:spTgt>
                                        </p:tgtEl>
                                        <p:attrNameLst>
                                          <p:attrName>fill.type</p:attrName>
                                        </p:attrNameLst>
                                      </p:cBhvr>
                                      <p:to>
                                        <p:strVal val="solid"/>
                                      </p:to>
                                    </p:set>
                                    <p:set>
                                      <p:cBhvr>
                                        <p:cTn id="20" dur="500" fill="hold"/>
                                        <p:tgtEl>
                                          <p:spTgt spid="3">
                                            <p:txEl>
                                              <p:pRg st="0" end="0"/>
                                            </p:txEl>
                                          </p:spTgt>
                                        </p:tgtEl>
                                        <p:attrNameLst>
                                          <p:attrName>fill.on</p:attrName>
                                        </p:attrNameLst>
                                      </p:cBhvr>
                                      <p:to>
                                        <p:strVal val="true"/>
                                      </p:to>
                                    </p:set>
                                  </p:childTnLst>
                                </p:cTn>
                              </p:par>
                              <p:par>
                                <p:cTn id="21" presetID="19" presetClass="emph" presetSubtype="0" fill="hold" nodeType="withEffect">
                                  <p:stCondLst>
                                    <p:cond delay="0"/>
                                  </p:stCondLst>
                                  <p:iterate type="wd">
                                    <p:tmPct val="10000"/>
                                  </p:iterate>
                                  <p:childTnLst>
                                    <p:animClr clrSpc="rgb" dir="cw">
                                      <p:cBhvr override="childStyle">
                                        <p:cTn id="22" dur="500" fill="hold"/>
                                        <p:tgtEl>
                                          <p:spTgt spid="3">
                                            <p:txEl>
                                              <p:pRg st="1" end="1"/>
                                            </p:txEl>
                                          </p:spTgt>
                                        </p:tgtEl>
                                        <p:attrNameLst>
                                          <p:attrName>style.color</p:attrName>
                                        </p:attrNameLst>
                                      </p:cBhvr>
                                      <p:to>
                                        <a:schemeClr val="accent2"/>
                                      </p:to>
                                    </p:animClr>
                                    <p:animClr clrSpc="rgb" dir="cw">
                                      <p:cBhvr>
                                        <p:cTn id="23" dur="500" fill="hold"/>
                                        <p:tgtEl>
                                          <p:spTgt spid="3">
                                            <p:txEl>
                                              <p:pRg st="1" end="1"/>
                                            </p:txEl>
                                          </p:spTgt>
                                        </p:tgtEl>
                                        <p:attrNameLst>
                                          <p:attrName>fillcolor</p:attrName>
                                        </p:attrNameLst>
                                      </p:cBhvr>
                                      <p:to>
                                        <a:schemeClr val="accent2"/>
                                      </p:to>
                                    </p:animClr>
                                    <p:set>
                                      <p:cBhvr>
                                        <p:cTn id="24" dur="500" fill="hold"/>
                                        <p:tgtEl>
                                          <p:spTgt spid="3">
                                            <p:txEl>
                                              <p:pRg st="1" end="1"/>
                                            </p:txEl>
                                          </p:spTgt>
                                        </p:tgtEl>
                                        <p:attrNameLst>
                                          <p:attrName>fill.type</p:attrName>
                                        </p:attrNameLst>
                                      </p:cBhvr>
                                      <p:to>
                                        <p:strVal val="solid"/>
                                      </p:to>
                                    </p:set>
                                    <p:set>
                                      <p:cBhvr>
                                        <p:cTn id="25"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49C5-9817-4049-86DE-143403F93194}"/>
              </a:ext>
            </a:extLst>
          </p:cNvPr>
          <p:cNvSpPr>
            <a:spLocks noGrp="1"/>
          </p:cNvSpPr>
          <p:nvPr>
            <p:ph type="title"/>
          </p:nvPr>
        </p:nvSpPr>
        <p:spPr>
          <a:xfrm>
            <a:off x="1112725" y="1325334"/>
            <a:ext cx="4027714" cy="1325563"/>
          </a:xfrm>
        </p:spPr>
        <p:txBody>
          <a:bodyPr>
            <a:normAutofit fontScale="90000"/>
          </a:bodyPr>
          <a:lstStyle/>
          <a:p>
            <a:r>
              <a:rPr lang="bn-IN" sz="9600" dirty="0">
                <a:solidFill>
                  <a:srgbClr val="7030A0"/>
                </a:solidFill>
              </a:rPr>
              <a:t>উৎসব</a:t>
            </a:r>
            <a:br>
              <a:rPr lang="bn-IN" dirty="0"/>
            </a:br>
            <a:endParaRPr lang="en-US" dirty="0"/>
          </a:p>
        </p:txBody>
      </p:sp>
      <p:sp>
        <p:nvSpPr>
          <p:cNvPr id="3" name="TextBox 2">
            <a:extLst>
              <a:ext uri="{FF2B5EF4-FFF2-40B4-BE49-F238E27FC236}">
                <a16:creationId xmlns:a16="http://schemas.microsoft.com/office/drawing/2014/main" id="{6C5FFE9A-F6FB-4A54-B8D6-47B443A170B9}"/>
              </a:ext>
            </a:extLst>
          </p:cNvPr>
          <p:cNvSpPr txBox="1"/>
          <p:nvPr/>
        </p:nvSpPr>
        <p:spPr>
          <a:xfrm>
            <a:off x="217714" y="3331029"/>
            <a:ext cx="11756571" cy="3046988"/>
          </a:xfrm>
          <a:prstGeom prst="rect">
            <a:avLst/>
          </a:prstGeom>
          <a:noFill/>
        </p:spPr>
        <p:txBody>
          <a:bodyPr wrap="square" rtlCol="0">
            <a:spAutoFit/>
          </a:bodyPr>
          <a:lstStyle/>
          <a:p>
            <a:r>
              <a:rPr lang="bn-IN" sz="3200" b="0" i="0" dirty="0">
                <a:solidFill>
                  <a:srgbClr val="202124"/>
                </a:solidFill>
                <a:effectLst/>
                <a:latin typeface="arial" panose="020B0604020202020204" pitchFamily="34" charset="0"/>
              </a:rPr>
              <a:t>ওয়ানগালা (ইংরেজি: </a:t>
            </a:r>
            <a:r>
              <a:rPr lang="en-US" sz="3200" b="0" i="0" dirty="0" err="1">
                <a:solidFill>
                  <a:srgbClr val="202124"/>
                </a:solidFill>
                <a:effectLst/>
                <a:latin typeface="arial" panose="020B0604020202020204" pitchFamily="34" charset="0"/>
              </a:rPr>
              <a:t>Wangala</a:t>
            </a:r>
            <a:r>
              <a:rPr lang="en-US" sz="3200" b="0" i="0" dirty="0">
                <a:solidFill>
                  <a:srgbClr val="202124"/>
                </a:solidFill>
                <a:effectLst/>
                <a:latin typeface="arial" panose="020B0604020202020204" pitchFamily="34" charset="0"/>
              </a:rPr>
              <a:t>) </a:t>
            </a:r>
            <a:r>
              <a:rPr lang="bn-IN" sz="3200" b="0" i="0" dirty="0">
                <a:solidFill>
                  <a:srgbClr val="202124"/>
                </a:solidFill>
                <a:effectLst/>
                <a:latin typeface="arial" panose="020B0604020202020204" pitchFamily="34" charset="0"/>
              </a:rPr>
              <a:t>উত্তর-পূর্ব ভারতের মেঘালয় অঙ্গরাজ্য ও বাংলাদেশের বৃহত্তর ময়মনসিংহ অঞ্চলে বসবাসকারী </a:t>
            </a:r>
            <a:r>
              <a:rPr lang="bn-IN" sz="3200" b="1" i="0" dirty="0">
                <a:solidFill>
                  <a:srgbClr val="202124"/>
                </a:solidFill>
                <a:effectLst/>
                <a:latin typeface="arial" panose="020B0604020202020204" pitchFamily="34" charset="0"/>
              </a:rPr>
              <a:t>গারো</a:t>
            </a:r>
            <a:r>
              <a:rPr lang="bn-IN" sz="3200" b="0" i="0" dirty="0">
                <a:solidFill>
                  <a:srgbClr val="202124"/>
                </a:solidFill>
                <a:effectLst/>
                <a:latin typeface="arial" panose="020B0604020202020204" pitchFamily="34" charset="0"/>
              </a:rPr>
              <a:t> জাতির লোকদের প্রধান ধর্মীয় ও সামাজিক </a:t>
            </a:r>
            <a:r>
              <a:rPr lang="bn-IN" sz="3200" b="1" i="0" dirty="0">
                <a:solidFill>
                  <a:srgbClr val="202124"/>
                </a:solidFill>
                <a:effectLst/>
                <a:latin typeface="arial" panose="020B0604020202020204" pitchFamily="34" charset="0"/>
              </a:rPr>
              <a:t>উৎসব</a:t>
            </a:r>
            <a:r>
              <a:rPr lang="bn-IN" sz="3200" b="0" i="0" dirty="0">
                <a:solidFill>
                  <a:srgbClr val="202124"/>
                </a:solidFill>
                <a:effectLst/>
                <a:latin typeface="arial" panose="020B0604020202020204" pitchFamily="34" charset="0"/>
              </a:rPr>
              <a:t>। ... প্রতি বছর সেপ্টেম্বর থেকে ডিসেম্বর মাসে </a:t>
            </a:r>
            <a:r>
              <a:rPr lang="bn-IN" sz="3200" b="1" i="0" dirty="0">
                <a:solidFill>
                  <a:srgbClr val="202124"/>
                </a:solidFill>
                <a:effectLst/>
                <a:latin typeface="arial" panose="020B0604020202020204" pitchFamily="34" charset="0"/>
              </a:rPr>
              <a:t>গারো</a:t>
            </a:r>
            <a:r>
              <a:rPr lang="bn-IN" sz="3200" b="0" i="0" dirty="0">
                <a:solidFill>
                  <a:srgbClr val="202124"/>
                </a:solidFill>
                <a:effectLst/>
                <a:latin typeface="arial" panose="020B0604020202020204" pitchFamily="34" charset="0"/>
              </a:rPr>
              <a:t> পাহাড়ে এই </a:t>
            </a:r>
            <a:r>
              <a:rPr lang="bn-IN" sz="3200" b="1" i="0" dirty="0">
                <a:solidFill>
                  <a:srgbClr val="202124"/>
                </a:solidFill>
                <a:effectLst/>
                <a:latin typeface="arial" panose="020B0604020202020204" pitchFamily="34" charset="0"/>
              </a:rPr>
              <a:t>উৎসব</a:t>
            </a:r>
            <a:r>
              <a:rPr lang="bn-IN" sz="3200" b="0" i="0" dirty="0">
                <a:solidFill>
                  <a:srgbClr val="202124"/>
                </a:solidFill>
                <a:effectLst/>
                <a:latin typeface="arial" panose="020B0604020202020204" pitchFamily="34" charset="0"/>
              </a:rPr>
              <a:t> পালিত হয়। ফসল তোলার এই </a:t>
            </a:r>
            <a:r>
              <a:rPr lang="bn-IN" sz="3200" b="1" i="0" dirty="0">
                <a:solidFill>
                  <a:srgbClr val="202124"/>
                </a:solidFill>
                <a:effectLst/>
                <a:latin typeface="arial" panose="020B0604020202020204" pitchFamily="34" charset="0"/>
              </a:rPr>
              <a:t>উৎসবে</a:t>
            </a:r>
            <a:r>
              <a:rPr lang="bn-IN" sz="3200" b="0" i="0" dirty="0">
                <a:solidFill>
                  <a:srgbClr val="202124"/>
                </a:solidFill>
                <a:effectLst/>
                <a:latin typeface="arial" panose="020B0604020202020204" pitchFamily="34" charset="0"/>
              </a:rPr>
              <a:t> সূর্যদেবতা ও দেবী মিসি এবং সালজং-এর উদ্দেশ্যে উৎসর্গ করা হয়।</a:t>
            </a:r>
            <a:endParaRPr lang="en-US" sz="3200" dirty="0"/>
          </a:p>
        </p:txBody>
      </p:sp>
      <p:pic>
        <p:nvPicPr>
          <p:cNvPr id="5" name="Picture 4">
            <a:extLst>
              <a:ext uri="{FF2B5EF4-FFF2-40B4-BE49-F238E27FC236}">
                <a16:creationId xmlns:a16="http://schemas.microsoft.com/office/drawing/2014/main" id="{7BFD6709-5BF1-4DE3-8A7D-34433940F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27894"/>
            <a:ext cx="3505200" cy="3046988"/>
          </a:xfrm>
          <a:prstGeom prst="rect">
            <a:avLst/>
          </a:prstGeom>
        </p:spPr>
      </p:pic>
      <p:pic>
        <p:nvPicPr>
          <p:cNvPr id="7" name="Picture 6">
            <a:extLst>
              <a:ext uri="{FF2B5EF4-FFF2-40B4-BE49-F238E27FC236}">
                <a16:creationId xmlns:a16="http://schemas.microsoft.com/office/drawing/2014/main" id="{06C70E06-A590-476C-8289-5E6CD8AE7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792" y="27893"/>
            <a:ext cx="3065008" cy="3046987"/>
          </a:xfrm>
          <a:prstGeom prst="rect">
            <a:avLst/>
          </a:prstGeom>
        </p:spPr>
      </p:pic>
    </p:spTree>
    <p:extLst>
      <p:ext uri="{BB962C8B-B14F-4D97-AF65-F5344CB8AC3E}">
        <p14:creationId xmlns:p14="http://schemas.microsoft.com/office/powerpoint/2010/main" val="399290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iterate type="lt">
                                    <p:tmPct val="10000"/>
                                  </p:iterate>
                                  <p:childTnLst>
                                    <p:animRot by="21600000">
                                      <p:cBhvr>
                                        <p:cTn id="23"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257808-66FE-47AD-AFAB-7E3A6AA5EB8B}"/>
              </a:ext>
            </a:extLst>
          </p:cNvPr>
          <p:cNvSpPr txBox="1"/>
          <p:nvPr/>
        </p:nvSpPr>
        <p:spPr>
          <a:xfrm>
            <a:off x="348343" y="587828"/>
            <a:ext cx="8191500" cy="5816977"/>
          </a:xfrm>
          <a:prstGeom prst="rect">
            <a:avLst/>
          </a:prstGeom>
          <a:noFill/>
        </p:spPr>
        <p:txBody>
          <a:bodyPr wrap="square" rtlCol="0">
            <a:spAutoFit/>
          </a:bodyPr>
          <a:lstStyle/>
          <a:p>
            <a:r>
              <a:rPr lang="bn-IN" sz="3200" b="0" i="0" dirty="0">
                <a:solidFill>
                  <a:srgbClr val="0070C0"/>
                </a:solidFill>
                <a:effectLst/>
                <a:latin typeface="Noto Sans Bengali UI"/>
              </a:rPr>
              <a:t>গারোদের পোশাকপরিচ্ছদ </a:t>
            </a:r>
          </a:p>
          <a:p>
            <a:r>
              <a:rPr lang="bn-IN" sz="2800" b="0" i="0" dirty="0">
                <a:solidFill>
                  <a:srgbClr val="333333"/>
                </a:solidFill>
                <a:effectLst/>
                <a:latin typeface="Noto Sans Bengali UI"/>
              </a:rPr>
              <a:t>বাঙালিদের মতো পুরুষেরা লুঙ্গি, গেঞ্জি, পাজামা, ট্রাউজার, শার্ট এবং মেয়েরা শাড়ি, ব্লাউজ, পেটিকোট, সালোয়ার কামিজ ও ওড়না ব্যবহার করে। গারো মহিলাদের নিজস্ব ঐতিহ্যবাহী পোশাকপরিচ্ছদ রয়েছে এবং সেগুলো তারা অনেক সময় ঘরোয়া পরিবেশে ব্যবহার করে। গারোরা এই পোশাককে দক্বান্দা বলে। দক্বান্দায় বিভিন্ন শিল্পকর্ম চিত্রিত থাকে।</a:t>
            </a:r>
          </a:p>
          <a:p>
            <a:r>
              <a:rPr lang="bn-IN" sz="2800" b="0" i="0" dirty="0">
                <a:solidFill>
                  <a:srgbClr val="333333"/>
                </a:solidFill>
                <a:effectLst/>
                <a:latin typeface="Noto Sans Bengali UI"/>
              </a:rPr>
              <a:t> </a:t>
            </a:r>
          </a:p>
          <a:p>
            <a:r>
              <a:rPr lang="bn-IN" sz="2800" b="0" i="0" dirty="0">
                <a:solidFill>
                  <a:srgbClr val="333333"/>
                </a:solidFill>
                <a:effectLst/>
                <a:latin typeface="Noto Sans Bengali UI"/>
              </a:rPr>
              <a:t>বর্তমানে অবস্থাপন্ন পরিবারের মহিলারা সোনার গহনা ব্যবহার করে। খ্রিস্টান ধর্মমতে বিবাহের সময় বর-কনে উভয়েরই আংটি পরিধান এবং আংটি বিনিময় অবশ্য পালনীয়</a:t>
            </a:r>
            <a:r>
              <a:rPr lang="bn-IN" sz="3200" b="0" i="0" dirty="0">
                <a:solidFill>
                  <a:srgbClr val="333333"/>
                </a:solidFill>
                <a:effectLst/>
                <a:latin typeface="Noto Sans Bengali UI"/>
              </a:rPr>
              <a:t>।</a:t>
            </a:r>
            <a:endParaRPr lang="en-US" sz="3200" dirty="0"/>
          </a:p>
        </p:txBody>
      </p:sp>
      <p:pic>
        <p:nvPicPr>
          <p:cNvPr id="4" name="Picture 3">
            <a:extLst>
              <a:ext uri="{FF2B5EF4-FFF2-40B4-BE49-F238E27FC236}">
                <a16:creationId xmlns:a16="http://schemas.microsoft.com/office/drawing/2014/main" id="{8C1224D2-791C-4B05-A1E0-AE190232D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901" y="3428999"/>
            <a:ext cx="3673928" cy="3367692"/>
          </a:xfrm>
          <a:prstGeom prst="rect">
            <a:avLst/>
          </a:prstGeom>
        </p:spPr>
      </p:pic>
      <p:pic>
        <p:nvPicPr>
          <p:cNvPr id="6" name="Picture 5">
            <a:extLst>
              <a:ext uri="{FF2B5EF4-FFF2-40B4-BE49-F238E27FC236}">
                <a16:creationId xmlns:a16="http://schemas.microsoft.com/office/drawing/2014/main" id="{B54814D6-0940-4432-8A5D-0C12457CB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901" y="228601"/>
            <a:ext cx="3673928" cy="2922814"/>
          </a:xfrm>
          <a:prstGeom prst="rect">
            <a:avLst/>
          </a:prstGeom>
        </p:spPr>
      </p:pic>
    </p:spTree>
    <p:extLst>
      <p:ext uri="{BB962C8B-B14F-4D97-AF65-F5344CB8AC3E}">
        <p14:creationId xmlns:p14="http://schemas.microsoft.com/office/powerpoint/2010/main" val="37410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anim calcmode="lin" valueType="num">
                                      <p:cBhvr>
                                        <p:cTn id="34" dur="2000" fill="hold"/>
                                        <p:tgtEl>
                                          <p:spTgt spid="4"/>
                                        </p:tgtEl>
                                        <p:attrNameLst>
                                          <p:attrName>ppt_w</p:attrName>
                                        </p:attrNameLst>
                                      </p:cBhvr>
                                      <p:tavLst>
                                        <p:tav tm="0" fmla="#ppt_w*sin(2.5*pi*$)">
                                          <p:val>
                                            <p:fltVal val="0"/>
                                          </p:val>
                                        </p:tav>
                                        <p:tav tm="100000">
                                          <p:val>
                                            <p:fltVal val="1"/>
                                          </p:val>
                                        </p:tav>
                                      </p:tavLst>
                                    </p:anim>
                                    <p:anim calcmode="lin" valueType="num">
                                      <p:cBhvr>
                                        <p:cTn id="3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iterate type="wd">
                                    <p:tmPct val="10000"/>
                                  </p:iterate>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2000"/>
                                        <p:tgtEl>
                                          <p:spTgt spid="3">
                                            <p:txEl>
                                              <p:pRg st="1" end="1"/>
                                            </p:txEl>
                                          </p:spTgt>
                                        </p:tgtEl>
                                      </p:cBhvr>
                                    </p:animEffect>
                                    <p:anim calcmode="lin" valueType="num">
                                      <p:cBhvr>
                                        <p:cTn id="4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1" end="1"/>
                                            </p:txEl>
                                          </p:spTgt>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iterate type="wd">
                                    <p:tmPct val="10000"/>
                                  </p:iterate>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2000"/>
                                        <p:tgtEl>
                                          <p:spTgt spid="3">
                                            <p:txEl>
                                              <p:pRg st="3" end="3"/>
                                            </p:txEl>
                                          </p:spTgt>
                                        </p:tgtEl>
                                      </p:cBhvr>
                                    </p:animEffect>
                                    <p:anim calcmode="lin" valueType="num">
                                      <p:cBhvr>
                                        <p:cTn id="4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7872-7982-450E-852F-174C519BAA71}"/>
              </a:ext>
            </a:extLst>
          </p:cNvPr>
          <p:cNvSpPr>
            <a:spLocks noGrp="1"/>
          </p:cNvSpPr>
          <p:nvPr>
            <p:ph type="title"/>
          </p:nvPr>
        </p:nvSpPr>
        <p:spPr/>
        <p:txBody>
          <a:bodyPr>
            <a:normAutofit fontScale="90000"/>
          </a:bodyPr>
          <a:lstStyle/>
          <a:p>
            <a:r>
              <a:rPr lang="en-US" sz="4400" b="1" i="0" dirty="0">
                <a:solidFill>
                  <a:srgbClr val="202124"/>
                </a:solidFill>
                <a:effectLst/>
                <a:latin typeface="arial" panose="020B0604020202020204" pitchFamily="34" charset="0"/>
              </a:rPr>
              <a:t>              </a:t>
            </a:r>
            <a:r>
              <a:rPr lang="bn-IN" sz="9600" b="1" i="0" dirty="0">
                <a:solidFill>
                  <a:srgbClr val="00B050"/>
                </a:solidFill>
                <a:effectLst/>
                <a:latin typeface="arial" panose="020B0604020202020204" pitchFamily="34" charset="0"/>
              </a:rPr>
              <a:t>চাষ</a:t>
            </a:r>
            <a:r>
              <a:rPr lang="bn-IN" sz="9600" b="0" i="0" dirty="0">
                <a:solidFill>
                  <a:srgbClr val="00B050"/>
                </a:solidFill>
                <a:effectLst/>
                <a:latin typeface="arial" panose="020B0604020202020204" pitchFamily="34" charset="0"/>
              </a:rPr>
              <a:t> পদ্ধতি</a:t>
            </a:r>
            <a:endParaRPr lang="en-US" sz="9600" dirty="0">
              <a:solidFill>
                <a:srgbClr val="00B050"/>
              </a:solidFill>
            </a:endParaRPr>
          </a:p>
        </p:txBody>
      </p:sp>
      <p:sp>
        <p:nvSpPr>
          <p:cNvPr id="4" name="TextBox 3">
            <a:extLst>
              <a:ext uri="{FF2B5EF4-FFF2-40B4-BE49-F238E27FC236}">
                <a16:creationId xmlns:a16="http://schemas.microsoft.com/office/drawing/2014/main" id="{CC515902-5237-4EAF-BB05-6D7F99917FDA}"/>
              </a:ext>
            </a:extLst>
          </p:cNvPr>
          <p:cNvSpPr txBox="1"/>
          <p:nvPr/>
        </p:nvSpPr>
        <p:spPr>
          <a:xfrm>
            <a:off x="163286" y="1992086"/>
            <a:ext cx="8458200" cy="4031873"/>
          </a:xfrm>
          <a:prstGeom prst="rect">
            <a:avLst/>
          </a:prstGeom>
          <a:noFill/>
        </p:spPr>
        <p:txBody>
          <a:bodyPr wrap="square" rtlCol="0">
            <a:spAutoFit/>
          </a:bodyPr>
          <a:lstStyle/>
          <a:p>
            <a:r>
              <a:rPr lang="bn-IN" sz="3200" b="0" i="0" dirty="0">
                <a:solidFill>
                  <a:srgbClr val="202124"/>
                </a:solidFill>
                <a:effectLst/>
                <a:latin typeface="arial" panose="020B0604020202020204" pitchFamily="34" charset="0"/>
              </a:rPr>
              <a:t>কৃষি কাজ </a:t>
            </a:r>
            <a:r>
              <a:rPr lang="bn-IN" sz="3200" b="1" i="0" dirty="0">
                <a:solidFill>
                  <a:srgbClr val="202124"/>
                </a:solidFill>
                <a:effectLst/>
                <a:latin typeface="arial" panose="020B0604020202020204" pitchFamily="34" charset="0"/>
              </a:rPr>
              <a:t>গারোদের</a:t>
            </a:r>
            <a:r>
              <a:rPr lang="bn-IN" sz="3200" b="0" i="0" dirty="0">
                <a:solidFill>
                  <a:srgbClr val="202124"/>
                </a:solidFill>
                <a:effectLst/>
                <a:latin typeface="arial" panose="020B0604020202020204" pitchFamily="34" charset="0"/>
              </a:rPr>
              <a:t> প্রধান পেশা। যারা গভীর পার্বত্য এলাকায় বসবাস করে তাদের প্রধান পেশা জুম </a:t>
            </a:r>
            <a:r>
              <a:rPr lang="bn-IN" sz="3200" b="1" i="0" dirty="0">
                <a:solidFill>
                  <a:srgbClr val="202124"/>
                </a:solidFill>
                <a:effectLst/>
                <a:latin typeface="arial" panose="020B0604020202020204" pitchFamily="34" charset="0"/>
              </a:rPr>
              <a:t>চাষ</a:t>
            </a:r>
            <a:r>
              <a:rPr lang="bn-IN" sz="3200" b="0" i="0" dirty="0">
                <a:solidFill>
                  <a:srgbClr val="202124"/>
                </a:solidFill>
                <a:effectLst/>
                <a:latin typeface="arial" panose="020B0604020202020204" pitchFamily="34" charset="0"/>
              </a:rPr>
              <a:t>, কিন্তু যারা সমভূমিতে বসবাস করে তারা সমভূমির অন্যান্য অধিবাসীদের মতোই হালচাষ করে জীবিকা-নির্বাহ করে। জুম </a:t>
            </a:r>
            <a:r>
              <a:rPr lang="bn-IN" sz="3200" b="1" i="0" dirty="0">
                <a:solidFill>
                  <a:srgbClr val="202124"/>
                </a:solidFill>
                <a:effectLst/>
                <a:latin typeface="arial" panose="020B0604020202020204" pitchFamily="34" charset="0"/>
              </a:rPr>
              <a:t>চাষ গারোদের</a:t>
            </a:r>
            <a:r>
              <a:rPr lang="bn-IN" sz="3200" b="0" i="0" dirty="0">
                <a:solidFill>
                  <a:srgbClr val="202124"/>
                </a:solidFill>
                <a:effectLst/>
                <a:latin typeface="arial" panose="020B0604020202020204" pitchFamily="34" charset="0"/>
              </a:rPr>
              <a:t> প্রাচীন </a:t>
            </a:r>
            <a:r>
              <a:rPr lang="bn-IN" sz="3200" b="1" i="0" dirty="0">
                <a:solidFill>
                  <a:srgbClr val="202124"/>
                </a:solidFill>
                <a:effectLst/>
                <a:latin typeface="arial" panose="020B0604020202020204" pitchFamily="34" charset="0"/>
              </a:rPr>
              <a:t>চাষ</a:t>
            </a:r>
            <a:r>
              <a:rPr lang="bn-IN" sz="3200" b="0" i="0" dirty="0">
                <a:solidFill>
                  <a:srgbClr val="202124"/>
                </a:solidFill>
                <a:effectLst/>
                <a:latin typeface="arial" panose="020B0604020202020204" pitchFamily="34" charset="0"/>
              </a:rPr>
              <a:t> পদ্ধতি। এটা শুধু গারোদেরই নয়, পৃথিবীর বিভিন্ন আদিবাসী এবং পার্বত্য জনগোষ্ঠীর প্রাচীন </a:t>
            </a:r>
            <a:r>
              <a:rPr lang="bn-IN" sz="3200" b="1" i="0" dirty="0">
                <a:solidFill>
                  <a:srgbClr val="202124"/>
                </a:solidFill>
                <a:effectLst/>
                <a:latin typeface="arial" panose="020B0604020202020204" pitchFamily="34" charset="0"/>
              </a:rPr>
              <a:t>চাষ</a:t>
            </a:r>
            <a:r>
              <a:rPr lang="bn-IN" sz="3200" b="0" i="0" dirty="0">
                <a:solidFill>
                  <a:srgbClr val="202124"/>
                </a:solidFill>
                <a:effectLst/>
                <a:latin typeface="arial" panose="020B0604020202020204" pitchFamily="34" charset="0"/>
              </a:rPr>
              <a:t> পদ্ধতি।</a:t>
            </a:r>
            <a:endParaRPr lang="en-US" sz="3200" dirty="0"/>
          </a:p>
        </p:txBody>
      </p:sp>
      <p:pic>
        <p:nvPicPr>
          <p:cNvPr id="6" name="Picture 5">
            <a:extLst>
              <a:ext uri="{FF2B5EF4-FFF2-40B4-BE49-F238E27FC236}">
                <a16:creationId xmlns:a16="http://schemas.microsoft.com/office/drawing/2014/main" id="{0065DBBC-26BC-4315-B77B-8BD0FB79B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328" y="1992086"/>
            <a:ext cx="3630386" cy="3800475"/>
          </a:xfrm>
          <a:prstGeom prst="rect">
            <a:avLst/>
          </a:prstGeom>
        </p:spPr>
      </p:pic>
    </p:spTree>
    <p:extLst>
      <p:ext uri="{BB962C8B-B14F-4D97-AF65-F5344CB8AC3E}">
        <p14:creationId xmlns:p14="http://schemas.microsoft.com/office/powerpoint/2010/main" val="233599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iterate type="lt">
                                    <p:tmPct val="10000"/>
                                  </p:iterate>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C533-BBED-4364-A91A-B23B5449D77E}"/>
              </a:ext>
            </a:extLst>
          </p:cNvPr>
          <p:cNvSpPr>
            <a:spLocks noGrp="1"/>
          </p:cNvSpPr>
          <p:nvPr>
            <p:ph type="title"/>
          </p:nvPr>
        </p:nvSpPr>
        <p:spPr>
          <a:xfrm>
            <a:off x="1480457" y="171238"/>
            <a:ext cx="10515600" cy="1325563"/>
          </a:xfrm>
        </p:spPr>
        <p:txBody>
          <a:bodyPr>
            <a:normAutofit fontScale="90000"/>
          </a:bodyPr>
          <a:lstStyle/>
          <a:p>
            <a:r>
              <a:rPr lang="bn-IN" sz="8800" dirty="0"/>
              <a:t>অন্ত্যেষ্টিক্রিয়া</a:t>
            </a:r>
            <a:br>
              <a:rPr lang="bn-IN" dirty="0"/>
            </a:br>
            <a:endParaRPr lang="en-US" dirty="0"/>
          </a:p>
        </p:txBody>
      </p:sp>
      <p:pic>
        <p:nvPicPr>
          <p:cNvPr id="6" name="Picture 5">
            <a:extLst>
              <a:ext uri="{FF2B5EF4-FFF2-40B4-BE49-F238E27FC236}">
                <a16:creationId xmlns:a16="http://schemas.microsoft.com/office/drawing/2014/main" id="{4D87C692-7CCB-426F-B6CD-B78BB1194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736" y="0"/>
            <a:ext cx="3996321" cy="3771900"/>
          </a:xfrm>
          <a:prstGeom prst="rect">
            <a:avLst/>
          </a:prstGeom>
        </p:spPr>
      </p:pic>
      <p:sp>
        <p:nvSpPr>
          <p:cNvPr id="7" name="TextBox 6">
            <a:extLst>
              <a:ext uri="{FF2B5EF4-FFF2-40B4-BE49-F238E27FC236}">
                <a16:creationId xmlns:a16="http://schemas.microsoft.com/office/drawing/2014/main" id="{7523FC86-A85B-47EB-A1F8-6D471D6371A9}"/>
              </a:ext>
            </a:extLst>
          </p:cNvPr>
          <p:cNvSpPr txBox="1"/>
          <p:nvPr/>
        </p:nvSpPr>
        <p:spPr>
          <a:xfrm>
            <a:off x="-36837" y="1533465"/>
            <a:ext cx="9682843" cy="5324535"/>
          </a:xfrm>
          <a:prstGeom prst="rect">
            <a:avLst/>
          </a:prstGeom>
          <a:noFill/>
        </p:spPr>
        <p:txBody>
          <a:bodyPr wrap="square" rtlCol="0">
            <a:spAutoFit/>
          </a:bodyPr>
          <a:lstStyle/>
          <a:p>
            <a:r>
              <a:rPr lang="as-IN" sz="2800" b="0" i="0" u="none" strike="noStrike" dirty="0">
                <a:solidFill>
                  <a:srgbClr val="000000"/>
                </a:solidFill>
                <a:effectLst/>
                <a:latin typeface="Arial" panose="020B0604020202020204" pitchFamily="34" charset="0"/>
              </a:rPr>
              <a:t>গারোদের বিশ্বাস দেহ থেকে আত্মা বিদায় নিলেই মৃত্যু ঘটে। আত্মা অমর।তাদের বিশ্বাস মৃত্যুতে আত্মা   চিকমাং নামক স্থানে চলে যায়। ্চিকমাং হলো মৃতের দেশ ।তাদের বিশ্বাস গারো পাহাড়ের দক্ষিণ পূর্বে ভারত-বাংলাদেশ সীমান্তে পাহাড়ের চূড়ায় অবস্থিত।  তাদের বিশ্বাস চিকমাং এ কেবল মৃতরাই যেতে পারে জীবিতরা নয়। গারোরা মৃতদেহের গোসল দেয়। গোসলের পর মৃতদেহ  মেঝেতে রেখে দেয়। মরদেহের মাথার কাছে খাবার চাল ভাজা ডিম রেখে দেয়। যাহোক, মৃতদেহ একদিন একরাত ওখানেই রেখে দেওয়ার পর তা কোন এক রাতে সাধারণত দ্বিতীয়  রাতে, পড়ানো হয়। গারো মৃতদেহ দিনের আলোয় পড়ানোর রীতি নেই। মৃতদেহ পোড়ানো ছাই জঙ্গলে নিয়ে ফেলে  দেয়। হারগুলো মাটির পাত্রে তুলে মৃতের বাড়ির কাছে মাটির গর্তে পুঁতে রাখে</a:t>
            </a:r>
            <a:r>
              <a:rPr lang="as-IN" sz="3200" b="0" i="0" u="none" strike="noStrike" dirty="0">
                <a:solidFill>
                  <a:srgbClr val="000000"/>
                </a:solidFill>
                <a:effectLst/>
                <a:latin typeface="Arial" panose="020B0604020202020204" pitchFamily="34" charset="0"/>
              </a:rPr>
              <a:t>।</a:t>
            </a:r>
            <a:endParaRPr lang="en-US" sz="3200" dirty="0"/>
          </a:p>
        </p:txBody>
      </p:sp>
    </p:spTree>
    <p:extLst>
      <p:ext uri="{BB962C8B-B14F-4D97-AF65-F5344CB8AC3E}">
        <p14:creationId xmlns:p14="http://schemas.microsoft.com/office/powerpoint/2010/main" val="11829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iterate type="wd">
                                    <p:tmPct val="10000"/>
                                  </p:iterate>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p:cTn id="3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C74BE7-387D-46A8-BA40-CA3BD532B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57" y="1"/>
            <a:ext cx="12192000" cy="6857999"/>
          </a:xfrm>
          <a:prstGeom prst="rect">
            <a:avLst/>
          </a:prstGeom>
        </p:spPr>
      </p:pic>
      <p:sp>
        <p:nvSpPr>
          <p:cNvPr id="6" name="TextBox 5">
            <a:extLst>
              <a:ext uri="{FF2B5EF4-FFF2-40B4-BE49-F238E27FC236}">
                <a16:creationId xmlns:a16="http://schemas.microsoft.com/office/drawing/2014/main" id="{B6BFA3DA-37CC-4C6D-9B70-198165C35952}"/>
              </a:ext>
            </a:extLst>
          </p:cNvPr>
          <p:cNvSpPr txBox="1"/>
          <p:nvPr/>
        </p:nvSpPr>
        <p:spPr>
          <a:xfrm>
            <a:off x="2155371" y="1355271"/>
            <a:ext cx="7837715" cy="1569660"/>
          </a:xfrm>
          <a:prstGeom prst="rect">
            <a:avLst/>
          </a:prstGeom>
          <a:noFill/>
        </p:spPr>
        <p:txBody>
          <a:bodyPr wrap="square" rtlCol="0">
            <a:spAutoFit/>
          </a:bodyPr>
          <a:lstStyle/>
          <a:p>
            <a:r>
              <a:rPr lang="bn-IN" sz="9600" dirty="0">
                <a:solidFill>
                  <a:srgbClr val="FFFF00"/>
                </a:solidFill>
              </a:rPr>
              <a:t>ধন্যবাদ</a:t>
            </a:r>
            <a:endParaRPr lang="en-US" sz="9600" dirty="0">
              <a:solidFill>
                <a:srgbClr val="FFFF00"/>
              </a:solidFill>
            </a:endParaRPr>
          </a:p>
        </p:txBody>
      </p:sp>
    </p:spTree>
    <p:extLst>
      <p:ext uri="{BB962C8B-B14F-4D97-AF65-F5344CB8AC3E}">
        <p14:creationId xmlns:p14="http://schemas.microsoft.com/office/powerpoint/2010/main" val="64615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iterate type="lt">
                                    <p:tmPct val="10000"/>
                                  </p:iterate>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80">
                                          <p:stCondLst>
                                            <p:cond delay="0"/>
                                          </p:stCondLst>
                                        </p:cTn>
                                        <p:tgtEl>
                                          <p:spTgt spid="6">
                                            <p:txEl>
                                              <p:pRg st="0" end="0"/>
                                            </p:txEl>
                                          </p:spTgt>
                                        </p:tgtEl>
                                      </p:cBhvr>
                                    </p:animEffect>
                                    <p:anim calcmode="lin" valueType="num">
                                      <p:cBhvr>
                                        <p:cTn id="2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0" end="0"/>
                                            </p:txEl>
                                          </p:spTgt>
                                        </p:tgtEl>
                                      </p:cBhvr>
                                      <p:to x="100000" y="60000"/>
                                    </p:animScale>
                                    <p:animScale>
                                      <p:cBhvr>
                                        <p:cTn id="32" dur="166" decel="50000">
                                          <p:stCondLst>
                                            <p:cond delay="676"/>
                                          </p:stCondLst>
                                        </p:cTn>
                                        <p:tgtEl>
                                          <p:spTgt spid="6">
                                            <p:txEl>
                                              <p:pRg st="0" end="0"/>
                                            </p:txEl>
                                          </p:spTgt>
                                        </p:tgtEl>
                                      </p:cBhvr>
                                      <p:to x="100000" y="100000"/>
                                    </p:animScale>
                                    <p:animScale>
                                      <p:cBhvr>
                                        <p:cTn id="33" dur="26">
                                          <p:stCondLst>
                                            <p:cond delay="1312"/>
                                          </p:stCondLst>
                                        </p:cTn>
                                        <p:tgtEl>
                                          <p:spTgt spid="6">
                                            <p:txEl>
                                              <p:pRg st="0" end="0"/>
                                            </p:txEl>
                                          </p:spTgt>
                                        </p:tgtEl>
                                      </p:cBhvr>
                                      <p:to x="100000" y="80000"/>
                                    </p:animScale>
                                    <p:animScale>
                                      <p:cBhvr>
                                        <p:cTn id="34" dur="166" decel="50000">
                                          <p:stCondLst>
                                            <p:cond delay="1338"/>
                                          </p:stCondLst>
                                        </p:cTn>
                                        <p:tgtEl>
                                          <p:spTgt spid="6">
                                            <p:txEl>
                                              <p:pRg st="0" end="0"/>
                                            </p:txEl>
                                          </p:spTgt>
                                        </p:tgtEl>
                                      </p:cBhvr>
                                      <p:to x="100000" y="100000"/>
                                    </p:animScale>
                                    <p:animScale>
                                      <p:cBhvr>
                                        <p:cTn id="35" dur="26">
                                          <p:stCondLst>
                                            <p:cond delay="1642"/>
                                          </p:stCondLst>
                                        </p:cTn>
                                        <p:tgtEl>
                                          <p:spTgt spid="6">
                                            <p:txEl>
                                              <p:pRg st="0" end="0"/>
                                            </p:txEl>
                                          </p:spTgt>
                                        </p:tgtEl>
                                      </p:cBhvr>
                                      <p:to x="100000" y="90000"/>
                                    </p:animScale>
                                    <p:animScale>
                                      <p:cBhvr>
                                        <p:cTn id="36" dur="166" decel="50000">
                                          <p:stCondLst>
                                            <p:cond delay="1668"/>
                                          </p:stCondLst>
                                        </p:cTn>
                                        <p:tgtEl>
                                          <p:spTgt spid="6">
                                            <p:txEl>
                                              <p:pRg st="0" end="0"/>
                                            </p:txEl>
                                          </p:spTgt>
                                        </p:tgtEl>
                                      </p:cBhvr>
                                      <p:to x="100000" y="100000"/>
                                    </p:animScale>
                                    <p:animScale>
                                      <p:cBhvr>
                                        <p:cTn id="37" dur="26">
                                          <p:stCondLst>
                                            <p:cond delay="1808"/>
                                          </p:stCondLst>
                                        </p:cTn>
                                        <p:tgtEl>
                                          <p:spTgt spid="6">
                                            <p:txEl>
                                              <p:pRg st="0" end="0"/>
                                            </p:txEl>
                                          </p:spTgt>
                                        </p:tgtEl>
                                      </p:cBhvr>
                                      <p:to x="100000" y="95000"/>
                                    </p:animScale>
                                    <p:animScale>
                                      <p:cBhvr>
                                        <p:cTn id="38" dur="166" decel="50000">
                                          <p:stCondLst>
                                            <p:cond delay="1834"/>
                                          </p:stCondLst>
                                        </p:cTn>
                                        <p:tgtEl>
                                          <p:spTgt spid="6">
                                            <p:txEl>
                                              <p:pRg st="0" end="0"/>
                                            </p:txEl>
                                          </p:spTgt>
                                        </p:tgtEl>
                                      </p:cBhvr>
                                      <p:to x="100000" y="100000"/>
                                    </p:animScale>
                                  </p:childTnLst>
                                  <p:subTnLst>
                                    <p:set>
                                      <p:cBhvr override="childStyle">
                                        <p:cTn dur="1" fill="hold" display="0" masterRel="nextClick" afterEffect="1"/>
                                        <p:tgtEl>
                                          <p:spTgt spid="6">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2E169A-5086-4BD5-9CEE-FF7E8AD50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514" y="-1"/>
            <a:ext cx="6335487" cy="3709173"/>
          </a:xfrm>
          <a:prstGeom prst="rect">
            <a:avLst/>
          </a:prstGeom>
        </p:spPr>
      </p:pic>
      <p:pic>
        <p:nvPicPr>
          <p:cNvPr id="5" name="Picture 4">
            <a:extLst>
              <a:ext uri="{FF2B5EF4-FFF2-40B4-BE49-F238E27FC236}">
                <a16:creationId xmlns:a16="http://schemas.microsoft.com/office/drawing/2014/main" id="{2B1E4FD8-BF30-4B9E-BAEF-4E53F58BE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91" y="23541"/>
            <a:ext cx="5733323" cy="3685632"/>
          </a:xfrm>
          <a:prstGeom prst="rect">
            <a:avLst/>
          </a:prstGeom>
        </p:spPr>
      </p:pic>
      <p:pic>
        <p:nvPicPr>
          <p:cNvPr id="7" name="Picture 6">
            <a:extLst>
              <a:ext uri="{FF2B5EF4-FFF2-40B4-BE49-F238E27FC236}">
                <a16:creationId xmlns:a16="http://schemas.microsoft.com/office/drawing/2014/main" id="{4842FAD2-6533-4D63-8CA2-6FD2001AF0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6514" y="3732714"/>
            <a:ext cx="6574972" cy="3732716"/>
          </a:xfrm>
          <a:prstGeom prst="rect">
            <a:avLst/>
          </a:prstGeom>
        </p:spPr>
      </p:pic>
      <p:pic>
        <p:nvPicPr>
          <p:cNvPr id="9" name="Picture 8">
            <a:extLst>
              <a:ext uri="{FF2B5EF4-FFF2-40B4-BE49-F238E27FC236}">
                <a16:creationId xmlns:a16="http://schemas.microsoft.com/office/drawing/2014/main" id="{3C617969-16CC-40D9-84E9-58FD2DE9BB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3732715"/>
            <a:ext cx="5856514" cy="3685632"/>
          </a:xfrm>
          <a:prstGeom prst="rect">
            <a:avLst/>
          </a:prstGeom>
        </p:spPr>
      </p:pic>
    </p:spTree>
    <p:extLst>
      <p:ext uri="{BB962C8B-B14F-4D97-AF65-F5344CB8AC3E}">
        <p14:creationId xmlns:p14="http://schemas.microsoft.com/office/powerpoint/2010/main" val="39730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3802-91DB-45C4-AA42-80357AA80373}"/>
              </a:ext>
            </a:extLst>
          </p:cNvPr>
          <p:cNvSpPr>
            <a:spLocks noGrp="1"/>
          </p:cNvSpPr>
          <p:nvPr>
            <p:ph type="title"/>
          </p:nvPr>
        </p:nvSpPr>
        <p:spPr>
          <a:xfrm>
            <a:off x="751115" y="394326"/>
            <a:ext cx="6662056" cy="2084161"/>
          </a:xfrm>
        </p:spPr>
        <p:txBody>
          <a:bodyPr>
            <a:noAutofit/>
          </a:bodyPr>
          <a:lstStyle/>
          <a:p>
            <a:r>
              <a:rPr lang="bn-IN" sz="7200" dirty="0">
                <a:solidFill>
                  <a:srgbClr val="00B050"/>
                </a:solidFill>
              </a:rPr>
              <a:t>গারোদের আগমন ও বসতি স্থাপন</a:t>
            </a:r>
            <a:endParaRPr lang="en-US" sz="7200" dirty="0">
              <a:solidFill>
                <a:srgbClr val="00B050"/>
              </a:solidFill>
            </a:endParaRPr>
          </a:p>
        </p:txBody>
      </p:sp>
      <p:sp>
        <p:nvSpPr>
          <p:cNvPr id="3" name="TextBox 2">
            <a:extLst>
              <a:ext uri="{FF2B5EF4-FFF2-40B4-BE49-F238E27FC236}">
                <a16:creationId xmlns:a16="http://schemas.microsoft.com/office/drawing/2014/main" id="{F1C1246C-93C4-4EBC-B1DD-26528325765D}"/>
              </a:ext>
            </a:extLst>
          </p:cNvPr>
          <p:cNvSpPr txBox="1"/>
          <p:nvPr/>
        </p:nvSpPr>
        <p:spPr>
          <a:xfrm>
            <a:off x="381001" y="2693201"/>
            <a:ext cx="11152414" cy="3539430"/>
          </a:xfrm>
          <a:prstGeom prst="rect">
            <a:avLst/>
          </a:prstGeom>
          <a:noFill/>
        </p:spPr>
        <p:txBody>
          <a:bodyPr wrap="square" rtlCol="0">
            <a:spAutoFit/>
          </a:bodyPr>
          <a:lstStyle/>
          <a:p>
            <a:r>
              <a:rPr lang="bn-IN" sz="3200" b="0" i="0" dirty="0">
                <a:solidFill>
                  <a:srgbClr val="333333"/>
                </a:solidFill>
                <a:effectLst/>
                <a:latin typeface="Noto Sans Bengali UI"/>
              </a:rPr>
              <a:t>গারোদের আদি বাসভূমি বর্তমান চীনের উত্তর পশ্চিমাঞ্চলের সিন-কিয়াং প্রদেশ, যেখান থেকে তারা দেশত্যাগ করে পরবর্তীকালে তিববতে দীর্ঘদিন বসবাস করে। এরপর ভারতের উত্তর পূর্বাঞ্চলের পার্বত্য এলাকায় এবং বাংলাদেশের উত্তরবঙ্গের কিছু এলাকায় এরা বসবাস শুরু করে।</a:t>
            </a:r>
            <a:r>
              <a:rPr lang="bn-IN" sz="3200" b="0" i="0" dirty="0">
                <a:solidFill>
                  <a:srgbClr val="202124"/>
                </a:solidFill>
                <a:effectLst/>
                <a:latin typeface="arial" panose="020B0604020202020204" pitchFamily="34" charset="0"/>
              </a:rPr>
              <a:t>বাংলাদেশের ময়মনসিংহ ছাড়াও টাঙ্গাইল, সিলেট, শেরপুর, নেত্রকোণা, নেত্রকোণা, সুনামগঞ্জ, মৌলভীবাজার, ঢাকা ও গাজীপুর জেলায় </a:t>
            </a:r>
            <a:r>
              <a:rPr lang="bn-IN" sz="3200" b="1" i="0" dirty="0">
                <a:solidFill>
                  <a:srgbClr val="202124"/>
                </a:solidFill>
                <a:effectLst/>
                <a:latin typeface="arial" panose="020B0604020202020204" pitchFamily="34" charset="0"/>
              </a:rPr>
              <a:t>গারোরা বাস করে</a:t>
            </a:r>
            <a:r>
              <a:rPr lang="bn-IN" sz="2800" b="0" i="0" dirty="0">
                <a:solidFill>
                  <a:srgbClr val="202124"/>
                </a:solidFill>
                <a:effectLst/>
                <a:latin typeface="arial" panose="020B0604020202020204" pitchFamily="34" charset="0"/>
              </a:rPr>
              <a:t>।</a:t>
            </a:r>
            <a:endParaRPr lang="en-US" sz="2800" dirty="0"/>
          </a:p>
        </p:txBody>
      </p:sp>
      <p:pic>
        <p:nvPicPr>
          <p:cNvPr id="5" name="Picture 4">
            <a:extLst>
              <a:ext uri="{FF2B5EF4-FFF2-40B4-BE49-F238E27FC236}">
                <a16:creationId xmlns:a16="http://schemas.microsoft.com/office/drawing/2014/main" id="{CE0C6A34-A105-4571-8406-37F965D6B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3171" y="179614"/>
            <a:ext cx="4653643" cy="2513587"/>
          </a:xfrm>
          <a:prstGeom prst="rect">
            <a:avLst/>
          </a:prstGeom>
        </p:spPr>
      </p:pic>
    </p:spTree>
    <p:extLst>
      <p:ext uri="{BB962C8B-B14F-4D97-AF65-F5344CB8AC3E}">
        <p14:creationId xmlns:p14="http://schemas.microsoft.com/office/powerpoint/2010/main" val="233987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iterate type="wd">
                                    <p:tmPct val="10000"/>
                                  </p:iterate>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1738-1DCE-4ECC-88FA-D034E28909FE}"/>
              </a:ext>
            </a:extLst>
          </p:cNvPr>
          <p:cNvSpPr>
            <a:spLocks noGrp="1"/>
          </p:cNvSpPr>
          <p:nvPr>
            <p:ph type="title"/>
          </p:nvPr>
        </p:nvSpPr>
        <p:spPr>
          <a:xfrm>
            <a:off x="462642" y="1315325"/>
            <a:ext cx="10515600" cy="1325563"/>
          </a:xfrm>
        </p:spPr>
        <p:txBody>
          <a:bodyPr/>
          <a:lstStyle/>
          <a:p>
            <a:r>
              <a:rPr lang="bn-IN" dirty="0"/>
              <a:t>   </a:t>
            </a:r>
            <a:r>
              <a:rPr lang="bn-IN" dirty="0">
                <a:solidFill>
                  <a:srgbClr val="0070C0"/>
                </a:solidFill>
              </a:rPr>
              <a:t>গারোদের পরিচয়</a:t>
            </a:r>
            <a:endParaRPr lang="en-US" dirty="0">
              <a:solidFill>
                <a:srgbClr val="0070C0"/>
              </a:solidFill>
            </a:endParaRPr>
          </a:p>
        </p:txBody>
      </p:sp>
      <p:sp>
        <p:nvSpPr>
          <p:cNvPr id="3" name="TextBox 2">
            <a:extLst>
              <a:ext uri="{FF2B5EF4-FFF2-40B4-BE49-F238E27FC236}">
                <a16:creationId xmlns:a16="http://schemas.microsoft.com/office/drawing/2014/main" id="{24B867CB-8103-4DCF-BA0E-1F5075CBB736}"/>
              </a:ext>
            </a:extLst>
          </p:cNvPr>
          <p:cNvSpPr txBox="1"/>
          <p:nvPr/>
        </p:nvSpPr>
        <p:spPr>
          <a:xfrm>
            <a:off x="843643" y="3855891"/>
            <a:ext cx="11348357" cy="2554545"/>
          </a:xfrm>
          <a:prstGeom prst="rect">
            <a:avLst/>
          </a:prstGeom>
          <a:noFill/>
        </p:spPr>
        <p:txBody>
          <a:bodyPr wrap="square" rtlCol="0">
            <a:spAutoFit/>
          </a:bodyPr>
          <a:lstStyle/>
          <a:p>
            <a:r>
              <a:rPr lang="bn-IN" sz="3200" b="0" i="0" dirty="0">
                <a:solidFill>
                  <a:srgbClr val="333333"/>
                </a:solidFill>
                <a:effectLst/>
                <a:latin typeface="Noto Sans Bengali UI"/>
              </a:rPr>
              <a:t>গারোরা নিজেদের আচিক্ মান্দে (পাহাড়ের মানুষ) বলে পরিচয় দিতে পছন্দ করে।</a:t>
            </a:r>
            <a:r>
              <a:rPr lang="bn-IN" sz="3200" b="0" i="0" dirty="0">
                <a:solidFill>
                  <a:srgbClr val="202122"/>
                </a:solidFill>
                <a:effectLst/>
                <a:latin typeface="Arial" panose="020B0604020202020204" pitchFamily="34" charset="0"/>
              </a:rPr>
              <a:t> জাতিগত পরিচয়ের ক্ষেত্রে অনেক গারোই নিজেদেরকে মান্দি বলে পরিচয় দেন। গারোদের ভাষায় 'মান্দি' শব্দের অর্থ হল 'মানুষ'।</a:t>
            </a:r>
            <a:r>
              <a:rPr lang="bn-IN" sz="3200" b="0" i="0" dirty="0">
                <a:solidFill>
                  <a:srgbClr val="333333"/>
                </a:solidFill>
                <a:effectLst/>
                <a:latin typeface="Noto Sans Bengali UI"/>
              </a:rPr>
              <a:t> গারো নামটি তাদের মতে অপরের চাপিয়ে দেওয়া এবং শ্লেষাত্মক বিধায় গারোদের কাছে আপত্তিকর ও অবমানজনক।</a:t>
            </a:r>
            <a:endParaRPr lang="en-US" sz="3200" dirty="0"/>
          </a:p>
        </p:txBody>
      </p:sp>
      <p:pic>
        <p:nvPicPr>
          <p:cNvPr id="5" name="Picture 4">
            <a:extLst>
              <a:ext uri="{FF2B5EF4-FFF2-40B4-BE49-F238E27FC236}">
                <a16:creationId xmlns:a16="http://schemas.microsoft.com/office/drawing/2014/main" id="{059DA08B-27E5-487B-A36B-5ECDF8D39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86" y="100322"/>
            <a:ext cx="6144858" cy="3755571"/>
          </a:xfrm>
          <a:prstGeom prst="rect">
            <a:avLst/>
          </a:prstGeom>
        </p:spPr>
      </p:pic>
    </p:spTree>
    <p:extLst>
      <p:ext uri="{BB962C8B-B14F-4D97-AF65-F5344CB8AC3E}">
        <p14:creationId xmlns:p14="http://schemas.microsoft.com/office/powerpoint/2010/main" val="42837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iterate type="wd">
                                    <p:tmPct val="10000"/>
                                  </p:iterate>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509BCA-2FDB-4563-8FF9-45ECEB654D72}"/>
              </a:ext>
            </a:extLst>
          </p:cNvPr>
          <p:cNvSpPr>
            <a:spLocks noGrp="1"/>
          </p:cNvSpPr>
          <p:nvPr>
            <p:ph idx="1"/>
          </p:nvPr>
        </p:nvSpPr>
        <p:spPr>
          <a:xfrm>
            <a:off x="1055914" y="179614"/>
            <a:ext cx="5040086" cy="1282246"/>
          </a:xfrm>
        </p:spPr>
        <p:txBody>
          <a:bodyPr>
            <a:noAutofit/>
          </a:bodyPr>
          <a:lstStyle/>
          <a:p>
            <a:r>
              <a:rPr lang="bn-IN" sz="9600" dirty="0">
                <a:solidFill>
                  <a:srgbClr val="00B050"/>
                </a:solidFill>
              </a:rPr>
              <a:t>পরিবার</a:t>
            </a:r>
            <a:endParaRPr lang="en-US" sz="9600" dirty="0">
              <a:solidFill>
                <a:srgbClr val="00B050"/>
              </a:solidFill>
            </a:endParaRPr>
          </a:p>
        </p:txBody>
      </p:sp>
      <p:sp>
        <p:nvSpPr>
          <p:cNvPr id="4" name="Text Placeholder 3">
            <a:extLst>
              <a:ext uri="{FF2B5EF4-FFF2-40B4-BE49-F238E27FC236}">
                <a16:creationId xmlns:a16="http://schemas.microsoft.com/office/drawing/2014/main" id="{036D1023-4034-4EE0-AAD7-FA47B12E5A8D}"/>
              </a:ext>
            </a:extLst>
          </p:cNvPr>
          <p:cNvSpPr>
            <a:spLocks noGrp="1"/>
          </p:cNvSpPr>
          <p:nvPr>
            <p:ph type="body" sz="half" idx="2"/>
          </p:nvPr>
        </p:nvSpPr>
        <p:spPr>
          <a:xfrm>
            <a:off x="198664" y="1461860"/>
            <a:ext cx="7100208" cy="5738359"/>
          </a:xfrm>
        </p:spPr>
        <p:txBody>
          <a:bodyPr>
            <a:noAutofit/>
          </a:bodyPr>
          <a:lstStyle/>
          <a:p>
            <a:r>
              <a:rPr lang="bn-IN" sz="3200" b="0" i="0" dirty="0">
                <a:solidFill>
                  <a:srgbClr val="333333"/>
                </a:solidFill>
                <a:effectLst/>
                <a:latin typeface="Noto Sans Bengali UI"/>
              </a:rPr>
              <a:t>গারোদের সমাজ ব্যবস্থা মাতৃতান্ত্রিক। মা-ই পরিবারের কর্তা ও সম্পত্তির অধিকারী এবং এক্ষেত্রে পিতা পরিবারের ব্যবস্থাপকের দায়িত্ব পালন করে। পরিবারের সন্তানসন্ততিরা মায়ের পদবি ধারণ করে। গারোদের প্রথাগত আইন অনুযায়ী পারিবারিক সম্পত্তির উত্তরাধিকারী  মেয়েরা। তবে শুধুমাত্র নির্বাচিত মেয়েই সম্পত্তির মালিকানা অর্জন করে। সেই নির্বাচিত মেয়েকে গারো ভাষায় নক্না বলে। সাধারণত পরিবারের কনিষ্ঠ কন্যা সন্তানকেই নক্না নির্বাচন করা হয়।</a:t>
            </a:r>
            <a:endParaRPr lang="en-US" sz="3200" dirty="0"/>
          </a:p>
        </p:txBody>
      </p:sp>
      <p:pic>
        <p:nvPicPr>
          <p:cNvPr id="5" name="Picture 4">
            <a:extLst>
              <a:ext uri="{FF2B5EF4-FFF2-40B4-BE49-F238E27FC236}">
                <a16:creationId xmlns:a16="http://schemas.microsoft.com/office/drawing/2014/main" id="{23819307-C54F-485B-9F0A-5AE096300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8872" y="0"/>
            <a:ext cx="4893128" cy="4049487"/>
          </a:xfrm>
          <a:prstGeom prst="rect">
            <a:avLst/>
          </a:prstGeom>
        </p:spPr>
      </p:pic>
    </p:spTree>
    <p:extLst>
      <p:ext uri="{BB962C8B-B14F-4D97-AF65-F5344CB8AC3E}">
        <p14:creationId xmlns:p14="http://schemas.microsoft.com/office/powerpoint/2010/main" val="221042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iterate type="wd">
                                    <p:tmPct val="10000"/>
                                  </p:iterate>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p:cTn id="3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8DC7-CA55-432E-9042-2F269C1519C6}"/>
              </a:ext>
            </a:extLst>
          </p:cNvPr>
          <p:cNvSpPr>
            <a:spLocks noGrp="1"/>
          </p:cNvSpPr>
          <p:nvPr>
            <p:ph type="title"/>
          </p:nvPr>
        </p:nvSpPr>
        <p:spPr>
          <a:xfrm>
            <a:off x="1676400" y="365918"/>
            <a:ext cx="10515600" cy="1325563"/>
          </a:xfrm>
        </p:spPr>
        <p:txBody>
          <a:bodyPr>
            <a:noAutofit/>
          </a:bodyPr>
          <a:lstStyle/>
          <a:p>
            <a:r>
              <a:rPr lang="bn-IN" sz="9600" b="0" i="0" dirty="0">
                <a:solidFill>
                  <a:srgbClr val="333333"/>
                </a:solidFill>
                <a:effectLst/>
                <a:latin typeface="Noto Sans Bengali UI"/>
              </a:rPr>
              <a:t> </a:t>
            </a:r>
            <a:r>
              <a:rPr lang="bn-IN" sz="9600" b="0" i="0" dirty="0">
                <a:solidFill>
                  <a:srgbClr val="0070C0"/>
                </a:solidFill>
                <a:effectLst/>
                <a:latin typeface="Noto Sans Bengali UI"/>
              </a:rPr>
              <a:t>গোত্র</a:t>
            </a:r>
            <a:endParaRPr lang="en-US" sz="9600" dirty="0">
              <a:solidFill>
                <a:srgbClr val="0070C0"/>
              </a:solidFill>
            </a:endParaRPr>
          </a:p>
        </p:txBody>
      </p:sp>
      <p:sp>
        <p:nvSpPr>
          <p:cNvPr id="3" name="TextBox 2">
            <a:extLst>
              <a:ext uri="{FF2B5EF4-FFF2-40B4-BE49-F238E27FC236}">
                <a16:creationId xmlns:a16="http://schemas.microsoft.com/office/drawing/2014/main" id="{D5601BCD-D7DB-4C33-9252-750B668F87A6}"/>
              </a:ext>
            </a:extLst>
          </p:cNvPr>
          <p:cNvSpPr txBox="1"/>
          <p:nvPr/>
        </p:nvSpPr>
        <p:spPr>
          <a:xfrm>
            <a:off x="468086" y="1905506"/>
            <a:ext cx="11838214" cy="3046988"/>
          </a:xfrm>
          <a:prstGeom prst="rect">
            <a:avLst/>
          </a:prstGeom>
          <a:noFill/>
        </p:spPr>
        <p:txBody>
          <a:bodyPr wrap="square" rtlCol="0">
            <a:spAutoFit/>
          </a:bodyPr>
          <a:lstStyle/>
          <a:p>
            <a:r>
              <a:rPr lang="bn-IN" sz="3200" b="0" i="0" dirty="0">
                <a:solidFill>
                  <a:srgbClr val="333333"/>
                </a:solidFill>
                <a:effectLst/>
                <a:latin typeface="Noto Sans Bengali UI"/>
              </a:rPr>
              <a:t>সমগ্র গারোসমাজ ১৩টি দলে বিভক্ত। এরা হলো: আওয়ে, আবেং, আত্তং, রূগা, চিবক, চিসক, দোয়াল, মাচ্চি, কচ্চু, আতিয়াগ্রা, মাৎজাংচি, গারা-গানচিং ও মেগাম। বাংলাদেশে আবেং, রূগা, আত্তং, মেগাম, চিবক প্রভৃতি দলভুক্ত গারোরাই বসবাস করে। এদেশে আবেং দলভুক্ত গারোদের সংখ্যাই বেশি। ১৩টি দল ছাড়াও সমগ্র গারো সমাজ ৫টি গোত্রে বিভক্ত। গোত্রগুলো হচ্ছে: সাংমা, মারাক, মোমিন, শিরা ও আরেং।</a:t>
            </a:r>
            <a:endParaRPr lang="en-US" sz="3200" dirty="0"/>
          </a:p>
        </p:txBody>
      </p:sp>
    </p:spTree>
    <p:extLst>
      <p:ext uri="{BB962C8B-B14F-4D97-AF65-F5344CB8AC3E}">
        <p14:creationId xmlns:p14="http://schemas.microsoft.com/office/powerpoint/2010/main" val="9256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iterate type="wd">
                                    <p:tmPct val="10000"/>
                                  </p:iterate>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D30E-743A-4A32-B7DF-64DF2D4C9C84}"/>
              </a:ext>
            </a:extLst>
          </p:cNvPr>
          <p:cNvSpPr>
            <a:spLocks noGrp="1"/>
          </p:cNvSpPr>
          <p:nvPr>
            <p:ph type="title"/>
          </p:nvPr>
        </p:nvSpPr>
        <p:spPr/>
        <p:txBody>
          <a:bodyPr/>
          <a:lstStyle/>
          <a:p>
            <a:r>
              <a:rPr lang="bn-IN" dirty="0">
                <a:solidFill>
                  <a:srgbClr val="7030A0"/>
                </a:solidFill>
              </a:rPr>
              <a:t>নৃগোষ্টিগত বৈশিষ্ট্য</a:t>
            </a:r>
            <a:endParaRPr lang="en-US" dirty="0">
              <a:solidFill>
                <a:srgbClr val="7030A0"/>
              </a:solidFill>
            </a:endParaRPr>
          </a:p>
        </p:txBody>
      </p:sp>
      <p:sp>
        <p:nvSpPr>
          <p:cNvPr id="3" name="TextBox 2">
            <a:extLst>
              <a:ext uri="{FF2B5EF4-FFF2-40B4-BE49-F238E27FC236}">
                <a16:creationId xmlns:a16="http://schemas.microsoft.com/office/drawing/2014/main" id="{D1C41232-C78E-4B36-8B34-CC27F939DA92}"/>
              </a:ext>
            </a:extLst>
          </p:cNvPr>
          <p:cNvSpPr txBox="1"/>
          <p:nvPr/>
        </p:nvSpPr>
        <p:spPr>
          <a:xfrm>
            <a:off x="250371" y="1551215"/>
            <a:ext cx="6558643" cy="4524315"/>
          </a:xfrm>
          <a:prstGeom prst="rect">
            <a:avLst/>
          </a:prstGeom>
          <a:noFill/>
        </p:spPr>
        <p:txBody>
          <a:bodyPr wrap="square" rtlCol="0">
            <a:spAutoFit/>
          </a:bodyPr>
          <a:lstStyle/>
          <a:p>
            <a:r>
              <a:rPr lang="bn-IN" sz="3200" b="0" i="0" dirty="0">
                <a:solidFill>
                  <a:srgbClr val="202122"/>
                </a:solidFill>
                <a:effectLst/>
                <a:latin typeface="Arial" panose="020B0604020202020204" pitchFamily="34" charset="0"/>
              </a:rPr>
              <a:t>গারোরা ভাষা অনুযায়ী বোডো </a:t>
            </a:r>
            <a:r>
              <a:rPr lang="bn-IN" sz="3200" b="0" i="0" u="none" strike="noStrike" dirty="0">
                <a:solidFill>
                  <a:srgbClr val="BA0000"/>
                </a:solidFill>
                <a:effectLst/>
                <a:latin typeface="Arial" panose="020B0604020202020204" pitchFamily="34" charset="0"/>
                <a:hlinkClick r:id="rId2" tooltip="মঙ্গোলীয় (পাতার অস্তিত্ব নেই)"/>
              </a:rPr>
              <a:t>মঙ্গোলীয়</a:t>
            </a:r>
            <a:r>
              <a:rPr lang="bn-IN" sz="3200" b="0" i="0" dirty="0">
                <a:solidFill>
                  <a:srgbClr val="202122"/>
                </a:solidFill>
                <a:effectLst/>
                <a:latin typeface="Arial" panose="020B0604020202020204" pitchFamily="34" charset="0"/>
              </a:rPr>
              <a:t> ভাষাগোষ্ঠীর অন্তর্ভুক্ত। গারোদের দৈহিক আকৃতি মাঝারি ধরনের, চ্যাপ্টা নাক, চোখ ছোট, ফর্সা থেকে শ্যামলা রং। দৈহিক গঠনে বেশ শক্তিশালী। তাদের চুল সাধারণত কালো, সোজা এবং বেশ ঘন হয়ে থাকে। আবার অনেক কোকড়া চুলের অধিকারীও লক্ষ্য করা যায়।</a:t>
            </a:r>
            <a:endParaRPr lang="en-US" sz="3200" dirty="0"/>
          </a:p>
        </p:txBody>
      </p:sp>
      <p:pic>
        <p:nvPicPr>
          <p:cNvPr id="5" name="Picture 4">
            <a:extLst>
              <a:ext uri="{FF2B5EF4-FFF2-40B4-BE49-F238E27FC236}">
                <a16:creationId xmlns:a16="http://schemas.microsoft.com/office/drawing/2014/main" id="{2F94E508-BF62-416E-BF3E-9F1DE1C50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015" y="365125"/>
            <a:ext cx="5132614" cy="6127750"/>
          </a:xfrm>
          <a:prstGeom prst="rect">
            <a:avLst/>
          </a:prstGeom>
        </p:spPr>
      </p:pic>
    </p:spTree>
    <p:extLst>
      <p:ext uri="{BB962C8B-B14F-4D97-AF65-F5344CB8AC3E}">
        <p14:creationId xmlns:p14="http://schemas.microsoft.com/office/powerpoint/2010/main" val="243426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1" nodeType="clickEffect">
                                  <p:stCondLst>
                                    <p:cond delay="0"/>
                                  </p:stCondLst>
                                  <p:iterate type="lt">
                                    <p:tmPct val="0"/>
                                  </p:iterate>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iterate type="wd">
                                    <p:tmPct val="10000"/>
                                  </p:iterate>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80">
                                          <p:stCondLst>
                                            <p:cond delay="0"/>
                                          </p:stCondLst>
                                        </p:cTn>
                                        <p:tgtEl>
                                          <p:spTgt spid="3">
                                            <p:txEl>
                                              <p:pRg st="0" end="0"/>
                                            </p:txEl>
                                          </p:spTgt>
                                        </p:tgtEl>
                                      </p:cBhvr>
                                    </p:animEffect>
                                    <p:anim calcmode="lin" valueType="num">
                                      <p:cBhvr>
                                        <p:cTn id="3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0" end="0"/>
                                            </p:txEl>
                                          </p:spTgt>
                                        </p:tgtEl>
                                      </p:cBhvr>
                                      <p:to x="100000" y="60000"/>
                                    </p:animScale>
                                    <p:animScale>
                                      <p:cBhvr>
                                        <p:cTn id="40" dur="166" decel="50000">
                                          <p:stCondLst>
                                            <p:cond delay="676"/>
                                          </p:stCondLst>
                                        </p:cTn>
                                        <p:tgtEl>
                                          <p:spTgt spid="3">
                                            <p:txEl>
                                              <p:pRg st="0" end="0"/>
                                            </p:txEl>
                                          </p:spTgt>
                                        </p:tgtEl>
                                      </p:cBhvr>
                                      <p:to x="100000" y="100000"/>
                                    </p:animScale>
                                    <p:animScale>
                                      <p:cBhvr>
                                        <p:cTn id="41" dur="26">
                                          <p:stCondLst>
                                            <p:cond delay="1312"/>
                                          </p:stCondLst>
                                        </p:cTn>
                                        <p:tgtEl>
                                          <p:spTgt spid="3">
                                            <p:txEl>
                                              <p:pRg st="0" end="0"/>
                                            </p:txEl>
                                          </p:spTgt>
                                        </p:tgtEl>
                                      </p:cBhvr>
                                      <p:to x="100000" y="80000"/>
                                    </p:animScale>
                                    <p:animScale>
                                      <p:cBhvr>
                                        <p:cTn id="42" dur="166" decel="50000">
                                          <p:stCondLst>
                                            <p:cond delay="1338"/>
                                          </p:stCondLst>
                                        </p:cTn>
                                        <p:tgtEl>
                                          <p:spTgt spid="3">
                                            <p:txEl>
                                              <p:pRg st="0" end="0"/>
                                            </p:txEl>
                                          </p:spTgt>
                                        </p:tgtEl>
                                      </p:cBhvr>
                                      <p:to x="100000" y="100000"/>
                                    </p:animScale>
                                    <p:animScale>
                                      <p:cBhvr>
                                        <p:cTn id="43" dur="26">
                                          <p:stCondLst>
                                            <p:cond delay="1642"/>
                                          </p:stCondLst>
                                        </p:cTn>
                                        <p:tgtEl>
                                          <p:spTgt spid="3">
                                            <p:txEl>
                                              <p:pRg st="0" end="0"/>
                                            </p:txEl>
                                          </p:spTgt>
                                        </p:tgtEl>
                                      </p:cBhvr>
                                      <p:to x="100000" y="90000"/>
                                    </p:animScale>
                                    <p:animScale>
                                      <p:cBhvr>
                                        <p:cTn id="44" dur="166" decel="50000">
                                          <p:stCondLst>
                                            <p:cond delay="1668"/>
                                          </p:stCondLst>
                                        </p:cTn>
                                        <p:tgtEl>
                                          <p:spTgt spid="3">
                                            <p:txEl>
                                              <p:pRg st="0" end="0"/>
                                            </p:txEl>
                                          </p:spTgt>
                                        </p:tgtEl>
                                      </p:cBhvr>
                                      <p:to x="100000" y="100000"/>
                                    </p:animScale>
                                    <p:animScale>
                                      <p:cBhvr>
                                        <p:cTn id="45" dur="26">
                                          <p:stCondLst>
                                            <p:cond delay="1808"/>
                                          </p:stCondLst>
                                        </p:cTn>
                                        <p:tgtEl>
                                          <p:spTgt spid="3">
                                            <p:txEl>
                                              <p:pRg st="0" end="0"/>
                                            </p:txEl>
                                          </p:spTgt>
                                        </p:tgtEl>
                                      </p:cBhvr>
                                      <p:to x="100000" y="95000"/>
                                    </p:animScale>
                                    <p:animScale>
                                      <p:cBhvr>
                                        <p:cTn id="4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6C337-483B-4F9A-BBEE-B4F273E29494}"/>
              </a:ext>
            </a:extLst>
          </p:cNvPr>
          <p:cNvSpPr>
            <a:spLocks noGrp="1"/>
          </p:cNvSpPr>
          <p:nvPr>
            <p:ph type="title"/>
          </p:nvPr>
        </p:nvSpPr>
        <p:spPr/>
        <p:txBody>
          <a:bodyPr>
            <a:noAutofit/>
          </a:bodyPr>
          <a:lstStyle/>
          <a:p>
            <a:r>
              <a:rPr lang="en-US" sz="9600" b="1" i="0" dirty="0">
                <a:solidFill>
                  <a:srgbClr val="202124"/>
                </a:solidFill>
                <a:effectLst/>
                <a:latin typeface="arial" panose="020B0604020202020204" pitchFamily="34" charset="0"/>
              </a:rPr>
              <a:t>        </a:t>
            </a:r>
            <a:r>
              <a:rPr lang="bn-IN" sz="9600" b="1" i="0" dirty="0">
                <a:solidFill>
                  <a:srgbClr val="0070C0"/>
                </a:solidFill>
                <a:effectLst/>
                <a:latin typeface="arial" panose="020B0604020202020204" pitchFamily="34" charset="0"/>
              </a:rPr>
              <a:t>ধর্ম</a:t>
            </a:r>
            <a:endParaRPr lang="en-US" sz="9600" dirty="0">
              <a:solidFill>
                <a:srgbClr val="0070C0"/>
              </a:solidFill>
            </a:endParaRPr>
          </a:p>
        </p:txBody>
      </p:sp>
      <p:sp>
        <p:nvSpPr>
          <p:cNvPr id="3" name="TextBox 2">
            <a:extLst>
              <a:ext uri="{FF2B5EF4-FFF2-40B4-BE49-F238E27FC236}">
                <a16:creationId xmlns:a16="http://schemas.microsoft.com/office/drawing/2014/main" id="{7348AE0D-A984-4B2F-969A-ADEFA3DE5A9D}"/>
              </a:ext>
            </a:extLst>
          </p:cNvPr>
          <p:cNvSpPr txBox="1"/>
          <p:nvPr/>
        </p:nvSpPr>
        <p:spPr>
          <a:xfrm>
            <a:off x="266700" y="1690688"/>
            <a:ext cx="11658600" cy="5016758"/>
          </a:xfrm>
          <a:prstGeom prst="rect">
            <a:avLst/>
          </a:prstGeom>
          <a:noFill/>
        </p:spPr>
        <p:txBody>
          <a:bodyPr wrap="square" rtlCol="0">
            <a:spAutoFit/>
          </a:bodyPr>
          <a:lstStyle/>
          <a:p>
            <a:r>
              <a:rPr lang="bn-IN" sz="3200" b="0" i="0" dirty="0">
                <a:solidFill>
                  <a:srgbClr val="202124"/>
                </a:solidFill>
                <a:effectLst/>
                <a:latin typeface="arial" panose="020B0604020202020204" pitchFamily="34" charset="0"/>
              </a:rPr>
              <a:t>তাদের আদি </a:t>
            </a:r>
            <a:r>
              <a:rPr lang="bn-IN" sz="3200" b="1" i="0" dirty="0">
                <a:solidFill>
                  <a:srgbClr val="202124"/>
                </a:solidFill>
                <a:effectLst/>
                <a:latin typeface="arial" panose="020B0604020202020204" pitchFamily="34" charset="0"/>
              </a:rPr>
              <a:t>ধর্মের</a:t>
            </a:r>
            <a:r>
              <a:rPr lang="bn-IN" sz="3200" b="0" i="0" dirty="0">
                <a:solidFill>
                  <a:srgbClr val="202124"/>
                </a:solidFill>
                <a:effectLst/>
                <a:latin typeface="arial" panose="020B0604020202020204" pitchFamily="34" charset="0"/>
              </a:rPr>
              <a:t> নাম ‌'সাংসারেক'।</a:t>
            </a:r>
            <a:r>
              <a:rPr lang="bn-IN" sz="3200" b="0" i="0" dirty="0">
                <a:solidFill>
                  <a:srgbClr val="202122"/>
                </a:solidFill>
                <a:effectLst/>
                <a:latin typeface="Arial" panose="020B0604020202020204" pitchFamily="34" charset="0"/>
              </a:rPr>
              <a:t> গারোদের প্রধান ধর্মে র হলো খ্রিষ্টধর্ম । ঐতিহ্যবাহী ধর্মের নাম সংসারেক। এর অর্থ কেউ জানে না। তবে গবেষকদের মতে সম্ভবত বাংলা সংসার থেকে সংসারেক শব্দটি এসেছে। গারোরা হিন্দু ধর্মালম্বীদের মত পূজা করে থাকে। এদের প্রধান দেবতার নাম তাতারা বারুগা। গাড়োরা পুরোহিতকে কামাল বলে। সালজং(</a:t>
            </a:r>
            <a:r>
              <a:rPr lang="en-US" sz="3200" b="0" i="0" dirty="0" err="1">
                <a:solidFill>
                  <a:srgbClr val="202122"/>
                </a:solidFill>
                <a:effectLst/>
                <a:latin typeface="Arial" panose="020B0604020202020204" pitchFamily="34" charset="0"/>
              </a:rPr>
              <a:t>Saljong</a:t>
            </a:r>
            <a:r>
              <a:rPr lang="en-US" sz="3200" b="0" i="0" dirty="0">
                <a:solidFill>
                  <a:srgbClr val="202122"/>
                </a:solidFill>
                <a:effectLst/>
                <a:latin typeface="Arial" panose="020B0604020202020204" pitchFamily="34" charset="0"/>
              </a:rPr>
              <a:t>) </a:t>
            </a:r>
            <a:r>
              <a:rPr lang="bn-IN" sz="3200" b="0" i="0" dirty="0">
                <a:solidFill>
                  <a:srgbClr val="202122"/>
                </a:solidFill>
                <a:effectLst/>
                <a:latin typeface="Arial" panose="020B0604020202020204" pitchFamily="34" charset="0"/>
              </a:rPr>
              <a:t>তাদের উর্বরতার দেবতা এবং সূর্য সালজং এর প্রতিনিধি। ফসলের ভালোমন্দ এই দেবতার উপর নির্ভর করে বলে তাদের বিশ্বাস। সুসাইম(</a:t>
            </a:r>
            <a:r>
              <a:rPr lang="en-US" sz="3200" b="0" i="0" dirty="0" err="1">
                <a:solidFill>
                  <a:srgbClr val="202122"/>
                </a:solidFill>
                <a:effectLst/>
                <a:latin typeface="Arial" panose="020B0604020202020204" pitchFamily="34" charset="0"/>
              </a:rPr>
              <a:t>Susime</a:t>
            </a:r>
            <a:r>
              <a:rPr lang="en-US" sz="3200" b="0" i="0" dirty="0">
                <a:solidFill>
                  <a:srgbClr val="202122"/>
                </a:solidFill>
                <a:effectLst/>
                <a:latin typeface="Arial" panose="020B0604020202020204" pitchFamily="34" charset="0"/>
              </a:rPr>
              <a:t>) </a:t>
            </a:r>
            <a:r>
              <a:rPr lang="bn-IN" sz="3200" b="0" i="0" dirty="0">
                <a:solidFill>
                  <a:srgbClr val="202122"/>
                </a:solidFill>
                <a:effectLst/>
                <a:latin typeface="Arial" panose="020B0604020202020204" pitchFamily="34" charset="0"/>
              </a:rPr>
              <a:t>ধন দৌলতের দেবী এবং চন্দ্র এই দেবীর প্রতিনিধি। গোয়েরা(</a:t>
            </a:r>
            <a:r>
              <a:rPr lang="en-US" sz="3200" b="0" i="0" dirty="0" err="1">
                <a:solidFill>
                  <a:srgbClr val="202122"/>
                </a:solidFill>
                <a:effectLst/>
                <a:latin typeface="Arial" panose="020B0604020202020204" pitchFamily="34" charset="0"/>
              </a:rPr>
              <a:t>Goera</a:t>
            </a:r>
            <a:r>
              <a:rPr lang="en-US" sz="3200" b="0" i="0" dirty="0">
                <a:solidFill>
                  <a:srgbClr val="202122"/>
                </a:solidFill>
                <a:effectLst/>
                <a:latin typeface="Arial" panose="020B0604020202020204" pitchFamily="34" charset="0"/>
              </a:rPr>
              <a:t>) </a:t>
            </a:r>
            <a:r>
              <a:rPr lang="bn-IN" sz="3200" b="0" i="0" dirty="0">
                <a:solidFill>
                  <a:srgbClr val="202122"/>
                </a:solidFill>
                <a:effectLst/>
                <a:latin typeface="Arial" panose="020B0604020202020204" pitchFamily="34" charset="0"/>
              </a:rPr>
              <a:t>গারোদের শক্তি দেবতার নাম। কালকেম(</a:t>
            </a:r>
            <a:r>
              <a:rPr lang="en-US" sz="3200" b="0" i="0" dirty="0" err="1">
                <a:solidFill>
                  <a:srgbClr val="202122"/>
                </a:solidFill>
                <a:effectLst/>
                <a:latin typeface="Arial" panose="020B0604020202020204" pitchFamily="34" charset="0"/>
              </a:rPr>
              <a:t>Kal</a:t>
            </a:r>
            <a:r>
              <a:rPr lang="en-US" sz="3200" b="0" i="0" dirty="0">
                <a:solidFill>
                  <a:srgbClr val="202122"/>
                </a:solidFill>
                <a:effectLst/>
                <a:latin typeface="Arial" panose="020B0604020202020204" pitchFamily="34" charset="0"/>
              </a:rPr>
              <a:t> Kame) </a:t>
            </a:r>
            <a:r>
              <a:rPr lang="bn-IN" sz="3200" b="0" i="0" dirty="0">
                <a:solidFill>
                  <a:srgbClr val="202122"/>
                </a:solidFill>
                <a:effectLst/>
                <a:latin typeface="Arial" panose="020B0604020202020204" pitchFamily="34" charset="0"/>
              </a:rPr>
              <a:t>জীবন নিয়ন্ত্রণ করে বলে গারোদের বিশ্বাস।</a:t>
            </a:r>
            <a:endParaRPr lang="en-US" sz="3200" dirty="0"/>
          </a:p>
        </p:txBody>
      </p:sp>
    </p:spTree>
    <p:extLst>
      <p:ext uri="{BB962C8B-B14F-4D97-AF65-F5344CB8AC3E}">
        <p14:creationId xmlns:p14="http://schemas.microsoft.com/office/powerpoint/2010/main" val="25474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iterate type="wd">
                                    <p:tmPct val="10000"/>
                                  </p:iterate>
                                  <p:childTnLst>
                                    <p:animRot by="21600000">
                                      <p:cBhvr>
                                        <p:cTn id="13"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F2AA39-CEED-4457-8B2F-AD00355F169B}"/>
              </a:ext>
            </a:extLst>
          </p:cNvPr>
          <p:cNvSpPr txBox="1"/>
          <p:nvPr/>
        </p:nvSpPr>
        <p:spPr>
          <a:xfrm>
            <a:off x="234043" y="-184437"/>
            <a:ext cx="11723914" cy="2862322"/>
          </a:xfrm>
          <a:prstGeom prst="rect">
            <a:avLst/>
          </a:prstGeom>
          <a:noFill/>
        </p:spPr>
        <p:txBody>
          <a:bodyPr wrap="square" rtlCol="0">
            <a:spAutoFit/>
          </a:bodyPr>
          <a:lstStyle/>
          <a:p>
            <a:r>
              <a:rPr lang="bn-IN" sz="9600" b="0" i="0" dirty="0">
                <a:solidFill>
                  <a:srgbClr val="0070C0"/>
                </a:solidFill>
                <a:effectLst/>
                <a:latin typeface="arial" panose="020B0604020202020204" pitchFamily="34" charset="0"/>
              </a:rPr>
              <a:t>ভাষা</a:t>
            </a:r>
            <a:r>
              <a:rPr lang="bn-IN" sz="9600" b="0" i="0" dirty="0">
                <a:solidFill>
                  <a:srgbClr val="202124"/>
                </a:solidFill>
                <a:effectLst/>
                <a:latin typeface="arial" panose="020B0604020202020204" pitchFamily="34" charset="0"/>
              </a:rPr>
              <a:t> </a:t>
            </a:r>
            <a:r>
              <a:rPr lang="bn-IN" sz="2800" b="1" i="0" dirty="0">
                <a:solidFill>
                  <a:srgbClr val="202124"/>
                </a:solidFill>
                <a:effectLst/>
                <a:latin typeface="arial" panose="020B0604020202020204" pitchFamily="34" charset="0"/>
              </a:rPr>
              <a:t>গারোদের</a:t>
            </a:r>
            <a:r>
              <a:rPr lang="bn-IN" sz="2800" b="0" i="0" dirty="0">
                <a:solidFill>
                  <a:srgbClr val="202124"/>
                </a:solidFill>
                <a:effectLst/>
                <a:latin typeface="arial" panose="020B0604020202020204" pitchFamily="34" charset="0"/>
              </a:rPr>
              <a:t> ভাষার নাম আচিক ভাষা। ভাষাতাত্ত্বিকদের মতে, </a:t>
            </a:r>
            <a:r>
              <a:rPr lang="bn-IN" sz="2800" b="1" i="0" dirty="0">
                <a:solidFill>
                  <a:srgbClr val="202124"/>
                </a:solidFill>
                <a:effectLst/>
                <a:latin typeface="arial" panose="020B0604020202020204" pitchFamily="34" charset="0"/>
              </a:rPr>
              <a:t>গারোরা</a:t>
            </a:r>
            <a:r>
              <a:rPr lang="bn-IN" sz="2800" b="0" i="0" dirty="0">
                <a:solidFill>
                  <a:srgbClr val="202124"/>
                </a:solidFill>
                <a:effectLst/>
                <a:latin typeface="arial" panose="020B0604020202020204" pitchFamily="34" charset="0"/>
              </a:rPr>
              <a:t> যে </a:t>
            </a:r>
            <a:r>
              <a:rPr lang="bn-IN" sz="2800" b="1" i="0" dirty="0">
                <a:solidFill>
                  <a:srgbClr val="202124"/>
                </a:solidFill>
                <a:effectLst/>
                <a:latin typeface="arial" panose="020B0604020202020204" pitchFamily="34" charset="0"/>
              </a:rPr>
              <a:t>ভাষায় কথা বলে</a:t>
            </a:r>
            <a:r>
              <a:rPr lang="bn-IN" sz="2800" b="0" i="0" dirty="0">
                <a:solidFill>
                  <a:srgbClr val="202124"/>
                </a:solidFill>
                <a:effectLst/>
                <a:latin typeface="arial" panose="020B0604020202020204" pitchFamily="34" charset="0"/>
              </a:rPr>
              <a:t> তা মূলত সিনো-টিবেটান (</a:t>
            </a:r>
            <a:r>
              <a:rPr lang="en-US" sz="2800" b="0" i="0" dirty="0">
                <a:solidFill>
                  <a:srgbClr val="202124"/>
                </a:solidFill>
                <a:effectLst/>
                <a:latin typeface="arial" panose="020B0604020202020204" pitchFamily="34" charset="0"/>
              </a:rPr>
              <a:t>Sino Tibetan) </a:t>
            </a:r>
            <a:r>
              <a:rPr lang="bn-IN" sz="2800" b="0" i="0" dirty="0">
                <a:solidFill>
                  <a:srgbClr val="202124"/>
                </a:solidFill>
                <a:effectLst/>
                <a:latin typeface="arial" panose="020B0604020202020204" pitchFamily="34" charset="0"/>
              </a:rPr>
              <a:t>ভাষার অন্তর্গত টিবেটো বার্মান (</a:t>
            </a:r>
            <a:r>
              <a:rPr lang="en-US" sz="2800" b="0" i="0" dirty="0" err="1">
                <a:solidFill>
                  <a:srgbClr val="202124"/>
                </a:solidFill>
                <a:effectLst/>
                <a:latin typeface="arial" panose="020B0604020202020204" pitchFamily="34" charset="0"/>
              </a:rPr>
              <a:t>Tibeto</a:t>
            </a:r>
            <a:r>
              <a:rPr lang="en-US" sz="2800" b="0" i="0" dirty="0">
                <a:solidFill>
                  <a:srgbClr val="202124"/>
                </a:solidFill>
                <a:effectLst/>
                <a:latin typeface="arial" panose="020B0604020202020204" pitchFamily="34" charset="0"/>
              </a:rPr>
              <a:t> Burman) </a:t>
            </a:r>
            <a:r>
              <a:rPr lang="bn-IN" sz="2800" b="0" i="0" dirty="0">
                <a:solidFill>
                  <a:srgbClr val="202124"/>
                </a:solidFill>
                <a:effectLst/>
                <a:latin typeface="arial" panose="020B0604020202020204" pitchFamily="34" charset="0"/>
              </a:rPr>
              <a:t>উপ-পরিবারের আসাম-বার্মা শাখার অন্তর্গত বোডো বা বরা (</a:t>
            </a:r>
            <a:r>
              <a:rPr lang="en-US" sz="2800" b="0" i="0" dirty="0">
                <a:solidFill>
                  <a:srgbClr val="202124"/>
                </a:solidFill>
                <a:effectLst/>
                <a:latin typeface="arial" panose="020B0604020202020204" pitchFamily="34" charset="0"/>
              </a:rPr>
              <a:t>Bodo/Bora) </a:t>
            </a:r>
            <a:r>
              <a:rPr lang="bn-IN" sz="2800" b="0" i="0" dirty="0">
                <a:solidFill>
                  <a:srgbClr val="202124"/>
                </a:solidFill>
                <a:effectLst/>
                <a:latin typeface="arial" panose="020B0604020202020204" pitchFamily="34" charset="0"/>
              </a:rPr>
              <a:t>ভাষা উপ-গোষ্ঠীর অন্তর্ভুক্ত।</a:t>
            </a:r>
            <a:endParaRPr lang="en-US" sz="3200" dirty="0"/>
          </a:p>
        </p:txBody>
      </p:sp>
      <p:pic>
        <p:nvPicPr>
          <p:cNvPr id="4" name="Picture 3">
            <a:extLst>
              <a:ext uri="{FF2B5EF4-FFF2-40B4-BE49-F238E27FC236}">
                <a16:creationId xmlns:a16="http://schemas.microsoft.com/office/drawing/2014/main" id="{11789917-6EE9-49B0-8BF9-B99E9D2D1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114" y="3389060"/>
            <a:ext cx="3820886" cy="3151414"/>
          </a:xfrm>
          <a:prstGeom prst="rect">
            <a:avLst/>
          </a:prstGeom>
        </p:spPr>
      </p:pic>
      <p:sp>
        <p:nvSpPr>
          <p:cNvPr id="5" name="TextBox 4">
            <a:extLst>
              <a:ext uri="{FF2B5EF4-FFF2-40B4-BE49-F238E27FC236}">
                <a16:creationId xmlns:a16="http://schemas.microsoft.com/office/drawing/2014/main" id="{C0C535B2-2FAA-4B0B-92CB-510BF1B029B6}"/>
              </a:ext>
            </a:extLst>
          </p:cNvPr>
          <p:cNvSpPr txBox="1"/>
          <p:nvPr/>
        </p:nvSpPr>
        <p:spPr>
          <a:xfrm>
            <a:off x="364673" y="3195052"/>
            <a:ext cx="8175171" cy="3539430"/>
          </a:xfrm>
          <a:prstGeom prst="rect">
            <a:avLst/>
          </a:prstGeom>
          <a:noFill/>
        </p:spPr>
        <p:txBody>
          <a:bodyPr wrap="square" rtlCol="0">
            <a:spAutoFit/>
          </a:bodyPr>
          <a:lstStyle/>
          <a:p>
            <a:r>
              <a:rPr lang="as-IN" sz="3200" b="0" i="0" dirty="0">
                <a:solidFill>
                  <a:srgbClr val="424242"/>
                </a:solidFill>
                <a:effectLst/>
                <a:latin typeface="SolaimanLipi"/>
              </a:rPr>
              <a:t>সিনখারিনি</a:t>
            </a:r>
            <a:r>
              <a:rPr lang="bn-IN" sz="3200" b="0" i="0" dirty="0">
                <a:solidFill>
                  <a:srgbClr val="424242"/>
                </a:solidFill>
                <a:effectLst/>
                <a:latin typeface="SolaimanLipi"/>
              </a:rPr>
              <a:t> </a:t>
            </a:r>
            <a:r>
              <a:rPr lang="as-IN" sz="3200" b="0" i="0" dirty="0">
                <a:solidFill>
                  <a:srgbClr val="424242"/>
                </a:solidFill>
                <a:effectLst/>
                <a:latin typeface="SolaimanLipi"/>
              </a:rPr>
              <a:t>বাললুয়া</a:t>
            </a:r>
            <a:r>
              <a:rPr lang="bn-IN" sz="3200" b="0" i="0" dirty="0">
                <a:solidFill>
                  <a:srgbClr val="424242"/>
                </a:solidFill>
                <a:effectLst/>
                <a:latin typeface="SolaimanLipi"/>
              </a:rPr>
              <a:t> </a:t>
            </a:r>
            <a:r>
              <a:rPr lang="as-IN" sz="3200" b="0" i="0" dirty="0">
                <a:solidFill>
                  <a:srgbClr val="424242"/>
                </a:solidFill>
                <a:effectLst/>
                <a:latin typeface="SolaimanLipi"/>
              </a:rPr>
              <a:t>বালস্রি স্রিবেএনওচিবাংগ্রিএদদা</a:t>
            </a:r>
            <a:br>
              <a:rPr lang="as-IN" sz="3200" dirty="0"/>
            </a:br>
            <a:r>
              <a:rPr lang="as-IN" sz="3200" b="0" i="0" dirty="0">
                <a:solidFill>
                  <a:srgbClr val="424242"/>
                </a:solidFill>
                <a:effectLst/>
                <a:latin typeface="SolaimanLipi"/>
              </a:rPr>
              <a:t>হানচেংনি বিলাপকো গাননি থুই দংয়া বুবাদারেং</a:t>
            </a:r>
            <a:br>
              <a:rPr lang="as-IN" sz="3200" dirty="0"/>
            </a:br>
            <a:r>
              <a:rPr lang="as-IN" sz="3200" b="0" i="0" dirty="0">
                <a:solidFill>
                  <a:srgbClr val="424242"/>
                </a:solidFill>
                <a:effectLst/>
                <a:latin typeface="SolaimanLipi"/>
              </a:rPr>
              <a:t>দালো বিনি বেএনখো বুসু সিলিতিং মাচ্রাগেদদা। </a:t>
            </a:r>
            <a:endParaRPr lang="bn-IN" sz="3200" b="0" i="0" dirty="0">
              <a:solidFill>
                <a:srgbClr val="424242"/>
              </a:solidFill>
              <a:effectLst/>
              <a:latin typeface="SolaimanLipi"/>
            </a:endParaRPr>
          </a:p>
          <a:p>
            <a:endParaRPr lang="bn-IN" sz="3200" dirty="0">
              <a:solidFill>
                <a:srgbClr val="424242"/>
              </a:solidFill>
              <a:latin typeface="SolaimanLipi"/>
            </a:endParaRPr>
          </a:p>
          <a:p>
            <a:r>
              <a:rPr lang="as-IN" sz="3200" b="0" i="0" dirty="0">
                <a:solidFill>
                  <a:srgbClr val="424242"/>
                </a:solidFill>
                <a:effectLst/>
                <a:latin typeface="SolaimanLipi"/>
              </a:rPr>
              <a:t>শীতের ঝিরিঝিরি হাওয়া ঢেউ তোলে শরীরে</a:t>
            </a:r>
            <a:br>
              <a:rPr lang="as-IN" sz="3200" dirty="0"/>
            </a:br>
            <a:r>
              <a:rPr lang="as-IN" sz="3200" b="0" i="0" dirty="0">
                <a:solidFill>
                  <a:srgbClr val="424242"/>
                </a:solidFill>
                <a:effectLst/>
                <a:latin typeface="SolaimanLipi"/>
              </a:rPr>
              <a:t>বালুর চাদর গায়ে শুয়ে আছে নির্বাক নিতাই</a:t>
            </a:r>
            <a:br>
              <a:rPr lang="as-IN" sz="3200" dirty="0"/>
            </a:br>
            <a:r>
              <a:rPr lang="as-IN" sz="3200" b="0" i="0" dirty="0">
                <a:solidFill>
                  <a:srgbClr val="424242"/>
                </a:solidFill>
                <a:effectLst/>
                <a:latin typeface="SolaimanLipi"/>
              </a:rPr>
              <a:t>কাঁটাতারের আঁচর লেগেছে যে আজ তার গায়।</a:t>
            </a:r>
            <a:endParaRPr lang="en-US" sz="3200" dirty="0"/>
          </a:p>
        </p:txBody>
      </p:sp>
    </p:spTree>
    <p:extLst>
      <p:ext uri="{BB962C8B-B14F-4D97-AF65-F5344CB8AC3E}">
        <p14:creationId xmlns:p14="http://schemas.microsoft.com/office/powerpoint/2010/main" val="30144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wd">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80">
                                          <p:stCondLst>
                                            <p:cond delay="0"/>
                                          </p:stCondLst>
                                        </p:cTn>
                                        <p:tgtEl>
                                          <p:spTgt spid="5">
                                            <p:txEl>
                                              <p:pRg st="0" end="0"/>
                                            </p:txEl>
                                          </p:spTgt>
                                        </p:tgtEl>
                                      </p:cBhvr>
                                    </p:animEffect>
                                    <p:anim calcmode="lin" valueType="num">
                                      <p:cBhvr>
                                        <p:cTn id="1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xEl>
                                              <p:pRg st="0" end="0"/>
                                            </p:txEl>
                                          </p:spTgt>
                                        </p:tgtEl>
                                      </p:cBhvr>
                                      <p:to x="100000" y="60000"/>
                                    </p:animScale>
                                    <p:animScale>
                                      <p:cBhvr>
                                        <p:cTn id="22" dur="166" decel="50000">
                                          <p:stCondLst>
                                            <p:cond delay="676"/>
                                          </p:stCondLst>
                                        </p:cTn>
                                        <p:tgtEl>
                                          <p:spTgt spid="5">
                                            <p:txEl>
                                              <p:pRg st="0" end="0"/>
                                            </p:txEl>
                                          </p:spTgt>
                                        </p:tgtEl>
                                      </p:cBhvr>
                                      <p:to x="100000" y="100000"/>
                                    </p:animScale>
                                    <p:animScale>
                                      <p:cBhvr>
                                        <p:cTn id="23" dur="26">
                                          <p:stCondLst>
                                            <p:cond delay="1312"/>
                                          </p:stCondLst>
                                        </p:cTn>
                                        <p:tgtEl>
                                          <p:spTgt spid="5">
                                            <p:txEl>
                                              <p:pRg st="0" end="0"/>
                                            </p:txEl>
                                          </p:spTgt>
                                        </p:tgtEl>
                                      </p:cBhvr>
                                      <p:to x="100000" y="80000"/>
                                    </p:animScale>
                                    <p:animScale>
                                      <p:cBhvr>
                                        <p:cTn id="24" dur="166" decel="50000">
                                          <p:stCondLst>
                                            <p:cond delay="1338"/>
                                          </p:stCondLst>
                                        </p:cTn>
                                        <p:tgtEl>
                                          <p:spTgt spid="5">
                                            <p:txEl>
                                              <p:pRg st="0" end="0"/>
                                            </p:txEl>
                                          </p:spTgt>
                                        </p:tgtEl>
                                      </p:cBhvr>
                                      <p:to x="100000" y="100000"/>
                                    </p:animScale>
                                    <p:animScale>
                                      <p:cBhvr>
                                        <p:cTn id="25" dur="26">
                                          <p:stCondLst>
                                            <p:cond delay="1642"/>
                                          </p:stCondLst>
                                        </p:cTn>
                                        <p:tgtEl>
                                          <p:spTgt spid="5">
                                            <p:txEl>
                                              <p:pRg st="0" end="0"/>
                                            </p:txEl>
                                          </p:spTgt>
                                        </p:tgtEl>
                                      </p:cBhvr>
                                      <p:to x="100000" y="90000"/>
                                    </p:animScale>
                                    <p:animScale>
                                      <p:cBhvr>
                                        <p:cTn id="26" dur="166" decel="50000">
                                          <p:stCondLst>
                                            <p:cond delay="1668"/>
                                          </p:stCondLst>
                                        </p:cTn>
                                        <p:tgtEl>
                                          <p:spTgt spid="5">
                                            <p:txEl>
                                              <p:pRg st="0" end="0"/>
                                            </p:txEl>
                                          </p:spTgt>
                                        </p:tgtEl>
                                      </p:cBhvr>
                                      <p:to x="100000" y="100000"/>
                                    </p:animScale>
                                    <p:animScale>
                                      <p:cBhvr>
                                        <p:cTn id="27" dur="26">
                                          <p:stCondLst>
                                            <p:cond delay="1808"/>
                                          </p:stCondLst>
                                        </p:cTn>
                                        <p:tgtEl>
                                          <p:spTgt spid="5">
                                            <p:txEl>
                                              <p:pRg st="0" end="0"/>
                                            </p:txEl>
                                          </p:spTgt>
                                        </p:tgtEl>
                                      </p:cBhvr>
                                      <p:to x="100000" y="95000"/>
                                    </p:animScale>
                                    <p:animScale>
                                      <p:cBhvr>
                                        <p:cTn id="28" dur="166" decel="50000">
                                          <p:stCondLst>
                                            <p:cond delay="1834"/>
                                          </p:stCondLst>
                                        </p:cTn>
                                        <p:tgtEl>
                                          <p:spTgt spid="5">
                                            <p:txEl>
                                              <p:pRg st="0" end="0"/>
                                            </p:txEl>
                                          </p:spTgt>
                                        </p:tgtEl>
                                      </p:cBhvr>
                                      <p:to x="100000" y="100000"/>
                                    </p:animScale>
                                  </p:childTnLst>
                                </p:cTn>
                              </p:par>
                              <p:par>
                                <p:cTn id="29" presetID="26" presetClass="entr" presetSubtype="0" fill="hold" nodeType="withEffect">
                                  <p:stCondLst>
                                    <p:cond delay="0"/>
                                  </p:stCondLst>
                                  <p:iterate type="wd">
                                    <p:tmPct val="10000"/>
                                  </p:iterate>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80">
                                          <p:stCondLst>
                                            <p:cond delay="0"/>
                                          </p:stCondLst>
                                        </p:cTn>
                                        <p:tgtEl>
                                          <p:spTgt spid="5">
                                            <p:txEl>
                                              <p:pRg st="2" end="2"/>
                                            </p:txEl>
                                          </p:spTgt>
                                        </p:tgtEl>
                                      </p:cBhvr>
                                    </p:animEffect>
                                    <p:anim calcmode="lin" valueType="num">
                                      <p:cBhvr>
                                        <p:cTn id="3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xEl>
                                              <p:pRg st="2" end="2"/>
                                            </p:txEl>
                                          </p:spTgt>
                                        </p:tgtEl>
                                      </p:cBhvr>
                                      <p:to x="100000" y="60000"/>
                                    </p:animScale>
                                    <p:animScale>
                                      <p:cBhvr>
                                        <p:cTn id="38" dur="166" decel="50000">
                                          <p:stCondLst>
                                            <p:cond delay="676"/>
                                          </p:stCondLst>
                                        </p:cTn>
                                        <p:tgtEl>
                                          <p:spTgt spid="5">
                                            <p:txEl>
                                              <p:pRg st="2" end="2"/>
                                            </p:txEl>
                                          </p:spTgt>
                                        </p:tgtEl>
                                      </p:cBhvr>
                                      <p:to x="100000" y="100000"/>
                                    </p:animScale>
                                    <p:animScale>
                                      <p:cBhvr>
                                        <p:cTn id="39" dur="26">
                                          <p:stCondLst>
                                            <p:cond delay="1312"/>
                                          </p:stCondLst>
                                        </p:cTn>
                                        <p:tgtEl>
                                          <p:spTgt spid="5">
                                            <p:txEl>
                                              <p:pRg st="2" end="2"/>
                                            </p:txEl>
                                          </p:spTgt>
                                        </p:tgtEl>
                                      </p:cBhvr>
                                      <p:to x="100000" y="80000"/>
                                    </p:animScale>
                                    <p:animScale>
                                      <p:cBhvr>
                                        <p:cTn id="40" dur="166" decel="50000">
                                          <p:stCondLst>
                                            <p:cond delay="1338"/>
                                          </p:stCondLst>
                                        </p:cTn>
                                        <p:tgtEl>
                                          <p:spTgt spid="5">
                                            <p:txEl>
                                              <p:pRg st="2" end="2"/>
                                            </p:txEl>
                                          </p:spTgt>
                                        </p:tgtEl>
                                      </p:cBhvr>
                                      <p:to x="100000" y="100000"/>
                                    </p:animScale>
                                    <p:animScale>
                                      <p:cBhvr>
                                        <p:cTn id="41" dur="26">
                                          <p:stCondLst>
                                            <p:cond delay="1642"/>
                                          </p:stCondLst>
                                        </p:cTn>
                                        <p:tgtEl>
                                          <p:spTgt spid="5">
                                            <p:txEl>
                                              <p:pRg st="2" end="2"/>
                                            </p:txEl>
                                          </p:spTgt>
                                        </p:tgtEl>
                                      </p:cBhvr>
                                      <p:to x="100000" y="90000"/>
                                    </p:animScale>
                                    <p:animScale>
                                      <p:cBhvr>
                                        <p:cTn id="42" dur="166" decel="50000">
                                          <p:stCondLst>
                                            <p:cond delay="1668"/>
                                          </p:stCondLst>
                                        </p:cTn>
                                        <p:tgtEl>
                                          <p:spTgt spid="5">
                                            <p:txEl>
                                              <p:pRg st="2" end="2"/>
                                            </p:txEl>
                                          </p:spTgt>
                                        </p:tgtEl>
                                      </p:cBhvr>
                                      <p:to x="100000" y="100000"/>
                                    </p:animScale>
                                    <p:animScale>
                                      <p:cBhvr>
                                        <p:cTn id="43" dur="26">
                                          <p:stCondLst>
                                            <p:cond delay="1808"/>
                                          </p:stCondLst>
                                        </p:cTn>
                                        <p:tgtEl>
                                          <p:spTgt spid="5">
                                            <p:txEl>
                                              <p:pRg st="2" end="2"/>
                                            </p:txEl>
                                          </p:spTgt>
                                        </p:tgtEl>
                                      </p:cBhvr>
                                      <p:to x="100000" y="95000"/>
                                    </p:animScale>
                                    <p:animScale>
                                      <p:cBhvr>
                                        <p:cTn id="44" dur="166" decel="50000">
                                          <p:stCondLst>
                                            <p:cond delay="1834"/>
                                          </p:stCondLst>
                                        </p:cTn>
                                        <p:tgtEl>
                                          <p:spTgt spid="5">
                                            <p:txEl>
                                              <p:pRg st="2" end="2"/>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80">
                                          <p:stCondLst>
                                            <p:cond delay="0"/>
                                          </p:stCondLst>
                                        </p:cTn>
                                        <p:tgtEl>
                                          <p:spTgt spid="4"/>
                                        </p:tgtEl>
                                      </p:cBhvr>
                                    </p:animEffect>
                                    <p:anim calcmode="lin" valueType="num">
                                      <p:cBhvr>
                                        <p:cTn id="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gtEl>
                                      </p:cBhvr>
                                      <p:to x="100000" y="60000"/>
                                    </p:animScale>
                                    <p:animScale>
                                      <p:cBhvr>
                                        <p:cTn id="56" dur="166" decel="50000">
                                          <p:stCondLst>
                                            <p:cond delay="676"/>
                                          </p:stCondLst>
                                        </p:cTn>
                                        <p:tgtEl>
                                          <p:spTgt spid="4"/>
                                        </p:tgtEl>
                                      </p:cBhvr>
                                      <p:to x="100000" y="100000"/>
                                    </p:animScale>
                                    <p:animScale>
                                      <p:cBhvr>
                                        <p:cTn id="57" dur="26">
                                          <p:stCondLst>
                                            <p:cond delay="1312"/>
                                          </p:stCondLst>
                                        </p:cTn>
                                        <p:tgtEl>
                                          <p:spTgt spid="4"/>
                                        </p:tgtEl>
                                      </p:cBhvr>
                                      <p:to x="100000" y="80000"/>
                                    </p:animScale>
                                    <p:animScale>
                                      <p:cBhvr>
                                        <p:cTn id="58" dur="166" decel="50000">
                                          <p:stCondLst>
                                            <p:cond delay="1338"/>
                                          </p:stCondLst>
                                        </p:cTn>
                                        <p:tgtEl>
                                          <p:spTgt spid="4"/>
                                        </p:tgtEl>
                                      </p:cBhvr>
                                      <p:to x="100000" y="100000"/>
                                    </p:animScale>
                                    <p:animScale>
                                      <p:cBhvr>
                                        <p:cTn id="59" dur="26">
                                          <p:stCondLst>
                                            <p:cond delay="1642"/>
                                          </p:stCondLst>
                                        </p:cTn>
                                        <p:tgtEl>
                                          <p:spTgt spid="4"/>
                                        </p:tgtEl>
                                      </p:cBhvr>
                                      <p:to x="100000" y="90000"/>
                                    </p:animScale>
                                    <p:animScale>
                                      <p:cBhvr>
                                        <p:cTn id="60" dur="166" decel="50000">
                                          <p:stCondLst>
                                            <p:cond delay="1668"/>
                                          </p:stCondLst>
                                        </p:cTn>
                                        <p:tgtEl>
                                          <p:spTgt spid="4"/>
                                        </p:tgtEl>
                                      </p:cBhvr>
                                      <p:to x="100000" y="100000"/>
                                    </p:animScale>
                                    <p:animScale>
                                      <p:cBhvr>
                                        <p:cTn id="61" dur="26">
                                          <p:stCondLst>
                                            <p:cond delay="1808"/>
                                          </p:stCondLst>
                                        </p:cTn>
                                        <p:tgtEl>
                                          <p:spTgt spid="4"/>
                                        </p:tgtEl>
                                      </p:cBhvr>
                                      <p:to x="100000" y="95000"/>
                                    </p:animScale>
                                    <p:animScale>
                                      <p:cBhvr>
                                        <p:cTn id="6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999</Words>
  <Application>Microsoft Office PowerPoint</Application>
  <PresentationFormat>Widescreen</PresentationFormat>
  <Paragraphs>33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vt:lpstr>
      <vt:lpstr>Calibri</vt:lpstr>
      <vt:lpstr>Calibri Light</vt:lpstr>
      <vt:lpstr>Noto Sans Bengali UI</vt:lpstr>
      <vt:lpstr>SolaimanLipi</vt:lpstr>
      <vt:lpstr>Office Theme</vt:lpstr>
      <vt:lpstr>PowerPoint Presentation</vt:lpstr>
      <vt:lpstr>PowerPoint Presentation</vt:lpstr>
      <vt:lpstr>গারোদের আগমন ও বসতি স্থাপন</vt:lpstr>
      <vt:lpstr>   গারোদের পরিচয়</vt:lpstr>
      <vt:lpstr>PowerPoint Presentation</vt:lpstr>
      <vt:lpstr> গোত্র</vt:lpstr>
      <vt:lpstr>নৃগোষ্টিগত বৈশিষ্ট্য</vt:lpstr>
      <vt:lpstr>        ধর্ম</vt:lpstr>
      <vt:lpstr>PowerPoint Presentation</vt:lpstr>
      <vt:lpstr>বিবাহ</vt:lpstr>
      <vt:lpstr>গারোদের খাবার</vt:lpstr>
      <vt:lpstr>উৎসব </vt:lpstr>
      <vt:lpstr>PowerPoint Presentation</vt:lpstr>
      <vt:lpstr>              চাষ পদ্ধতি</vt:lpstr>
      <vt:lpstr>অন্ত্যেষ্টিক্রিয়া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MD.SHAHIDUL ISLAM</dc:creator>
  <cp:lastModifiedBy>MD.SHAHIDUL ISLAM</cp:lastModifiedBy>
  <cp:revision>39</cp:revision>
  <dcterms:created xsi:type="dcterms:W3CDTF">2021-06-24T12:37:00Z</dcterms:created>
  <dcterms:modified xsi:type="dcterms:W3CDTF">2021-06-25T11:50:43Z</dcterms:modified>
</cp:coreProperties>
</file>