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4" r:id="rId2"/>
    <p:sldId id="290" r:id="rId3"/>
    <p:sldId id="295" r:id="rId4"/>
    <p:sldId id="302" r:id="rId5"/>
    <p:sldId id="260" r:id="rId6"/>
    <p:sldId id="276" r:id="rId7"/>
    <p:sldId id="272" r:id="rId8"/>
    <p:sldId id="262" r:id="rId9"/>
    <p:sldId id="263" r:id="rId10"/>
    <p:sldId id="294" r:id="rId11"/>
    <p:sldId id="300" r:id="rId12"/>
    <p:sldId id="303" r:id="rId13"/>
    <p:sldId id="298" r:id="rId14"/>
    <p:sldId id="30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8" d="100"/>
          <a:sy n="68" d="100"/>
        </p:scale>
        <p:origin x="7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970C3-491B-40C6-9080-F5BAE35A1A63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7FB0E-DF0A-42DC-8B22-214848698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87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D08DCE-463A-405B-ACD5-77285D93C73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4CFC-DB70-4568-86BC-91F9F799A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C6C13F-8F12-4183-B81C-B0562EF58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63CFB8-E05C-43DC-8726-7CF9F0524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BBBE8A-A0A2-4752-AA0F-5BC33B4A0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CEAC6-C29C-4BFB-900B-FA275D49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35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734F-EF32-47F0-8D78-24961847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DF6D14-7F58-4FD6-A66D-24463826C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6ACDD-B56A-4EEE-B959-EECBE383E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63563-C656-48CE-81CF-FB2CCA2C7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050A1-EBB1-4AFA-AE09-140B0FFD2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4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B5FE6E-8FC8-4971-A495-1AE2FA31F6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270ACB-62A4-4B95-B0FE-EB60241887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22F9B7-05B9-49C2-808A-A5F67A730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CF7B3-3BBC-4016-88D6-4D116A058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D37EF6-7C7E-43B8-B086-2645F02F2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89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FCFE1-C1DD-41CA-B0DB-3FDA5C084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5F133-45F6-4D39-8067-C1A4673A2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6AE14-96E3-47AC-8B65-09E9975C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916E5-F20B-4A33-84B3-B105EE2A1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D53C1-10E6-44CF-9D37-7EB1FD165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755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94E6-DA41-4530-AD37-294321CC5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B1C75-D124-4201-9C4D-2B0A69D31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7F85-09D7-4BFB-B1E3-46D88F027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6338B1-B2EF-4C91-ABAB-34B6207DF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104BE-78CB-481B-9F39-EB27F4FE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3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51776-D9A7-455B-9BEF-277DDBFA5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92DF4-BB4D-462A-BCF7-D7E86020B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3D73C4-3EAA-4C5C-B279-4522F575E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4D54F3-BBB5-43C9-A3C1-937A1304D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B12A-D8B0-452A-A09D-2D03383B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4222C-D372-48E7-BE3F-F3C02BF3A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048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A43D8-6440-45F4-937D-4918192FE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1B8FB-FC35-4C8E-A148-B55F79AE0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7084F8-65FA-471F-AF33-05748ACE7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FBA9BC-7F42-470F-9398-FBDB25E6EB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D53258-4086-4B53-BE8D-423BBB852D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53A154-6EFF-4102-A315-662C556E7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E0432-959B-40CA-B3E7-3F01B1EFE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046A72-0518-4847-9216-B9711F843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15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083D-F526-4106-AB22-9378A42F2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A32B2-2540-4D8A-A7E2-0100E748C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A0DC3-10D5-4E67-AC61-1E9F3B5AE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AABC3A-A183-4927-87CB-5A30E395B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8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8B8137-F36A-483B-A0F9-D663E0DC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890F9-6637-4513-90BC-F95F27A5A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405D3-1DE9-4AC5-A5B2-2A458D5C8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191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6F3E5-65CF-499E-913F-C4D937FA4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BFB7D-EA76-434F-BF38-DD03C7D09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2446-84BA-4037-86B0-0D775FF2FC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38B871-FC3F-44C8-9992-AB3D6B75A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12CAD7-D401-4CDE-89D4-5F4436128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1A2CE-24E2-43BA-8B07-1710FDCA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20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995CC-DC7D-49A7-BEBF-C821B9944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09088-2B74-41C5-BBD8-07A1312CE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2116B7-3AF8-43A6-B921-C68623D1B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5D1A9-F22A-46D8-B661-802090550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F334A-2E60-49BE-BD79-B0504C1AB5F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0DA2A-8C08-429A-AE25-1FDAC6BA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4D00D-DF6E-43C0-8BF2-5686B22F2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887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20A96-0453-40B1-8562-79E9437E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131422-D80E-439A-A969-A4AFF036C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6A3AD3-9183-4F24-92CB-0C5E47F22B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8F334A-2E60-49BE-BD79-B0504C1AB5F4}" type="datetimeFigureOut">
              <a:rPr lang="en-US" smtClean="0"/>
              <a:t>6/25/2021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07320-9B90-48D6-95F1-BE515B878E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BF3E0-2982-4A21-9E6B-EFCF93D2E9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D0F50-AD1E-49E1-82CA-73A6E5880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8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CB04398-FD8E-47BA-BB37-F0B414430D03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frame">
            <a:avLst>
              <a:gd name="adj1" fmla="val 1571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1A199E5D-8FB0-473E-8B6B-F769266063EE}"/>
              </a:ext>
            </a:extLst>
          </p:cNvPr>
          <p:cNvSpPr/>
          <p:nvPr/>
        </p:nvSpPr>
        <p:spPr>
          <a:xfrm>
            <a:off x="119922" y="179882"/>
            <a:ext cx="11902190" cy="6535711"/>
          </a:xfrm>
          <a:prstGeom prst="frame">
            <a:avLst>
              <a:gd name="adj1" fmla="val 175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426859-C34D-4FCA-84E8-1DBBC887A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18" y="2739459"/>
            <a:ext cx="7724933" cy="3421498"/>
          </a:xfrm>
          <a:prstGeom prst="rect">
            <a:avLst/>
          </a:prstGeom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76FF0B00-D6D3-4461-B051-4192553317D3}"/>
              </a:ext>
            </a:extLst>
          </p:cNvPr>
          <p:cNvSpPr/>
          <p:nvPr/>
        </p:nvSpPr>
        <p:spPr>
          <a:xfrm>
            <a:off x="2068642" y="605232"/>
            <a:ext cx="7570033" cy="1708878"/>
          </a:xfrm>
          <a:prstGeom prst="frame">
            <a:avLst>
              <a:gd name="adj1" fmla="val 61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NikoshBAN"/>
              </a:rPr>
              <a:t>আজকের</a:t>
            </a:r>
            <a:r>
              <a:rPr lang="en-US" sz="54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/>
              </a:rPr>
              <a:t>ক্লাসে</a:t>
            </a:r>
            <a:r>
              <a:rPr lang="en-US" sz="5400" b="1" dirty="0">
                <a:solidFill>
                  <a:srgbClr val="7030A0"/>
                </a:solidFill>
                <a:latin typeface="NikoshBAN"/>
              </a:rPr>
              <a:t> </a:t>
            </a:r>
          </a:p>
          <a:p>
            <a:pPr algn="ctr"/>
            <a:r>
              <a:rPr lang="en-US" sz="54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br>
              <a:rPr lang="en-US" sz="5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1000" dirty="0">
                <a:solidFill>
                  <a:schemeClr val="tx1"/>
                </a:solidFill>
                <a:latin typeface="NikoshBAN" panose="0200000000000000000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186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C1D67419-8448-4FE5-95DC-D1A295E971C7}"/>
              </a:ext>
            </a:extLst>
          </p:cNvPr>
          <p:cNvSpPr/>
          <p:nvPr/>
        </p:nvSpPr>
        <p:spPr>
          <a:xfrm>
            <a:off x="0" y="0"/>
            <a:ext cx="12295163" cy="6858000"/>
          </a:xfrm>
          <a:prstGeom prst="frame">
            <a:avLst>
              <a:gd name="adj1" fmla="val 1833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69005AB2-205A-4BA4-817B-214788327A97}"/>
              </a:ext>
            </a:extLst>
          </p:cNvPr>
          <p:cNvSpPr/>
          <p:nvPr/>
        </p:nvSpPr>
        <p:spPr>
          <a:xfrm>
            <a:off x="143021" y="130126"/>
            <a:ext cx="12009120" cy="6597747"/>
          </a:xfrm>
          <a:prstGeom prst="frame">
            <a:avLst>
              <a:gd name="adj1" fmla="val 183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madar bord-1.jpg">
            <a:extLst>
              <a:ext uri="{FF2B5EF4-FFF2-40B4-BE49-F238E27FC236}">
                <a16:creationId xmlns:a16="http://schemas.microsoft.com/office/drawing/2014/main" id="{7E33DC74-E053-4357-8454-9E7A9A2186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500" t="14444" r="5000" b="15556"/>
          <a:stretch>
            <a:fillRect/>
          </a:stretch>
        </p:blipFill>
        <p:spPr>
          <a:xfrm>
            <a:off x="812137" y="1561514"/>
            <a:ext cx="10352919" cy="468219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F189B62-B17B-4096-A5DD-BFC899613C1E}"/>
              </a:ext>
            </a:extLst>
          </p:cNvPr>
          <p:cNvSpPr/>
          <p:nvPr/>
        </p:nvSpPr>
        <p:spPr>
          <a:xfrm>
            <a:off x="2532184" y="295422"/>
            <a:ext cx="7413673" cy="126609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/>
              </a:rPr>
              <a:t>মাদার</a:t>
            </a:r>
            <a:r>
              <a:rPr lang="en-US" sz="4400" b="1" dirty="0">
                <a:latin typeface="NikoshBAN" panose="02000000000000000000"/>
              </a:rPr>
              <a:t> </a:t>
            </a:r>
            <a:r>
              <a:rPr lang="en-US" sz="4400" b="1" dirty="0" err="1">
                <a:latin typeface="NikoshBAN" panose="02000000000000000000"/>
              </a:rPr>
              <a:t>বোর্ড</a:t>
            </a:r>
            <a:endParaRPr lang="en-US" sz="44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6685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0ADEFA7-D6FB-492C-BE7E-8521995082FB}"/>
              </a:ext>
            </a:extLst>
          </p:cNvPr>
          <p:cNvSpPr/>
          <p:nvPr/>
        </p:nvSpPr>
        <p:spPr>
          <a:xfrm>
            <a:off x="-18757" y="42204"/>
            <a:ext cx="12309231" cy="6858000"/>
          </a:xfrm>
          <a:prstGeom prst="frame">
            <a:avLst>
              <a:gd name="adj1" fmla="val 18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94A77F98-62AE-4A71-9DE9-E6E077DD035F}"/>
              </a:ext>
            </a:extLst>
          </p:cNvPr>
          <p:cNvSpPr/>
          <p:nvPr/>
        </p:nvSpPr>
        <p:spPr>
          <a:xfrm>
            <a:off x="150055" y="196948"/>
            <a:ext cx="12009120" cy="6548510"/>
          </a:xfrm>
          <a:prstGeom prst="frame">
            <a:avLst>
              <a:gd name="adj1" fmla="val 103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5EB5B61-C95C-4978-A8DD-0F1C96426525}"/>
              </a:ext>
            </a:extLst>
          </p:cNvPr>
          <p:cNvSpPr/>
          <p:nvPr/>
        </p:nvSpPr>
        <p:spPr>
          <a:xfrm>
            <a:off x="3882683" y="520505"/>
            <a:ext cx="5120640" cy="1772529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NikoshBAN" panose="02000000000000000000"/>
              </a:rPr>
              <a:t>দলগত</a:t>
            </a:r>
            <a:r>
              <a:rPr lang="en-US" sz="4800" dirty="0">
                <a:solidFill>
                  <a:srgbClr val="002060"/>
                </a:solidFill>
                <a:latin typeface="NikoshBAN" panose="02000000000000000000"/>
              </a:rPr>
              <a:t>  </a:t>
            </a:r>
            <a:r>
              <a:rPr lang="en-US" sz="4800" dirty="0" err="1">
                <a:solidFill>
                  <a:srgbClr val="002060"/>
                </a:solidFill>
                <a:latin typeface="NikoshBAN" panose="02000000000000000000"/>
              </a:rPr>
              <a:t>কাজ</a:t>
            </a:r>
            <a:endParaRPr lang="en-US" sz="4800" dirty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0562306B-F7D5-4235-B8AB-9531A35E9C7D}"/>
              </a:ext>
            </a:extLst>
          </p:cNvPr>
          <p:cNvSpPr/>
          <p:nvPr/>
        </p:nvSpPr>
        <p:spPr>
          <a:xfrm>
            <a:off x="2063259" y="2914902"/>
            <a:ext cx="1059768" cy="514097"/>
          </a:xfrm>
          <a:prstGeom prst="rightArrow">
            <a:avLst>
              <a:gd name="adj1" fmla="val 5526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ক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356F16-A17E-4877-9F82-BFAC9F6CA2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323557"/>
            <a:ext cx="1730326" cy="6133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E93F61-8417-40B4-A9DF-AA6D5055D9DC}"/>
              </a:ext>
            </a:extLst>
          </p:cNvPr>
          <p:cNvSpPr txBox="1"/>
          <p:nvPr/>
        </p:nvSpPr>
        <p:spPr>
          <a:xfrm>
            <a:off x="3094891" y="2779990"/>
            <a:ext cx="8271804" cy="249574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bn-BD" sz="3600" b="1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কম্পিউটারের 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৫টি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যন্ত্রাংশের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নাম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লিখ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 ।</a:t>
            </a:r>
            <a:endParaRPr lang="bn-BD" sz="3600" b="1" dirty="0">
              <a:solidFill>
                <a:srgbClr val="C00000"/>
              </a:solidFill>
              <a:latin typeface="NikoshBAN" panose="02000000000000000000"/>
              <a:cs typeface="NikoshBAN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     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কম্পিউটারের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যে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কোন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২টি  </a:t>
            </a:r>
            <a:r>
              <a:rPr lang="bn-BD" sz="36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যন্ত্রাংশের কাজ বর্ণনা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কর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।</a:t>
            </a:r>
            <a:endParaRPr lang="bn-BD" sz="3600" b="1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0CBD96DE-55A3-4F70-B6C1-2B42B93C2E05}"/>
              </a:ext>
            </a:extLst>
          </p:cNvPr>
          <p:cNvSpPr/>
          <p:nvPr/>
        </p:nvSpPr>
        <p:spPr>
          <a:xfrm>
            <a:off x="2063259" y="3817795"/>
            <a:ext cx="1109005" cy="534573"/>
          </a:xfrm>
          <a:prstGeom prst="rightArrow">
            <a:avLst>
              <a:gd name="adj1" fmla="val 55263"/>
              <a:gd name="adj2" fmla="val 6718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খ</a:t>
            </a:r>
          </a:p>
        </p:txBody>
      </p:sp>
    </p:spTree>
    <p:extLst>
      <p:ext uri="{BB962C8B-B14F-4D97-AF65-F5344CB8AC3E}">
        <p14:creationId xmlns:p14="http://schemas.microsoft.com/office/powerpoint/2010/main" val="760450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8368900-0B07-43FB-B594-D83F6A2F47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62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D137239C-1D49-4C9F-A546-7405DA519CE9}"/>
              </a:ext>
            </a:extLst>
          </p:cNvPr>
          <p:cNvSpPr/>
          <p:nvPr/>
        </p:nvSpPr>
        <p:spPr>
          <a:xfrm>
            <a:off x="154745" y="182880"/>
            <a:ext cx="12037255" cy="6471138"/>
          </a:xfrm>
          <a:prstGeom prst="frame">
            <a:avLst>
              <a:gd name="adj1" fmla="val 3152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B68FC7-1692-4197-96CE-FDD29613C799}"/>
              </a:ext>
            </a:extLst>
          </p:cNvPr>
          <p:cNvSpPr/>
          <p:nvPr/>
        </p:nvSpPr>
        <p:spPr>
          <a:xfrm>
            <a:off x="3376246" y="464234"/>
            <a:ext cx="6316394" cy="1941341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/>
              </a:rPr>
              <a:t>মুল্যায়ন</a:t>
            </a:r>
            <a:r>
              <a:rPr lang="en-US" sz="7200" dirty="0">
                <a:latin typeface="NikoshBAN" panose="02000000000000000000"/>
              </a:rPr>
              <a:t>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6B8C4BD-0C27-46AD-BFF6-5C0B6184713B}"/>
              </a:ext>
            </a:extLst>
          </p:cNvPr>
          <p:cNvSpPr/>
          <p:nvPr/>
        </p:nvSpPr>
        <p:spPr>
          <a:xfrm>
            <a:off x="3165231" y="2883877"/>
            <a:ext cx="6822831" cy="109024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/>
              </a:rPr>
              <a:t>মাদার</a:t>
            </a:r>
            <a:r>
              <a:rPr lang="en-US" sz="5400" dirty="0">
                <a:latin typeface="NikoshBAN" panose="02000000000000000000"/>
              </a:rPr>
              <a:t> </a:t>
            </a:r>
            <a:r>
              <a:rPr lang="en-US" sz="5400" dirty="0" err="1">
                <a:latin typeface="NikoshBAN" panose="02000000000000000000"/>
              </a:rPr>
              <a:t>বোর্ড</a:t>
            </a:r>
            <a:r>
              <a:rPr lang="en-US" sz="5400" dirty="0">
                <a:latin typeface="NikoshBAN" panose="02000000000000000000"/>
              </a:rPr>
              <a:t> </a:t>
            </a:r>
            <a:r>
              <a:rPr lang="en-US" sz="5400" dirty="0" err="1">
                <a:latin typeface="NikoshBAN" panose="02000000000000000000"/>
              </a:rPr>
              <a:t>কি</a:t>
            </a:r>
            <a:r>
              <a:rPr lang="en-US" sz="5400" dirty="0">
                <a:latin typeface="NikoshBAN" panose="02000000000000000000"/>
              </a:rPr>
              <a:t> ?</a:t>
            </a:r>
          </a:p>
        </p:txBody>
      </p:sp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2BC78A7F-0B21-45CF-9EE2-55DC9811682F}"/>
              </a:ext>
            </a:extLst>
          </p:cNvPr>
          <p:cNvSpPr/>
          <p:nvPr/>
        </p:nvSpPr>
        <p:spPr>
          <a:xfrm>
            <a:off x="3165231" y="4258995"/>
            <a:ext cx="7216726" cy="1698673"/>
          </a:xfrm>
          <a:prstGeom prst="round2Same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কম্পিউটারের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৫টি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যন্ত্রাংশের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BD" sz="4000" dirty="0">
                <a:solidFill>
                  <a:srgbClr val="C00000"/>
                </a:solidFill>
                <a:latin typeface="NikoshBAN" panose="02000000000000000000"/>
                <a:cs typeface="NikoshBAN" pitchFamily="2" charset="0"/>
              </a:rPr>
              <a:t>নাম বলতে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68339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6C87F5E-0E44-41B3-BDC7-538E5BFD9E25}"/>
              </a:ext>
            </a:extLst>
          </p:cNvPr>
          <p:cNvSpPr/>
          <p:nvPr/>
        </p:nvSpPr>
        <p:spPr>
          <a:xfrm>
            <a:off x="0" y="0"/>
            <a:ext cx="12192000" cy="7047914"/>
          </a:xfrm>
          <a:prstGeom prst="frame">
            <a:avLst>
              <a:gd name="adj1" fmla="val 1722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FDB4827-EC85-4CC8-B441-0C18D2844F5F}"/>
              </a:ext>
            </a:extLst>
          </p:cNvPr>
          <p:cNvSpPr/>
          <p:nvPr/>
        </p:nvSpPr>
        <p:spPr>
          <a:xfrm>
            <a:off x="211015" y="225083"/>
            <a:ext cx="11788727" cy="6632917"/>
          </a:xfrm>
          <a:prstGeom prst="frame">
            <a:avLst>
              <a:gd name="adj1" fmla="val 210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DA3F7-4557-4E2F-9FB1-12E45C53802F}"/>
              </a:ext>
            </a:extLst>
          </p:cNvPr>
          <p:cNvSpPr/>
          <p:nvPr/>
        </p:nvSpPr>
        <p:spPr>
          <a:xfrm>
            <a:off x="1139484" y="2208628"/>
            <a:ext cx="10030264" cy="344658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v"/>
            </a:pPr>
            <a:r>
              <a:rPr lang="bn-BD" sz="3600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কম্পিউটারের যে কোন </a:t>
            </a:r>
            <a:r>
              <a:rPr lang="en-US" sz="3600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৪ </a:t>
            </a:r>
            <a:r>
              <a:rPr lang="bn-BD" sz="3600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টি যন্ত্রাংশের নাম উল্লেখ করে এর কাজ</a:t>
            </a:r>
            <a:r>
              <a:rPr lang="en-US" sz="3600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বর্ননা</a:t>
            </a:r>
            <a:r>
              <a:rPr lang="en-US" sz="3600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/>
                <a:cs typeface="NikoshBAN" pitchFamily="2" charset="0"/>
              </a:rPr>
              <a:t>কর</a:t>
            </a:r>
            <a:r>
              <a:rPr lang="en-US" sz="3600" dirty="0">
                <a:solidFill>
                  <a:srgbClr val="002060"/>
                </a:solidFill>
                <a:latin typeface="NikoshBAN"/>
                <a:cs typeface="NikoshBAN" pitchFamily="2" charset="0"/>
              </a:rPr>
              <a:t> ।</a:t>
            </a:r>
            <a:endParaRPr lang="en-US" sz="3600" dirty="0">
              <a:latin typeface="NikoshBAN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F6F042-01B5-4FBE-9C83-66AA292DB959}"/>
              </a:ext>
            </a:extLst>
          </p:cNvPr>
          <p:cNvSpPr/>
          <p:nvPr/>
        </p:nvSpPr>
        <p:spPr>
          <a:xfrm>
            <a:off x="3924886" y="717452"/>
            <a:ext cx="4586068" cy="11676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/>
              </a:rPr>
              <a:t>বাড়ির</a:t>
            </a:r>
            <a:r>
              <a:rPr lang="en-US" sz="4400" dirty="0">
                <a:latin typeface="NikoshBAN" panose="02000000000000000000"/>
              </a:rPr>
              <a:t> </a:t>
            </a:r>
            <a:r>
              <a:rPr lang="en-US" sz="4400" dirty="0" err="1">
                <a:latin typeface="NikoshBAN" panose="02000000000000000000"/>
              </a:rPr>
              <a:t>কাজ</a:t>
            </a:r>
            <a:endParaRPr lang="en-US" sz="44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31938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6BB04FF9-67BC-4A83-8C99-9A4C48F6B1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71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FBEFA727-30FC-42CB-AD77-DF4D7A060813}"/>
              </a:ext>
            </a:extLst>
          </p:cNvPr>
          <p:cNvSpPr/>
          <p:nvPr/>
        </p:nvSpPr>
        <p:spPr>
          <a:xfrm>
            <a:off x="154745" y="182880"/>
            <a:ext cx="11830929" cy="6527409"/>
          </a:xfrm>
          <a:prstGeom prst="frame">
            <a:avLst>
              <a:gd name="adj1" fmla="val 2914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: Single Corner Rounded 3">
            <a:extLst>
              <a:ext uri="{FF2B5EF4-FFF2-40B4-BE49-F238E27FC236}">
                <a16:creationId xmlns:a16="http://schemas.microsoft.com/office/drawing/2014/main" id="{6303E7D8-62B1-4CA6-9F6B-0B5052683ADE}"/>
              </a:ext>
            </a:extLst>
          </p:cNvPr>
          <p:cNvSpPr/>
          <p:nvPr/>
        </p:nvSpPr>
        <p:spPr>
          <a:xfrm>
            <a:off x="4220308" y="2672861"/>
            <a:ext cx="4276578" cy="1308295"/>
          </a:xfrm>
          <a:prstGeom prst="round1Rect">
            <a:avLst/>
          </a:prstGeom>
          <a:blipFill>
            <a:blip r:embed="rId2"/>
            <a:tile tx="0" ty="0" sx="100000" sy="100000" flip="none" algn="tl"/>
          </a:blipFill>
          <a:scene3d>
            <a:camera prst="perspectiveFron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/>
              </a:rPr>
              <a:t>ধন্যবাদ</a:t>
            </a:r>
            <a:endParaRPr lang="en-US" sz="7200" dirty="0">
              <a:latin typeface="NikoshBAN" panose="0200000000000000000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F1E2E5-7748-4191-BDC9-E735168D0E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586" y="611945"/>
            <a:ext cx="3059722" cy="45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31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702" y="364528"/>
            <a:ext cx="11692595" cy="939076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5400" b="1" dirty="0" err="1">
                <a:latin typeface="NikoshBAN"/>
              </a:rPr>
              <a:t>পরিচিতি</a:t>
            </a:r>
            <a:endParaRPr lang="en-US" sz="5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5296" y="1345807"/>
            <a:ext cx="5365066" cy="92057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4800" dirty="0">
                <a:latin typeface="NikoshBAN" panose="02000000000000000000"/>
              </a:rPr>
              <a:t>      শিক্ষক পরিচিতি</a:t>
            </a:r>
            <a:r>
              <a:rPr lang="en-US" sz="4800" dirty="0">
                <a:latin typeface="NikoshBAN" panose="02000000000000000000"/>
              </a:rPr>
              <a:t> 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34690" y="1345808"/>
            <a:ext cx="5107608" cy="77841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err="1">
                <a:latin typeface="NikoshBAN"/>
              </a:rPr>
              <a:t>পাঠ</a:t>
            </a:r>
            <a:r>
              <a:rPr lang="en-US" sz="4000" dirty="0">
                <a:latin typeface="NikoshBAN"/>
              </a:rPr>
              <a:t> </a:t>
            </a:r>
            <a:r>
              <a:rPr lang="en-US" sz="4000" dirty="0" err="1">
                <a:latin typeface="NikoshBAN"/>
              </a:rPr>
              <a:t>পরিচিতি</a:t>
            </a:r>
            <a:r>
              <a:rPr lang="en-US" sz="4000" dirty="0">
                <a:latin typeface="NikoshBAN"/>
              </a:rPr>
              <a:t> </a:t>
            </a:r>
          </a:p>
        </p:txBody>
      </p:sp>
      <p:sp>
        <p:nvSpPr>
          <p:cNvPr id="7" name="Frame 6"/>
          <p:cNvSpPr/>
          <p:nvPr/>
        </p:nvSpPr>
        <p:spPr>
          <a:xfrm flipH="1">
            <a:off x="0" y="0"/>
            <a:ext cx="12192000" cy="6996605"/>
          </a:xfrm>
          <a:prstGeom prst="frame">
            <a:avLst>
              <a:gd name="adj1" fmla="val 279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368837"/>
            <a:ext cx="990600" cy="1349558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softEdge rad="112500"/>
          </a:effectLst>
        </p:spPr>
      </p:pic>
      <p:sp>
        <p:nvSpPr>
          <p:cNvPr id="11" name="Rounded Rectangle 10"/>
          <p:cNvSpPr/>
          <p:nvPr/>
        </p:nvSpPr>
        <p:spPr>
          <a:xfrm>
            <a:off x="335295" y="2069564"/>
            <a:ext cx="5406373" cy="4276576"/>
          </a:xfrm>
          <a:prstGeom prst="roundRect">
            <a:avLst>
              <a:gd name="adj" fmla="val 6563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C0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1400" b="1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14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4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4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32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0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bn-BD" sz="2000" u="sng" dirty="0">
              <a:solidFill>
                <a:schemeClr val="tx1"/>
              </a:solidFill>
              <a:latin typeface="NikoshBAN"/>
              <a:cs typeface="NikoshBAN" pitchFamily="2" charset="0"/>
            </a:endParaRPr>
          </a:p>
          <a:p>
            <a:pPr algn="ctr"/>
            <a:endParaRPr lang="en-US" sz="2800" b="1" u="sng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শাহানাজ</a:t>
            </a:r>
            <a:r>
              <a:rPr lang="en-US" sz="28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বেগম</a:t>
            </a:r>
            <a:endParaRPr lang="en-US" sz="2800" b="1" u="sng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24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সহকারি</a:t>
            </a:r>
            <a:r>
              <a:rPr lang="en-US" sz="24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শিক্ষক</a:t>
            </a:r>
            <a:endParaRPr lang="en-US" sz="2400" b="1" u="sng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24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হাজী</a:t>
            </a:r>
            <a:r>
              <a:rPr lang="en-US" sz="24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হেলাল</a:t>
            </a:r>
            <a:r>
              <a:rPr lang="en-US" sz="24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উদ্দিন</a:t>
            </a:r>
            <a:r>
              <a:rPr lang="en-US" sz="24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বালিকা</a:t>
            </a:r>
            <a:r>
              <a:rPr lang="en-US" sz="24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উচ্চ</a:t>
            </a:r>
            <a:r>
              <a:rPr lang="en-US" sz="24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বিদ্যালয়</a:t>
            </a:r>
            <a:endParaRPr lang="en-US" sz="2400" b="1" u="sng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en-US" sz="2400" b="1" u="sng" dirty="0" err="1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তারাকান্দা,ময়মনসিংহ</a:t>
            </a:r>
            <a:r>
              <a:rPr lang="en-US" sz="2400" b="1" u="sng" dirty="0">
                <a:solidFill>
                  <a:schemeClr val="tx1"/>
                </a:solidFill>
                <a:latin typeface="NikoshBAN" panose="02000000000000000000"/>
                <a:cs typeface="NikoshBAN" pitchFamily="2" charset="0"/>
              </a:rPr>
              <a:t>।  </a:t>
            </a:r>
          </a:p>
          <a:p>
            <a:pPr algn="ctr"/>
            <a:endParaRPr lang="bn-IN" sz="2800" b="1" u="sng" dirty="0">
              <a:solidFill>
                <a:schemeClr val="tx1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br>
              <a:rPr lang="bn-BD" sz="2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834690" y="2124221"/>
            <a:ext cx="5107608" cy="4276577"/>
          </a:xfrm>
          <a:prstGeom prst="roundRect">
            <a:avLst>
              <a:gd name="adj" fmla="val 3002"/>
            </a:avLst>
          </a:prstGeom>
          <a:blipFill>
            <a:blip r:embed="rId3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শ্রেণীঃ-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ষষ্ঠ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3600" b="1" dirty="0">
                <a:latin typeface="NikoshBAN" pitchFamily="2" charset="0"/>
                <a:cs typeface="NikoshBAN" pitchFamily="2" charset="0"/>
              </a:rPr>
              <a:t>বিষয়ঃ-ICT </a:t>
            </a:r>
          </a:p>
          <a:p>
            <a:pPr algn="ctr"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অধ্যায়ঃ২য় </a:t>
            </a:r>
          </a:p>
          <a:p>
            <a:pPr algn="ctr">
              <a:defRPr/>
            </a:pPr>
            <a:r>
              <a:rPr lang="en-US" sz="3600" b="1" dirty="0">
                <a:latin typeface="NikoshBAN" pitchFamily="2" charset="0"/>
                <a:cs typeface="NikoshBAN" pitchFamily="2" charset="0"/>
              </a:rPr>
              <a:t>তারিখঃ২৫/০৬/২০২১</a:t>
            </a:r>
            <a:endParaRPr lang="bn-IN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 descr="grass 2.jpg"/>
          <p:cNvPicPr>
            <a:picLocks noChangeAspect="1"/>
          </p:cNvPicPr>
          <p:nvPr/>
        </p:nvPicPr>
        <p:blipFill>
          <a:blip r:embed="rId5"/>
          <a:srcRect t="33918"/>
          <a:stretch>
            <a:fillRect/>
          </a:stretch>
        </p:blipFill>
        <p:spPr>
          <a:xfrm>
            <a:off x="335296" y="6207535"/>
            <a:ext cx="11692595" cy="789070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8DB2D883-A873-4012-A2AD-B259B7E98BCB}"/>
              </a:ext>
            </a:extLst>
          </p:cNvPr>
          <p:cNvSpPr/>
          <p:nvPr/>
        </p:nvSpPr>
        <p:spPr>
          <a:xfrm>
            <a:off x="164109" y="202808"/>
            <a:ext cx="11920039" cy="6793797"/>
          </a:xfrm>
          <a:prstGeom prst="frame">
            <a:avLst>
              <a:gd name="adj1" fmla="val 1951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2" descr="C:\Users\Lotus\Pictures\ICT4E.jpg">
            <a:extLst>
              <a:ext uri="{FF2B5EF4-FFF2-40B4-BE49-F238E27FC236}">
                <a16:creationId xmlns:a16="http://schemas.microsoft.com/office/drawing/2014/main" id="{653A9D15-C028-41F9-A4BD-0AFE1CF6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52896" y="2266385"/>
            <a:ext cx="1618808" cy="1662832"/>
          </a:xfrm>
          <a:prstGeom prst="snip2DiagRect">
            <a:avLst>
              <a:gd name="adj1" fmla="val 1238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C5BDBF6-7150-4D12-8038-A32F5EE5E1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4" t="-1" b="-10000"/>
          <a:stretch/>
        </p:blipFill>
        <p:spPr>
          <a:xfrm>
            <a:off x="5741669" y="1345807"/>
            <a:ext cx="1093020" cy="5309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3D729-5E18-4271-AECE-F9F319333F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5" y="1181686"/>
            <a:ext cx="11113477" cy="5157379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1C3B9372-CC7B-4587-A89A-E0D5F68483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064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69FBA52-29DD-44DA-982D-29F5096C1407}"/>
              </a:ext>
            </a:extLst>
          </p:cNvPr>
          <p:cNvSpPr/>
          <p:nvPr/>
        </p:nvSpPr>
        <p:spPr>
          <a:xfrm>
            <a:off x="196948" y="140677"/>
            <a:ext cx="11844997" cy="6527409"/>
          </a:xfrm>
          <a:prstGeom prst="frame">
            <a:avLst>
              <a:gd name="adj1" fmla="val 4095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B50091D-8E3C-4413-907B-2854F6110015}"/>
              </a:ext>
            </a:extLst>
          </p:cNvPr>
          <p:cNvSpPr/>
          <p:nvPr/>
        </p:nvSpPr>
        <p:spPr>
          <a:xfrm>
            <a:off x="2926080" y="358726"/>
            <a:ext cx="5387927" cy="8229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/>
              </a:rPr>
              <a:t>ছবি</a:t>
            </a:r>
            <a:r>
              <a:rPr lang="en-US" sz="4000" dirty="0">
                <a:latin typeface="NikoshBAN" panose="02000000000000000000"/>
              </a:rPr>
              <a:t> </a:t>
            </a:r>
            <a:r>
              <a:rPr lang="en-US" sz="4000" dirty="0" err="1">
                <a:latin typeface="NikoshBAN" panose="02000000000000000000"/>
              </a:rPr>
              <a:t>গুলো</a:t>
            </a:r>
            <a:r>
              <a:rPr lang="en-US" sz="4000" dirty="0">
                <a:latin typeface="NikoshBAN" panose="02000000000000000000"/>
              </a:rPr>
              <a:t> </a:t>
            </a:r>
            <a:r>
              <a:rPr lang="en-US" sz="4000" dirty="0" err="1">
                <a:latin typeface="NikoshBAN" panose="02000000000000000000"/>
              </a:rPr>
              <a:t>লক্ষ্য</a:t>
            </a:r>
            <a:r>
              <a:rPr lang="en-US" sz="4000" dirty="0">
                <a:latin typeface="NikoshBAN" panose="02000000000000000000"/>
              </a:rPr>
              <a:t> </a:t>
            </a:r>
            <a:r>
              <a:rPr lang="en-US" sz="4000" dirty="0" err="1">
                <a:latin typeface="NikoshBAN" panose="02000000000000000000"/>
              </a:rPr>
              <a:t>কর</a:t>
            </a:r>
            <a:endParaRPr lang="en-US" sz="4000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34031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EB8CAC06-F6C0-446C-A71D-A58F23620B45}"/>
              </a:ext>
            </a:extLst>
          </p:cNvPr>
          <p:cNvSpPr/>
          <p:nvPr/>
        </p:nvSpPr>
        <p:spPr>
          <a:xfrm>
            <a:off x="0" y="0"/>
            <a:ext cx="12337366" cy="6858000"/>
          </a:xfrm>
          <a:prstGeom prst="frame">
            <a:avLst>
              <a:gd name="adj1" fmla="val 14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3118CED1-976B-4D3B-BBAD-4C4FA2624369}"/>
              </a:ext>
            </a:extLst>
          </p:cNvPr>
          <p:cNvSpPr/>
          <p:nvPr/>
        </p:nvSpPr>
        <p:spPr>
          <a:xfrm>
            <a:off x="126611" y="137160"/>
            <a:ext cx="12025532" cy="6583680"/>
          </a:xfrm>
          <a:prstGeom prst="frame">
            <a:avLst>
              <a:gd name="adj1" fmla="val 1389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7768EA-80D1-4DBB-B15E-3136B7B9E7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410" y="1589650"/>
            <a:ext cx="3115213" cy="21242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D0DE05-DF47-446D-8757-0C86FE3CD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01463" y="1350498"/>
            <a:ext cx="3263703" cy="28698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2FC5FE-F40D-48DD-84C3-7906A48A38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971" y="1083212"/>
            <a:ext cx="3115213" cy="2630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3E1E2E-94E0-4176-B3C2-30E4F35689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39150" y="5331651"/>
            <a:ext cx="11826239" cy="11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4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90"/>
            </a:avLst>
          </a:prstGeom>
          <a:solidFill>
            <a:srgbClr val="C0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24443" y="2567354"/>
            <a:ext cx="8431235" cy="235633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solidFill>
                  <a:srgbClr val="7030A0"/>
                </a:solidFill>
                <a:latin typeface="NikoshBAN" panose="02000000000000000000"/>
                <a:cs typeface="NikoshBAN" pitchFamily="2" charset="0"/>
              </a:rPr>
              <a:t>কম্পিউটার সংশ্লিষ্ট যন্ত্রাংশ</a:t>
            </a:r>
            <a:endParaRPr lang="en-US" sz="6000" dirty="0">
              <a:solidFill>
                <a:srgbClr val="7030A0"/>
              </a:solidFill>
              <a:latin typeface="NikoshBAN" panose="02000000000000000000"/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4A9B95E-067A-4A02-9E0A-846AA56AA113}"/>
              </a:ext>
            </a:extLst>
          </p:cNvPr>
          <p:cNvSpPr/>
          <p:nvPr/>
        </p:nvSpPr>
        <p:spPr>
          <a:xfrm>
            <a:off x="140677" y="140678"/>
            <a:ext cx="11784036" cy="6509824"/>
          </a:xfrm>
          <a:prstGeom prst="frame">
            <a:avLst>
              <a:gd name="adj1" fmla="val 1998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CFBA275-3EE1-4396-BDE0-D293EFBB46F3}"/>
              </a:ext>
            </a:extLst>
          </p:cNvPr>
          <p:cNvSpPr/>
          <p:nvPr/>
        </p:nvSpPr>
        <p:spPr>
          <a:xfrm>
            <a:off x="2433708" y="562708"/>
            <a:ext cx="8862647" cy="1807697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err="1">
                <a:latin typeface="NikoshBAN" panose="02000000000000000000"/>
              </a:rPr>
              <a:t>আজকের</a:t>
            </a:r>
            <a:r>
              <a:rPr lang="en-US" sz="8800" b="1" dirty="0">
                <a:latin typeface="NikoshBAN" panose="02000000000000000000"/>
              </a:rPr>
              <a:t> </a:t>
            </a:r>
            <a:r>
              <a:rPr lang="en-US" sz="8800" b="1" dirty="0" err="1">
                <a:latin typeface="NikoshBAN" panose="02000000000000000000"/>
              </a:rPr>
              <a:t>পাঠ</a:t>
            </a:r>
            <a:r>
              <a:rPr lang="en-US" sz="8800" b="1" dirty="0">
                <a:latin typeface="NikoshBAN" panose="02000000000000000000"/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817D667-B4FB-448B-837C-401311E5D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97" y="372795"/>
            <a:ext cx="2180493" cy="49267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44BCA13-3A4F-4AD0-823A-D7D0553197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67287" y="5331651"/>
            <a:ext cx="11676184" cy="115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28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3AA52AF-344E-422C-A48D-F176AB241BAF}"/>
              </a:ext>
            </a:extLst>
          </p:cNvPr>
          <p:cNvGrpSpPr/>
          <p:nvPr/>
        </p:nvGrpSpPr>
        <p:grpSpPr>
          <a:xfrm>
            <a:off x="0" y="14068"/>
            <a:ext cx="12192000" cy="6940062"/>
            <a:chOff x="0" y="14068"/>
            <a:chExt cx="12192000" cy="6940062"/>
          </a:xfrm>
        </p:grpSpPr>
        <p:sp>
          <p:nvSpPr>
            <p:cNvPr id="2" name="Frame 1"/>
            <p:cNvSpPr/>
            <p:nvPr/>
          </p:nvSpPr>
          <p:spPr>
            <a:xfrm>
              <a:off x="0" y="14068"/>
              <a:ext cx="12192000" cy="6940062"/>
            </a:xfrm>
            <a:prstGeom prst="frame">
              <a:avLst>
                <a:gd name="adj1" fmla="val 1790"/>
              </a:avLst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  <a:latin typeface="NikoshBAN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28246" y="228598"/>
              <a:ext cx="11558953" cy="1220373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solidFill>
                    <a:srgbClr val="0070C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dirty="0">
                  <a:solidFill>
                    <a:srgbClr val="C00000"/>
                  </a:solidFill>
                  <a:latin typeface="NikoshBAN" panose="02000000000000000000"/>
                  <a:cs typeface="NikoshBAN" pitchFamily="2" charset="0"/>
                </a:rPr>
                <a:t>শিখন ফল </a:t>
              </a:r>
              <a:endParaRPr lang="en-US" sz="4800" dirty="0">
                <a:solidFill>
                  <a:srgbClr val="C00000"/>
                </a:solidFill>
                <a:latin typeface="NikoshBAN" panose="0200000000000000000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28247" y="1083212"/>
              <a:ext cx="11741832" cy="5430130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4400" dirty="0">
                <a:solidFill>
                  <a:srgbClr val="00B050"/>
                </a:solidFill>
                <a:latin typeface="NikoshBAN" panose="02000000000000000000"/>
                <a:cs typeface="NikoshBAN" pitchFamily="2" charset="0"/>
              </a:endParaRPr>
            </a:p>
            <a:p>
              <a:r>
                <a:rPr lang="bn-BD" sz="4400" dirty="0">
                  <a:solidFill>
                    <a:srgbClr val="002060"/>
                  </a:solidFill>
                  <a:latin typeface="NikoshBAN" panose="02000000000000000000"/>
                  <a:cs typeface="NikoshBAN" pitchFamily="2" charset="0"/>
                </a:rPr>
                <a:t>এই পাঠ শেষে শিক্ষার্থীরা-</a:t>
              </a:r>
              <a:endParaRPr lang="bn-BD" sz="3600" b="1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002060"/>
                  </a:solidFill>
                  <a:latin typeface="NikoshBAN" panose="02000000000000000000"/>
                  <a:cs typeface="NikoshBAN" pitchFamily="2" charset="0"/>
                </a:rPr>
                <a:t>     </a:t>
              </a:r>
            </a:p>
            <a:p>
              <a:pPr algn="just">
                <a:lnSpc>
                  <a:spcPct val="150000"/>
                </a:lnSpc>
              </a:pPr>
              <a:r>
                <a:rPr lang="en-US" sz="3600" b="1" dirty="0">
                  <a:solidFill>
                    <a:srgbClr val="002060"/>
                  </a:solidFill>
                  <a:latin typeface="NikoshBAN" panose="02000000000000000000"/>
                  <a:cs typeface="NikoshBAN" pitchFamily="2" charset="0"/>
                </a:rPr>
                <a:t>     </a:t>
              </a:r>
              <a:r>
                <a:rPr lang="bn-BD" sz="3200" dirty="0">
                  <a:solidFill>
                    <a:srgbClr val="002060"/>
                  </a:solidFill>
                  <a:latin typeface="NikoshBAN" panose="02000000000000000000"/>
                  <a:cs typeface="NikoshBAN" pitchFamily="2" charset="0"/>
                </a:rPr>
                <a:t>১।</a:t>
              </a:r>
              <a:r>
                <a:rPr lang="bn-BD" sz="3200" dirty="0">
                  <a:solidFill>
                    <a:srgbClr val="C00000"/>
                  </a:solidFill>
                  <a:latin typeface="NikoshBAN" panose="02000000000000000000"/>
                  <a:cs typeface="NikoshBAN" pitchFamily="2" charset="0"/>
                </a:rPr>
                <a:t>কম্পিউটারের বিভিন্ন যন্ত্রাংশের</a:t>
              </a:r>
              <a:r>
                <a:rPr lang="en-US" sz="3200" dirty="0">
                  <a:solidFill>
                    <a:srgbClr val="C00000"/>
                  </a:solidFill>
                  <a:latin typeface="NikoshBAN" panose="0200000000000000000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rgbClr val="C00000"/>
                  </a:solidFill>
                  <a:latin typeface="NikoshBAN" panose="02000000000000000000"/>
                  <a:cs typeface="NikoshBAN" pitchFamily="2" charset="0"/>
                </a:rPr>
                <a:t>নাম বলতে পারবে </a:t>
              </a:r>
            </a:p>
            <a:p>
              <a:pPr>
                <a:lnSpc>
                  <a:spcPct val="150000"/>
                </a:lnSpc>
              </a:pP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  <a:cs typeface="NikoshBAN" pitchFamily="2" charset="0"/>
                </a:rPr>
                <a:t>      </a:t>
              </a:r>
              <a:r>
                <a:rPr lang="bn-BD" sz="3200" dirty="0">
                  <a:solidFill>
                    <a:srgbClr val="002060"/>
                  </a:solidFill>
                  <a:latin typeface="NikoshBAN" panose="02000000000000000000"/>
                  <a:cs typeface="NikoshBAN" pitchFamily="2" charset="0"/>
                </a:rPr>
                <a:t>২।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/>
                  <a:cs typeface="NikoshBAN" pitchFamily="2" charset="0"/>
                </a:rPr>
                <a:t>কম্পিউটারের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/>
                  <a:cs typeface="NikoshBAN" pitchFamily="2" charset="0"/>
                </a:rPr>
                <a:t>বিভিন্ন যন্ত্রাংশের কাজ বর্ণনা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/>
                  <a:cs typeface="NikoshBAN" pitchFamily="2" charset="0"/>
                </a:rPr>
                <a:t>করতে</a:t>
              </a:r>
              <a:r>
                <a:rPr lang="en-US" sz="3200" dirty="0">
                  <a:solidFill>
                    <a:schemeClr val="tx1"/>
                  </a:solidFill>
                  <a:latin typeface="NikoshBAN" panose="02000000000000000000"/>
                  <a:cs typeface="NikoshBAN" pitchFamily="2" charset="0"/>
                </a:rPr>
                <a:t> </a:t>
              </a:r>
              <a:r>
                <a:rPr lang="bn-BD" sz="3200" dirty="0">
                  <a:solidFill>
                    <a:schemeClr val="tx1"/>
                  </a:solidFill>
                  <a:latin typeface="NikoshBAN" panose="02000000000000000000"/>
                  <a:cs typeface="NikoshBAN" pitchFamily="2" charset="0"/>
                </a:rPr>
                <a:t>পারবে। </a:t>
              </a:r>
            </a:p>
            <a:p>
              <a:pPr algn="just">
                <a:lnSpc>
                  <a:spcPct val="150000"/>
                </a:lnSpc>
              </a:pP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  <a:cs typeface="NikoshBAN" pitchFamily="2" charset="0"/>
                </a:rPr>
                <a:t>      </a:t>
              </a:r>
              <a:r>
                <a:rPr lang="bn-BD" sz="3200" dirty="0">
                  <a:solidFill>
                    <a:srgbClr val="002060"/>
                  </a:solidFill>
                  <a:latin typeface="NikoshBAN" panose="02000000000000000000"/>
                  <a:cs typeface="NikoshBAN" pitchFamily="2" charset="0"/>
                </a:rPr>
                <a:t>৩।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/>
                </a:rPr>
                <a:t>মাদার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/>
                </a:rPr>
                <a:t>বোর্ডের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/>
                </a:rPr>
                <a:t>কার্যাবলী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/>
                </a:rPr>
                <a:t>ব্যাখ্যা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/>
                </a:rPr>
                <a:t>করতে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anose="02000000000000000000"/>
                </a:rPr>
                <a:t>পারবে</a:t>
              </a:r>
              <a:r>
                <a:rPr lang="en-US" sz="3200" dirty="0">
                  <a:solidFill>
                    <a:srgbClr val="002060"/>
                  </a:solidFill>
                  <a:latin typeface="NikoshBAN" panose="02000000000000000000"/>
                </a:rPr>
                <a:t>।  </a:t>
              </a:r>
              <a:r>
                <a:rPr lang="en-US" sz="3600" dirty="0">
                  <a:solidFill>
                    <a:srgbClr val="002060"/>
                  </a:solidFill>
                  <a:latin typeface="NikoshBAN" panose="02000000000000000000"/>
                </a:rPr>
                <a:t>    </a:t>
              </a:r>
              <a:endParaRPr lang="bn-BD" sz="4400" dirty="0">
                <a:solidFill>
                  <a:srgbClr val="002060"/>
                </a:solidFill>
                <a:latin typeface="NikoshBAN" panose="02000000000000000000"/>
              </a:endParaRPr>
            </a:p>
            <a:p>
              <a:r>
                <a:rPr lang="bn-BD" sz="4800" dirty="0">
                  <a:solidFill>
                    <a:srgbClr val="002060"/>
                  </a:solidFill>
                  <a:latin typeface="NikoshBAN" panose="02000000000000000000"/>
                  <a:cs typeface="NikoshBAN" pitchFamily="2" charset="0"/>
                </a:rPr>
                <a:t> </a:t>
              </a:r>
            </a:p>
            <a:p>
              <a:r>
                <a:rPr lang="bn-BD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800" dirty="0">
                <a:solidFill>
                  <a:srgbClr val="002060"/>
                </a:solidFill>
                <a:latin typeface="NikoshBAN"/>
              </a:endParaRPr>
            </a:p>
          </p:txBody>
        </p:sp>
        <p:sp>
          <p:nvSpPr>
            <p:cNvPr id="5" name="Frame 4">
              <a:extLst>
                <a:ext uri="{FF2B5EF4-FFF2-40B4-BE49-F238E27FC236}">
                  <a16:creationId xmlns:a16="http://schemas.microsoft.com/office/drawing/2014/main" id="{449E22F9-5A28-4CD4-ACBD-0BB34D2C045B}"/>
                </a:ext>
              </a:extLst>
            </p:cNvPr>
            <p:cNvSpPr/>
            <p:nvPr/>
          </p:nvSpPr>
          <p:spPr>
            <a:xfrm>
              <a:off x="121921" y="105508"/>
              <a:ext cx="11948158" cy="6738424"/>
            </a:xfrm>
            <a:prstGeom prst="frame">
              <a:avLst>
                <a:gd name="adj1" fmla="val 2543"/>
              </a:avLst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p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1" y="1905001"/>
            <a:ext cx="1914525" cy="2390775"/>
          </a:xfrm>
          <a:prstGeom prst="rect">
            <a:avLst/>
          </a:prstGeom>
        </p:spPr>
      </p:pic>
      <p:pic>
        <p:nvPicPr>
          <p:cNvPr id="5" name="Picture 4" descr="key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1" y="1600201"/>
            <a:ext cx="2771775" cy="1647825"/>
          </a:xfrm>
          <a:prstGeom prst="rect">
            <a:avLst/>
          </a:prstGeom>
        </p:spPr>
      </p:pic>
      <p:pic>
        <p:nvPicPr>
          <p:cNvPr id="12" name="Picture 11" descr="monitor.jpg"/>
          <p:cNvPicPr>
            <a:picLocks noChangeAspect="1"/>
          </p:cNvPicPr>
          <p:nvPr/>
        </p:nvPicPr>
        <p:blipFill>
          <a:blip r:embed="rId4"/>
          <a:srcRect l="26557" r="29487" b="50000"/>
          <a:stretch>
            <a:fillRect/>
          </a:stretch>
        </p:blipFill>
        <p:spPr>
          <a:xfrm>
            <a:off x="4267200" y="2819400"/>
            <a:ext cx="1977080" cy="1524000"/>
          </a:xfrm>
          <a:prstGeom prst="rect">
            <a:avLst/>
          </a:prstGeom>
        </p:spPr>
      </p:pic>
      <p:pic>
        <p:nvPicPr>
          <p:cNvPr id="13" name="Picture 12" descr="com-1.jpg"/>
          <p:cNvPicPr>
            <a:picLocks noChangeAspect="1"/>
          </p:cNvPicPr>
          <p:nvPr/>
        </p:nvPicPr>
        <p:blipFill>
          <a:blip r:embed="rId5"/>
          <a:srcRect l="62214" t="12500" r="4198" b="33333"/>
          <a:stretch>
            <a:fillRect/>
          </a:stretch>
        </p:blipFill>
        <p:spPr>
          <a:xfrm>
            <a:off x="7239000" y="4114801"/>
            <a:ext cx="2057400" cy="153092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49304" y="228600"/>
            <a:ext cx="7146387" cy="144780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C00000"/>
                </a:solidFill>
                <a:latin typeface="NikoshBAN" panose="02000000000000000000"/>
              </a:rPr>
              <a:t>কম্পিউটার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/>
              </a:rPr>
              <a:t>সংশ্লিষ্ট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/>
              </a:rPr>
              <a:t>কয়েকটি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/>
              </a:rPr>
              <a:t> 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/>
              </a:rPr>
              <a:t>যন্ত্রাংশ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/>
              </a:rPr>
              <a:t>  </a:t>
            </a:r>
          </a:p>
        </p:txBody>
      </p:sp>
      <p:sp>
        <p:nvSpPr>
          <p:cNvPr id="16" name="Oval 15"/>
          <p:cNvSpPr/>
          <p:nvPr/>
        </p:nvSpPr>
        <p:spPr>
          <a:xfrm>
            <a:off x="2057400" y="4800600"/>
            <a:ext cx="1371600" cy="457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00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সিপিইউ </a:t>
            </a:r>
            <a:endParaRPr lang="en-US" sz="1600" dirty="0"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267200" y="4800600"/>
            <a:ext cx="1828800" cy="457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মনিটর </a:t>
            </a:r>
            <a:endParaRPr lang="en-US" dirty="0">
              <a:latin typeface="NikoshB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72400" y="3276600"/>
            <a:ext cx="20574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কী </a:t>
            </a:r>
            <a:r>
              <a:rPr lang="bn-BD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বোর্ড ও মাউস  </a:t>
            </a:r>
            <a:endParaRPr lang="en-US" dirty="0">
              <a:latin typeface="NikoshB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239000" y="6019800"/>
            <a:ext cx="1447800" cy="3810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/>
                <a:cs typeface="NikoshBAN" pitchFamily="2" charset="0"/>
              </a:rPr>
              <a:t>প্রিন্টার </a:t>
            </a:r>
            <a:endParaRPr lang="en-US" dirty="0">
              <a:latin typeface="NikoshBAN"/>
            </a:endParaRPr>
          </a:p>
        </p:txBody>
      </p:sp>
      <p:pic>
        <p:nvPicPr>
          <p:cNvPr id="15" name="Picture 14" descr="cp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2057401"/>
            <a:ext cx="1914525" cy="2390775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E008422-758A-4705-9BB2-9D9FFEFFE6BB}"/>
              </a:ext>
            </a:extLst>
          </p:cNvPr>
          <p:cNvSpPr/>
          <p:nvPr/>
        </p:nvSpPr>
        <p:spPr>
          <a:xfrm>
            <a:off x="0" y="-126609"/>
            <a:ext cx="12192000" cy="6984610"/>
          </a:xfrm>
          <a:prstGeom prst="frame">
            <a:avLst>
              <a:gd name="adj1" fmla="val 3269"/>
            </a:avLst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2CDCCD31-A3AA-4739-8C70-0AB9C4D1449F}"/>
              </a:ext>
            </a:extLst>
          </p:cNvPr>
          <p:cNvSpPr/>
          <p:nvPr/>
        </p:nvSpPr>
        <p:spPr>
          <a:xfrm>
            <a:off x="211015" y="0"/>
            <a:ext cx="11816862" cy="6629400"/>
          </a:xfrm>
          <a:prstGeom prst="frame">
            <a:avLst>
              <a:gd name="adj1" fmla="val 289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ower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1" y="3810000"/>
            <a:ext cx="2466975" cy="1847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5715000"/>
            <a:ext cx="1905000" cy="457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পাউয়ার  সাপ্লাই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590800" y="2667000"/>
            <a:ext cx="14478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রেম</a:t>
            </a:r>
            <a:endParaRPr lang="en-US" dirty="0"/>
          </a:p>
        </p:txBody>
      </p:sp>
      <p:pic>
        <p:nvPicPr>
          <p:cNvPr id="9" name="Picture 8" descr="Rem-1.png"/>
          <p:cNvPicPr>
            <a:picLocks noChangeAspect="1"/>
          </p:cNvPicPr>
          <p:nvPr/>
        </p:nvPicPr>
        <p:blipFill>
          <a:blip r:embed="rId3"/>
          <a:srcRect l="18462" t="18361" r="17538" b="37049"/>
          <a:stretch>
            <a:fillRect/>
          </a:stretch>
        </p:blipFill>
        <p:spPr>
          <a:xfrm>
            <a:off x="1981200" y="1219200"/>
            <a:ext cx="3962400" cy="1295400"/>
          </a:xfrm>
          <a:prstGeom prst="rect">
            <a:avLst/>
          </a:prstGeom>
        </p:spPr>
      </p:pic>
      <p:pic>
        <p:nvPicPr>
          <p:cNvPr id="10" name="Picture 9" descr="cD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1" y="3200400"/>
            <a:ext cx="2466975" cy="184785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876800" y="5334000"/>
            <a:ext cx="1828800" cy="5334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সিডি রোম</a:t>
            </a:r>
            <a:endParaRPr lang="en-US" dirty="0"/>
          </a:p>
        </p:txBody>
      </p:sp>
      <p:pic>
        <p:nvPicPr>
          <p:cNvPr id="12" name="Picture 11" descr="parts-6.jpg"/>
          <p:cNvPicPr>
            <a:picLocks noChangeAspect="1"/>
          </p:cNvPicPr>
          <p:nvPr/>
        </p:nvPicPr>
        <p:blipFill>
          <a:blip r:embed="rId5"/>
          <a:srcRect l="74667" t="57143" b="4762"/>
          <a:stretch>
            <a:fillRect/>
          </a:stretch>
        </p:blipFill>
        <p:spPr>
          <a:xfrm>
            <a:off x="7620001" y="838201"/>
            <a:ext cx="2209801" cy="186088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001000" y="2819400"/>
            <a:ext cx="1752600" cy="457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ওয়েবক্যাম</a:t>
            </a:r>
            <a:r>
              <a:rPr lang="bn-BD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/>
          </a:p>
        </p:txBody>
      </p:sp>
      <p:pic>
        <p:nvPicPr>
          <p:cNvPr id="15" name="Picture 14" descr="parts-6.jpg"/>
          <p:cNvPicPr>
            <a:picLocks noChangeAspect="1"/>
          </p:cNvPicPr>
          <p:nvPr/>
        </p:nvPicPr>
        <p:blipFill>
          <a:blip r:embed="rId5"/>
          <a:srcRect l="1333" t="33333" r="50667"/>
          <a:stretch>
            <a:fillRect/>
          </a:stretch>
        </p:blipFill>
        <p:spPr>
          <a:xfrm>
            <a:off x="7391400" y="4191000"/>
            <a:ext cx="2743200" cy="2133600"/>
          </a:xfrm>
          <a:prstGeom prst="rect">
            <a:avLst/>
          </a:prstGeom>
        </p:spPr>
      </p:pic>
      <p:sp>
        <p:nvSpPr>
          <p:cNvPr id="16" name="Frame 15"/>
          <p:cNvSpPr/>
          <p:nvPr/>
        </p:nvSpPr>
        <p:spPr>
          <a:xfrm>
            <a:off x="0" y="0"/>
            <a:ext cx="12191999" cy="7026812"/>
          </a:xfrm>
          <a:prstGeom prst="frame">
            <a:avLst>
              <a:gd name="adj1" fmla="val 3983"/>
            </a:avLst>
          </a:prstGeom>
          <a:solidFill>
            <a:srgbClr val="92D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Frame 1">
            <a:extLst>
              <a:ext uri="{FF2B5EF4-FFF2-40B4-BE49-F238E27FC236}">
                <a16:creationId xmlns:a16="http://schemas.microsoft.com/office/drawing/2014/main" id="{464AF284-6E17-41B1-900E-1947DD1B6B9F}"/>
              </a:ext>
            </a:extLst>
          </p:cNvPr>
          <p:cNvSpPr/>
          <p:nvPr/>
        </p:nvSpPr>
        <p:spPr>
          <a:xfrm>
            <a:off x="220394" y="281354"/>
            <a:ext cx="11751212" cy="6576646"/>
          </a:xfrm>
          <a:prstGeom prst="frame">
            <a:avLst>
              <a:gd name="adj1" fmla="val 2233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42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Inverted="1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F813C7B2-773D-4056-B0A1-FE0FC46AB1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03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504B806D-B287-42D5-AD53-1ACCC6BF00CB}"/>
              </a:ext>
            </a:extLst>
          </p:cNvPr>
          <p:cNvSpPr/>
          <p:nvPr/>
        </p:nvSpPr>
        <p:spPr>
          <a:xfrm>
            <a:off x="168812" y="209843"/>
            <a:ext cx="11854376" cy="6438314"/>
          </a:xfrm>
          <a:prstGeom prst="frame">
            <a:avLst>
              <a:gd name="adj1" fmla="val 135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C3B794-4455-4CF1-911B-744D35930AAF}"/>
              </a:ext>
            </a:extLst>
          </p:cNvPr>
          <p:cNvSpPr txBox="1"/>
          <p:nvPr/>
        </p:nvSpPr>
        <p:spPr>
          <a:xfrm>
            <a:off x="1561514" y="3196737"/>
            <a:ext cx="10229557" cy="99854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BD" sz="4400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কম্পিউটারের কয়েকটি যন্ত্রাংশের নামলিখ</a:t>
            </a:r>
            <a:r>
              <a:rPr lang="en-US" sz="4400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।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F315762-2E6B-4A66-A59A-D72BBFA74B2A}"/>
              </a:ext>
            </a:extLst>
          </p:cNvPr>
          <p:cNvSpPr/>
          <p:nvPr/>
        </p:nvSpPr>
        <p:spPr>
          <a:xfrm>
            <a:off x="3601329" y="817043"/>
            <a:ext cx="4529797" cy="14805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NikoshBAN" panose="02000000000000000000"/>
              </a:rPr>
              <a:t>একক</a:t>
            </a:r>
            <a:r>
              <a:rPr lang="en-US" sz="4800" dirty="0">
                <a:latin typeface="NikoshBAN" panose="02000000000000000000"/>
              </a:rPr>
              <a:t> </a:t>
            </a:r>
            <a:r>
              <a:rPr lang="en-US" sz="4800" dirty="0" err="1">
                <a:latin typeface="NikoshBAN" panose="02000000000000000000"/>
              </a:rPr>
              <a:t>কাজ</a:t>
            </a:r>
            <a:endParaRPr lang="en-US" sz="4800" dirty="0">
              <a:latin typeface="NikoshBAN" panose="0200000000000000000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5A580A1-C729-4057-9AD5-1D8EEE21B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29" y="671732"/>
            <a:ext cx="991773" cy="551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2439</TotalTime>
  <Words>159</Words>
  <Application>Microsoft Office PowerPoint</Application>
  <PresentationFormat>Widescreen</PresentationFormat>
  <Paragraphs>60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93</cp:revision>
  <dcterms:created xsi:type="dcterms:W3CDTF">2021-03-01T04:42:35Z</dcterms:created>
  <dcterms:modified xsi:type="dcterms:W3CDTF">2021-06-25T07:14:05Z</dcterms:modified>
</cp:coreProperties>
</file>