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75" r:id="rId2"/>
    <p:sldId id="257" r:id="rId3"/>
    <p:sldId id="259" r:id="rId4"/>
    <p:sldId id="274" r:id="rId5"/>
    <p:sldId id="262" r:id="rId6"/>
    <p:sldId id="263" r:id="rId7"/>
    <p:sldId id="260" r:id="rId8"/>
    <p:sldId id="261" r:id="rId9"/>
    <p:sldId id="264" r:id="rId10"/>
    <p:sldId id="266" r:id="rId11"/>
    <p:sldId id="267" r:id="rId12"/>
    <p:sldId id="265" r:id="rId13"/>
    <p:sldId id="269" r:id="rId14"/>
    <p:sldId id="268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C749-4196-4479-9A67-86ECA101D86F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FD34-2CC4-44A1-A551-4C83F0BAD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9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C749-4196-4479-9A67-86ECA101D86F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FD34-2CC4-44A1-A551-4C83F0BAD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8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C749-4196-4479-9A67-86ECA101D86F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FD34-2CC4-44A1-A551-4C83F0BADD3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8385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C749-4196-4479-9A67-86ECA101D86F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FD34-2CC4-44A1-A551-4C83F0BAD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7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C749-4196-4479-9A67-86ECA101D86F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FD34-2CC4-44A1-A551-4C83F0BADD3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931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C749-4196-4479-9A67-86ECA101D86F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FD34-2CC4-44A1-A551-4C83F0BAD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85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C749-4196-4479-9A67-86ECA101D86F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FD34-2CC4-44A1-A551-4C83F0BAD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C749-4196-4479-9A67-86ECA101D86F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FD34-2CC4-44A1-A551-4C83F0BAD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0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C749-4196-4479-9A67-86ECA101D86F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FD34-2CC4-44A1-A551-4C83F0BAD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7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C749-4196-4479-9A67-86ECA101D86F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FD34-2CC4-44A1-A551-4C83F0BAD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9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C749-4196-4479-9A67-86ECA101D86F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FD34-2CC4-44A1-A551-4C83F0BAD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2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C749-4196-4479-9A67-86ECA101D86F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FD34-2CC4-44A1-A551-4C83F0BAD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2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C749-4196-4479-9A67-86ECA101D86F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FD34-2CC4-44A1-A551-4C83F0BAD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3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C749-4196-4479-9A67-86ECA101D86F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FD34-2CC4-44A1-A551-4C83F0BAD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0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C749-4196-4479-9A67-86ECA101D86F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FD34-2CC4-44A1-A551-4C83F0BAD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7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C749-4196-4479-9A67-86ECA101D86F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FD34-2CC4-44A1-A551-4C83F0BAD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53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5C749-4196-4479-9A67-86ECA101D86F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1CFD34-2CC4-44A1-A551-4C83F0BAD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8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17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261" y="0"/>
            <a:ext cx="5048250" cy="6848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39" y="2564392"/>
            <a:ext cx="5752830" cy="41620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539" y="638827"/>
            <a:ext cx="5044647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আজকের ক্লাসে স্বাগত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6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88192" y="728990"/>
            <a:ext cx="7457579" cy="3352800"/>
            <a:chOff x="1905000" y="2819400"/>
            <a:chExt cx="6326188" cy="3352800"/>
          </a:xfrm>
        </p:grpSpPr>
        <p:cxnSp>
          <p:nvCxnSpPr>
            <p:cNvPr id="13" name="Straight Connector 12"/>
            <p:cNvCxnSpPr/>
            <p:nvPr/>
          </p:nvCxnSpPr>
          <p:spPr>
            <a:xfrm rot="5400000" flipH="1" flipV="1">
              <a:off x="7847012" y="3733800"/>
              <a:ext cx="1588" cy="1588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848600" y="3733800"/>
              <a:ext cx="381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7620794" y="4342606"/>
              <a:ext cx="12192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2972197" y="5867003"/>
              <a:ext cx="609600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257800" y="5867400"/>
              <a:ext cx="1295400" cy="15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209800" y="5867400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4495800" y="3733800"/>
              <a:ext cx="1588" cy="1588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2020094" y="3923506"/>
              <a:ext cx="381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2819400" y="3352800"/>
              <a:ext cx="1676400" cy="762000"/>
              <a:chOff x="3200400" y="1524000"/>
              <a:chExt cx="1676400" cy="762000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39624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6200000" flipH="1">
                <a:off x="38862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5400000" flipH="1" flipV="1">
                <a:off x="38100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6200000" flipH="1">
                <a:off x="37338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3200400" y="1905000"/>
                <a:ext cx="5334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6200000" flipH="1">
                <a:off x="41910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4419600" y="1905000"/>
                <a:ext cx="457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6200000" flipH="1">
                <a:off x="40386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3733800" y="1828800"/>
                <a:ext cx="762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endCxn id="79" idx="6"/>
              </p:cNvCxnSpPr>
              <p:nvPr/>
            </p:nvCxnSpPr>
            <p:spPr>
              <a:xfrm rot="5400000" flipH="1" flipV="1">
                <a:off x="4304506" y="1943100"/>
                <a:ext cx="153194" cy="769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5400000" flipH="1" flipV="1">
                <a:off x="41148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/>
              <p:cNvSpPr/>
              <p:nvPr/>
            </p:nvSpPr>
            <p:spPr>
              <a:xfrm>
                <a:off x="3733800" y="1524000"/>
                <a:ext cx="685800" cy="76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22" name="Oval 21"/>
            <p:cNvSpPr/>
            <p:nvPr/>
          </p:nvSpPr>
          <p:spPr>
            <a:xfrm>
              <a:off x="1905000" y="4495800"/>
              <a:ext cx="609600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2209800" y="3733800"/>
              <a:ext cx="6096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971800" y="3048000"/>
              <a:ext cx="457200" cy="1390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1981200" y="4266406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1828800" y="5485606"/>
              <a:ext cx="762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0800000" flipV="1">
              <a:off x="2667000" y="5867400"/>
              <a:ext cx="6096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3238500" y="5905500"/>
              <a:ext cx="381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3277394" y="5866606"/>
              <a:ext cx="609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3544094" y="5904706"/>
              <a:ext cx="381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733800" y="5867400"/>
              <a:ext cx="1143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4495800" y="3352800"/>
              <a:ext cx="1676400" cy="762000"/>
              <a:chOff x="3200400" y="1524000"/>
              <a:chExt cx="1676400" cy="762000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39624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38862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38100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7338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3200400" y="1905000"/>
                <a:ext cx="5334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6200000" flipH="1">
                <a:off x="41910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4419600" y="1905000"/>
                <a:ext cx="457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40386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3733800" y="1828800"/>
                <a:ext cx="762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endCxn id="67" idx="6"/>
              </p:cNvCxnSpPr>
              <p:nvPr/>
            </p:nvCxnSpPr>
            <p:spPr>
              <a:xfrm rot="5400000" flipH="1" flipV="1">
                <a:off x="4304506" y="1943100"/>
                <a:ext cx="153194" cy="769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41148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66"/>
              <p:cNvSpPr/>
              <p:nvPr/>
            </p:nvSpPr>
            <p:spPr>
              <a:xfrm>
                <a:off x="3733800" y="1524000"/>
                <a:ext cx="685800" cy="76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cxnSp>
          <p:nvCxnSpPr>
            <p:cNvPr id="33" name="Straight Connector 32"/>
            <p:cNvCxnSpPr/>
            <p:nvPr/>
          </p:nvCxnSpPr>
          <p:spPr>
            <a:xfrm rot="16200000" flipH="1">
              <a:off x="6172200" y="3733801"/>
              <a:ext cx="1588" cy="1588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970212" y="3733800"/>
              <a:ext cx="1588" cy="1588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6172200" y="3352800"/>
              <a:ext cx="1676400" cy="762000"/>
              <a:chOff x="3200400" y="1524000"/>
              <a:chExt cx="1676400" cy="76200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39624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38862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38100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37338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3200400" y="1905000"/>
                <a:ext cx="5334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41910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4419600" y="1905000"/>
                <a:ext cx="457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40386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3733800" y="1828800"/>
                <a:ext cx="762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endCxn id="55" idx="6"/>
              </p:cNvCxnSpPr>
              <p:nvPr/>
            </p:nvCxnSpPr>
            <p:spPr>
              <a:xfrm rot="5400000" flipH="1" flipV="1">
                <a:off x="4304506" y="1943100"/>
                <a:ext cx="153194" cy="769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41148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/>
              <p:cNvSpPr/>
              <p:nvPr/>
            </p:nvSpPr>
            <p:spPr>
              <a:xfrm>
                <a:off x="3733800" y="1524000"/>
                <a:ext cx="685800" cy="76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 rot="5400000" flipH="1" flipV="1">
              <a:off x="7734697" y="5371703"/>
              <a:ext cx="990600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477000" y="5867400"/>
              <a:ext cx="17526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970212" y="3048000"/>
              <a:ext cx="794" cy="6103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4495006" y="3048000"/>
              <a:ext cx="17637" cy="6103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3429000" y="2819400"/>
              <a:ext cx="609600" cy="457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4038600" y="3049390"/>
              <a:ext cx="457200" cy="198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2667000" y="5486400"/>
              <a:ext cx="533400" cy="304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+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810000" y="5486400"/>
              <a:ext cx="533400" cy="304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─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extBox 82"/>
          <p:cNvSpPr txBox="1"/>
          <p:nvPr/>
        </p:nvSpPr>
        <p:spPr>
          <a:xfrm>
            <a:off x="2285528" y="100280"/>
            <a:ext cx="4091660" cy="584775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শ্রেণি বর্তনীতে তূল্যরোধ নির্ণয়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84"/>
          <p:cNvSpPr txBox="1"/>
          <p:nvPr/>
        </p:nvSpPr>
        <p:spPr>
          <a:xfrm>
            <a:off x="2312087" y="4168170"/>
            <a:ext cx="2904722" cy="523220"/>
          </a:xfrm>
          <a:prstGeom prst="rect">
            <a:avLst/>
          </a:prstGeom>
          <a:solidFill>
            <a:srgbClr val="D8FF8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>
                <a:solidFill>
                  <a:srgbClr val="0000FF"/>
                </a:solidFill>
                <a:latin typeface="Times New Roman"/>
                <a:cs typeface="Times New Roman"/>
              </a:rPr>
              <a:t>−V</a:t>
            </a:r>
            <a:r>
              <a:rPr lang="en-US" sz="2800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lang="en-US" sz="2800" dirty="0">
                <a:solidFill>
                  <a:srgbClr val="0000FF"/>
                </a:solidFill>
                <a:latin typeface="Times New Roman"/>
                <a:cs typeface="Times New Roman"/>
              </a:rPr>
              <a:t> = IR</a:t>
            </a:r>
            <a:r>
              <a:rPr lang="en-US" sz="2800" baseline="-2500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85"/>
          <p:cNvSpPr txBox="1"/>
          <p:nvPr/>
        </p:nvSpPr>
        <p:spPr>
          <a:xfrm>
            <a:off x="2267181" y="4691390"/>
            <a:ext cx="2904722" cy="52322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>
                <a:solidFill>
                  <a:srgbClr val="0070C0"/>
                </a:solidFill>
                <a:latin typeface="Times New Roman"/>
                <a:cs typeface="Times New Roman"/>
              </a:rPr>
              <a:t>−V</a:t>
            </a:r>
            <a:r>
              <a:rPr lang="en-US" sz="2800" baseline="-25000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lang="en-US" sz="2800" dirty="0">
                <a:solidFill>
                  <a:srgbClr val="0070C0"/>
                </a:solidFill>
                <a:latin typeface="Times New Roman"/>
                <a:cs typeface="Times New Roman"/>
              </a:rPr>
              <a:t> = IR</a:t>
            </a:r>
            <a:r>
              <a:rPr lang="en-US" sz="2800" baseline="-25000" dirty="0">
                <a:solidFill>
                  <a:srgbClr val="0070C0"/>
                </a:solidFill>
                <a:latin typeface="Times New Roman"/>
                <a:cs typeface="Times New Roman"/>
              </a:rPr>
              <a:t>2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86"/>
          <p:cNvSpPr txBox="1"/>
          <p:nvPr/>
        </p:nvSpPr>
        <p:spPr>
          <a:xfrm>
            <a:off x="2267181" y="5224790"/>
            <a:ext cx="2904722" cy="523220"/>
          </a:xfrm>
          <a:prstGeom prst="rect">
            <a:avLst/>
          </a:prstGeom>
          <a:solidFill>
            <a:srgbClr val="D8FF8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>
                <a:solidFill>
                  <a:srgbClr val="00CC00"/>
                </a:solidFill>
                <a:latin typeface="Times New Roman"/>
                <a:cs typeface="Times New Roman"/>
              </a:rPr>
              <a:t>−V</a:t>
            </a:r>
            <a:r>
              <a:rPr lang="en-US" sz="2800" baseline="-25000" dirty="0">
                <a:solidFill>
                  <a:srgbClr val="00CC00"/>
                </a:solidFill>
                <a:latin typeface="Times New Roman"/>
                <a:cs typeface="Times New Roman"/>
              </a:rPr>
              <a:t>E</a:t>
            </a:r>
            <a:r>
              <a:rPr lang="en-US" sz="2800" dirty="0">
                <a:solidFill>
                  <a:srgbClr val="00CC00"/>
                </a:solidFill>
                <a:latin typeface="Times New Roman"/>
                <a:cs typeface="Times New Roman"/>
              </a:rPr>
              <a:t> = IR</a:t>
            </a:r>
            <a:r>
              <a:rPr lang="en-US" sz="2800" baseline="-25000" dirty="0">
                <a:solidFill>
                  <a:srgbClr val="00CC00"/>
                </a:solidFill>
                <a:latin typeface="Times New Roman"/>
                <a:cs typeface="Times New Roman"/>
              </a:rPr>
              <a:t>3</a:t>
            </a:r>
            <a:endParaRPr lang="en-US" sz="28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87"/>
          <p:cNvSpPr txBox="1"/>
          <p:nvPr/>
        </p:nvSpPr>
        <p:spPr>
          <a:xfrm>
            <a:off x="2250446" y="5758190"/>
            <a:ext cx="2942886" cy="52322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Times New Roman"/>
                <a:cs typeface="Times New Roman"/>
              </a:rPr>
              <a:t>−V</a:t>
            </a:r>
            <a:r>
              <a:rPr lang="en-US" sz="2800" baseline="-25000" dirty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lang="en-US" sz="2800" dirty="0">
                <a:solidFill>
                  <a:srgbClr val="C00000"/>
                </a:solidFill>
                <a:latin typeface="Times New Roman"/>
                <a:cs typeface="Times New Roman"/>
              </a:rPr>
              <a:t> = V = IR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88"/>
          <p:cNvSpPr txBox="1"/>
          <p:nvPr/>
        </p:nvSpPr>
        <p:spPr>
          <a:xfrm>
            <a:off x="5652938" y="4157990"/>
            <a:ext cx="4280991" cy="523220"/>
          </a:xfrm>
          <a:prstGeom prst="rect">
            <a:avLst/>
          </a:prstGeom>
          <a:solidFill>
            <a:srgbClr val="D8FF8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−V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= I(R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1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+ R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+ R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3</a:t>
            </a:r>
            <a:r>
              <a:rPr lang="en-US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)</a:t>
            </a:r>
            <a:endParaRPr lang="en-US" sz="2800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9"/>
          <p:cNvSpPr txBox="1"/>
          <p:nvPr/>
        </p:nvSpPr>
        <p:spPr>
          <a:xfrm>
            <a:off x="5652938" y="4691390"/>
            <a:ext cx="4288615" cy="52322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 = I(R</a:t>
            </a:r>
            <a:r>
              <a:rPr lang="en-US" sz="2800" baseline="-25000" dirty="0">
                <a:solidFill>
                  <a:srgbClr val="002060"/>
                </a:solidFill>
                <a:latin typeface="Times New Roman"/>
                <a:cs typeface="Times New Roman"/>
              </a:rPr>
              <a:t>1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+ R</a:t>
            </a:r>
            <a:r>
              <a:rPr lang="en-US" sz="2800" baseline="-25000" dirty="0">
                <a:solidFill>
                  <a:srgbClr val="002060"/>
                </a:solidFill>
                <a:latin typeface="Times New Roman"/>
                <a:cs typeface="Times New Roman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 + R</a:t>
            </a:r>
            <a:r>
              <a:rPr lang="en-US" sz="2800" baseline="-25000" dirty="0">
                <a:solidFill>
                  <a:srgbClr val="002060"/>
                </a:solidFill>
                <a:latin typeface="Times New Roman"/>
                <a:cs typeface="Times New Roman"/>
              </a:rPr>
              <a:t>3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)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0"/>
          <p:cNvSpPr txBox="1"/>
          <p:nvPr/>
        </p:nvSpPr>
        <p:spPr>
          <a:xfrm>
            <a:off x="5652938" y="5224790"/>
            <a:ext cx="4280991" cy="523220"/>
          </a:xfrm>
          <a:prstGeom prst="rect">
            <a:avLst/>
          </a:prstGeom>
          <a:solidFill>
            <a:srgbClr val="D8FF8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 = R</a:t>
            </a:r>
            <a:r>
              <a:rPr lang="en-US" sz="2800" baseline="-25000" dirty="0">
                <a:solidFill>
                  <a:srgbClr val="002060"/>
                </a:solidFill>
                <a:latin typeface="Times New Roman"/>
                <a:cs typeface="Times New Roman"/>
              </a:rPr>
              <a:t>1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+ R</a:t>
            </a:r>
            <a:r>
              <a:rPr lang="en-US" sz="2800" baseline="-25000" dirty="0">
                <a:solidFill>
                  <a:srgbClr val="002060"/>
                </a:solidFill>
                <a:latin typeface="Times New Roman"/>
                <a:cs typeface="Times New Roman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Times New Roman"/>
                <a:cs typeface="Times New Roman"/>
              </a:rPr>
              <a:t> + R</a:t>
            </a:r>
            <a:r>
              <a:rPr lang="en-US" sz="2800" baseline="-25000" dirty="0">
                <a:solidFill>
                  <a:srgbClr val="002060"/>
                </a:solidFill>
                <a:latin typeface="Times New Roman"/>
                <a:cs typeface="Times New Roman"/>
              </a:rPr>
              <a:t>3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91"/>
          <p:cNvSpPr txBox="1"/>
          <p:nvPr/>
        </p:nvSpPr>
        <p:spPr>
          <a:xfrm>
            <a:off x="5652938" y="5758190"/>
            <a:ext cx="4285148" cy="52322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  <a:latin typeface="Cambria Math"/>
                <a:ea typeface="Cambria Math"/>
                <a:cs typeface="Times New Roman" pitchFamily="18" charset="0"/>
              </a:rPr>
              <a:t>∴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 = R</a:t>
            </a:r>
            <a:r>
              <a:rPr lang="en-US" sz="2800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+ R</a:t>
            </a:r>
            <a:r>
              <a:rPr lang="en-US" sz="2800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 + R</a:t>
            </a:r>
            <a:r>
              <a:rPr lang="en-US" sz="2800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 +..…+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02"/>
          <p:cNvSpPr txBox="1"/>
          <p:nvPr/>
        </p:nvSpPr>
        <p:spPr>
          <a:xfrm>
            <a:off x="3461402" y="2722356"/>
            <a:ext cx="6268480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বর্তনীতে একই মানের তড়িৎ প্রবাহ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2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প্রবাহিত হচ্ছে</a:t>
            </a:r>
            <a:endParaRPr lang="en-US" sz="2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4" name="TextBox 323"/>
          <p:cNvSpPr txBox="1"/>
          <p:nvPr/>
        </p:nvSpPr>
        <p:spPr>
          <a:xfrm>
            <a:off x="5867400" y="290069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156" name="Oval 155"/>
          <p:cNvSpPr/>
          <p:nvPr/>
        </p:nvSpPr>
        <p:spPr>
          <a:xfrm>
            <a:off x="5919988" y="3486150"/>
            <a:ext cx="609600" cy="609600"/>
          </a:xfrm>
          <a:prstGeom prst="ellips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6072388" y="3486150"/>
            <a:ext cx="304800" cy="609600"/>
            <a:chOff x="4038600" y="1905000"/>
            <a:chExt cx="304800" cy="609600"/>
          </a:xfrm>
        </p:grpSpPr>
        <p:cxnSp>
          <p:nvCxnSpPr>
            <p:cNvPr id="158" name="Straight Connector 157"/>
            <p:cNvCxnSpPr/>
            <p:nvPr/>
          </p:nvCxnSpPr>
          <p:spPr>
            <a:xfrm rot="5400000">
              <a:off x="3886994" y="2209006"/>
              <a:ext cx="6096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Oval 158"/>
            <p:cNvSpPr/>
            <p:nvPr/>
          </p:nvSpPr>
          <p:spPr>
            <a:xfrm>
              <a:off x="4038600" y="2057400"/>
              <a:ext cx="304800" cy="304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0" name="Rectangle 79"/>
          <p:cNvSpPr/>
          <p:nvPr/>
        </p:nvSpPr>
        <p:spPr>
          <a:xfrm>
            <a:off x="368124" y="3943350"/>
            <a:ext cx="1703604" cy="2171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ওহমের সুত্রানুসারে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V=IR</a:t>
            </a: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315760" y="1741163"/>
            <a:ext cx="67370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179119" y="1817737"/>
            <a:ext cx="67370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3315760" y="1817737"/>
            <a:ext cx="67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155457" y="2211169"/>
            <a:ext cx="613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lang="en-US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1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6221560" y="2042706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R</a:t>
            </a:r>
            <a:r>
              <a:rPr lang="en-US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</a:t>
            </a:r>
            <a:endParaRPr lang="en-US" b="1" dirty="0"/>
          </a:p>
        </p:txBody>
      </p:sp>
      <p:sp>
        <p:nvSpPr>
          <p:cNvPr id="94" name="Rectangle 93"/>
          <p:cNvSpPr/>
          <p:nvPr/>
        </p:nvSpPr>
        <p:spPr>
          <a:xfrm>
            <a:off x="8288733" y="2053248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lang="en-US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3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5021508" y="1830288"/>
            <a:ext cx="74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7342064" y="1972376"/>
            <a:ext cx="314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9125276" y="1948190"/>
            <a:ext cx="49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89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54" grpId="0"/>
      <p:bldP spid="156" grpId="0" animBg="1"/>
      <p:bldP spid="80" grpId="0" animBg="1"/>
      <p:bldP spid="85" grpId="0"/>
      <p:bldP spid="86" grpId="0"/>
      <p:bldP spid="93" grpId="0"/>
      <p:bldP spid="94" grpId="0"/>
      <p:bldP spid="97" grpId="0"/>
      <p:bldP spid="175" grpId="0"/>
      <p:bldP spid="1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03"/>
          <p:cNvSpPr txBox="1"/>
          <p:nvPr/>
        </p:nvSpPr>
        <p:spPr>
          <a:xfrm>
            <a:off x="7402959" y="575091"/>
            <a:ext cx="4446414" cy="830997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প্রত্যেকটি রোধের ভোল্টেজ সমান</a:t>
            </a:r>
          </a:p>
          <a:p>
            <a:pPr algn="ctr"/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অর্থাৎ,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–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bn-BD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 &gt;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89486" y="830997"/>
            <a:ext cx="5106988" cy="3657600"/>
            <a:chOff x="838200" y="685800"/>
            <a:chExt cx="5106988" cy="3657600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5334794" y="2513806"/>
              <a:ext cx="12192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1676797" y="4038203"/>
              <a:ext cx="609600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191000" y="4038600"/>
              <a:ext cx="990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142206" y="4038600"/>
              <a:ext cx="22939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 flipH="1" flipV="1">
              <a:off x="953294" y="2094706"/>
              <a:ext cx="381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665412" y="1524000"/>
              <a:ext cx="1676400" cy="762000"/>
              <a:chOff x="3200400" y="1524000"/>
              <a:chExt cx="1676400" cy="762000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39624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38862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38100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37338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3200400" y="1905000"/>
                <a:ext cx="5334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41910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4419600" y="1905000"/>
                <a:ext cx="457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16200000" flipH="1">
                <a:off x="40386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 flipH="1" flipV="1">
                <a:off x="3733800" y="1828800"/>
                <a:ext cx="762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endCxn id="80" idx="6"/>
              </p:cNvCxnSpPr>
              <p:nvPr/>
            </p:nvCxnSpPr>
            <p:spPr>
              <a:xfrm rot="5400000" flipH="1" flipV="1">
                <a:off x="4304506" y="1943100"/>
                <a:ext cx="153194" cy="769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41148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Oval 79"/>
              <p:cNvSpPr/>
              <p:nvPr/>
            </p:nvSpPr>
            <p:spPr>
              <a:xfrm>
                <a:off x="3733800" y="1524000"/>
                <a:ext cx="685800" cy="76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838200" y="2667000"/>
              <a:ext cx="609600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143000" y="1906588"/>
              <a:ext cx="38100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914400" y="2437606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762000" y="3656806"/>
              <a:ext cx="762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 flipV="1">
              <a:off x="1371600" y="4038600"/>
              <a:ext cx="6096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1943100" y="4076700"/>
              <a:ext cx="381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1981994" y="4037806"/>
              <a:ext cx="609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2248694" y="4075906"/>
              <a:ext cx="381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438400" y="4038600"/>
              <a:ext cx="1143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3429000" y="1066006"/>
              <a:ext cx="2286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3352800" y="1066006"/>
              <a:ext cx="2286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3276600" y="1066006"/>
              <a:ext cx="2286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3200400" y="1066006"/>
              <a:ext cx="2286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667000" y="1066800"/>
              <a:ext cx="5334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3657600" y="1066006"/>
              <a:ext cx="2286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886200" y="1065212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3505200" y="1066006"/>
              <a:ext cx="2286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 flipH="1" flipV="1">
              <a:off x="3200400" y="989806"/>
              <a:ext cx="762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3771106" y="1059715"/>
              <a:ext cx="153194" cy="769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 flipV="1">
              <a:off x="3581400" y="1066006"/>
              <a:ext cx="2286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3200400" y="685800"/>
              <a:ext cx="685800" cy="762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rot="16200000" flipH="1">
              <a:off x="5256212" y="1903412"/>
              <a:ext cx="1588" cy="1588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752600" y="1903412"/>
              <a:ext cx="1588" cy="1588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 flipH="1" flipV="1">
              <a:off x="3429000" y="2743200"/>
              <a:ext cx="2286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3352800" y="2743200"/>
              <a:ext cx="2286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 flipH="1" flipV="1">
              <a:off x="3276600" y="2743200"/>
              <a:ext cx="2286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3200400" y="2743200"/>
              <a:ext cx="2286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667000" y="2743200"/>
              <a:ext cx="5334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3657600" y="2743200"/>
              <a:ext cx="2286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886200" y="2743200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3505200" y="2743200"/>
              <a:ext cx="2286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3200400" y="2667000"/>
              <a:ext cx="762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 flipH="1" flipV="1">
              <a:off x="3771106" y="2736115"/>
              <a:ext cx="153194" cy="769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3581400" y="2743200"/>
              <a:ext cx="228600" cy="76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200400" y="2362200"/>
              <a:ext cx="685800" cy="762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5400000" flipH="1" flipV="1">
              <a:off x="5448697" y="3542903"/>
              <a:ext cx="990600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5181600" y="4028420"/>
              <a:ext cx="762000" cy="10180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33602" y="1065212"/>
              <a:ext cx="19049" cy="16779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876800" y="1065212"/>
              <a:ext cx="1588" cy="16779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419600" y="2743200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343400" y="1905000"/>
              <a:ext cx="8382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33600" y="1066800"/>
              <a:ext cx="7620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33600" y="2743200"/>
              <a:ext cx="7620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447800" y="1903412"/>
              <a:ext cx="14478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5638800" y="1894820"/>
              <a:ext cx="306388" cy="101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1600994" y="1904206"/>
              <a:ext cx="10668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962400" y="1066800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886200" y="1905000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3962400" y="2743200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419600" y="1066800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0800000">
              <a:off x="5181600" y="1905000"/>
              <a:ext cx="5334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4876800" y="1065212"/>
              <a:ext cx="1588" cy="2301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4876800" y="2438400"/>
              <a:ext cx="0" cy="22860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2514600" y="3657600"/>
              <a:ext cx="533400" cy="304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─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1371600" y="3657600"/>
              <a:ext cx="533400" cy="304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+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967255" y="3903061"/>
            <a:ext cx="304800" cy="609600"/>
            <a:chOff x="4495800" y="4876800"/>
            <a:chExt cx="304800" cy="609600"/>
          </a:xfrm>
        </p:grpSpPr>
        <p:cxnSp>
          <p:nvCxnSpPr>
            <p:cNvPr id="90" name="Straight Connector 89"/>
            <p:cNvCxnSpPr/>
            <p:nvPr/>
          </p:nvCxnSpPr>
          <p:spPr>
            <a:xfrm rot="5400000">
              <a:off x="4344194" y="5180806"/>
              <a:ext cx="6096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4495800" y="5029200"/>
              <a:ext cx="304800" cy="304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" name="Oval 81"/>
          <p:cNvSpPr/>
          <p:nvPr/>
        </p:nvSpPr>
        <p:spPr>
          <a:xfrm>
            <a:off x="4813733" y="3891653"/>
            <a:ext cx="609600" cy="6096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120"/>
          <p:cNvSpPr txBox="1"/>
          <p:nvPr/>
        </p:nvSpPr>
        <p:spPr>
          <a:xfrm>
            <a:off x="5119572" y="118485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122"/>
          <p:cNvSpPr txBox="1"/>
          <p:nvPr/>
        </p:nvSpPr>
        <p:spPr>
          <a:xfrm>
            <a:off x="5020382" y="286259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123"/>
          <p:cNvSpPr txBox="1"/>
          <p:nvPr/>
        </p:nvSpPr>
        <p:spPr>
          <a:xfrm>
            <a:off x="6427962" y="2078773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6" name="TextBox 124"/>
          <p:cNvSpPr txBox="1"/>
          <p:nvPr/>
        </p:nvSpPr>
        <p:spPr>
          <a:xfrm>
            <a:off x="2728815" y="217867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8" name="TextBox 110"/>
          <p:cNvSpPr txBox="1"/>
          <p:nvPr/>
        </p:nvSpPr>
        <p:spPr>
          <a:xfrm>
            <a:off x="3700227" y="2034317"/>
            <a:ext cx="425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111"/>
          <p:cNvSpPr txBox="1"/>
          <p:nvPr/>
        </p:nvSpPr>
        <p:spPr>
          <a:xfrm>
            <a:off x="3814011" y="1167473"/>
            <a:ext cx="425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121"/>
          <p:cNvSpPr txBox="1"/>
          <p:nvPr/>
        </p:nvSpPr>
        <p:spPr>
          <a:xfrm>
            <a:off x="5184491" y="201209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109"/>
          <p:cNvSpPr txBox="1"/>
          <p:nvPr/>
        </p:nvSpPr>
        <p:spPr>
          <a:xfrm>
            <a:off x="3652345" y="2929999"/>
            <a:ext cx="425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105"/>
              <p:cNvSpPr txBox="1"/>
              <p:nvPr/>
            </p:nvSpPr>
            <p:spPr>
              <a:xfrm>
                <a:off x="1639895" y="4586176"/>
                <a:ext cx="5595256" cy="78271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00FF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rgbClr val="0000FF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00FF"/>
                            </a:solidFill>
                            <a:latin typeface="Times New Roman"/>
                            <a:cs typeface="Times New Roman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00FF"/>
                            </a:solidFill>
                            <a:latin typeface="Times New Roman"/>
                            <a:cs typeface="Times New Roman"/>
                          </a:rPr>
                          <m:t>VC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00FF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rgbClr val="0000FF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P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=(V</a:t>
                </a:r>
                <a:r>
                  <a:rPr lang="en-US" sz="2800" baseline="-25000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B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−V</a:t>
                </a:r>
                <a:r>
                  <a:rPr lang="en-US" sz="2800" baseline="-25000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C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00FF"/>
                            </a:solidFill>
                            <a:latin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00FF"/>
                            </a:solidFill>
                            <a:latin typeface="Times New Roman"/>
                            <a:cs typeface="Times New Roman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rgbClr val="0000FF"/>
                            </a:solidFill>
                            <a:latin typeface="Times New Roman"/>
                            <a:cs typeface="Times New Roman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00FF"/>
                            </a:solidFill>
                            <a:latin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0000FF"/>
                            </a:solidFill>
                            <a:latin typeface="Times New Roman"/>
                            <a:cs typeface="Times New Roman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800" baseline="-25000" dirty="0" smtClean="0">
                            <a:solidFill>
                              <a:srgbClr val="0000FF"/>
                            </a:solidFill>
                            <a:latin typeface="Times New Roman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00FF"/>
                            </a:solidFill>
                            <a:latin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00FF"/>
                            </a:solidFill>
                            <a:latin typeface="Times New Roman"/>
                            <a:cs typeface="Times New Roman"/>
                          </a:rPr>
                          <m:t>R</m:t>
                        </m:r>
                        <m:r>
                          <a:rPr lang="en-US" sz="28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)</a:t>
                </a:r>
                <a:endPara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4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895" y="4586176"/>
                <a:ext cx="5595256" cy="782715"/>
              </a:xfrm>
              <a:prstGeom prst="rect">
                <a:avLst/>
              </a:prstGeom>
              <a:blipFill rotWithShape="0">
                <a:blip r:embed="rId3"/>
                <a:stretch>
                  <a:fillRect b="-687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108"/>
          <p:cNvSpPr txBox="1"/>
          <p:nvPr/>
        </p:nvSpPr>
        <p:spPr>
          <a:xfrm>
            <a:off x="2954813" y="95092"/>
            <a:ext cx="3780260" cy="523220"/>
          </a:xfrm>
          <a:prstGeom prst="rect">
            <a:avLst/>
          </a:prstGeom>
          <a:solidFill>
            <a:srgbClr val="A7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সমান্তরাল বর্তনীর তূল্যরোধ নির্ণয়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6" name="TextBox 112"/>
          <p:cNvSpPr txBox="1"/>
          <p:nvPr/>
        </p:nvSpPr>
        <p:spPr>
          <a:xfrm>
            <a:off x="8835874" y="1903069"/>
            <a:ext cx="3000555" cy="584775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C00000"/>
                </a:solidFill>
                <a:latin typeface="Cambria Math"/>
                <a:ea typeface="Cambria Math"/>
                <a:cs typeface="Times New Roman" pitchFamily="18" charset="0"/>
              </a:rPr>
              <a:t>∴ 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= I</a:t>
            </a:r>
            <a:r>
              <a:rPr lang="en-US" sz="32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sz="32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sz="32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113"/>
              <p:cNvSpPr txBox="1"/>
              <p:nvPr/>
            </p:nvSpPr>
            <p:spPr>
              <a:xfrm>
                <a:off x="8712110" y="3614934"/>
                <a:ext cx="3065431" cy="773610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800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dirty="0">
                    <a:solidFill>
                      <a:schemeClr val="accent6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Times New Roman"/>
                            <a:cs typeface="Times New Roman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00FF"/>
                            </a:solidFill>
                            <a:latin typeface="Times New Roman"/>
                            <a:cs typeface="Times New Roman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rgbClr val="0000FF"/>
                            </a:solidFill>
                            <a:latin typeface="Times New Roman"/>
                            <a:cs typeface="Times New Roman"/>
                          </a:rPr>
                          <m:t>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Times New Roman"/>
                            <a:cs typeface="Times New Roman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Times New Roman"/>
                            <a:cs typeface="Times New Roman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7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2110" y="3614934"/>
                <a:ext cx="3065431" cy="773610"/>
              </a:xfrm>
              <a:prstGeom prst="rect">
                <a:avLst/>
              </a:prstGeom>
              <a:blipFill rotWithShape="0">
                <a:blip r:embed="rId4"/>
                <a:stretch>
                  <a:fillRect b="-77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114"/>
              <p:cNvSpPr txBox="1"/>
              <p:nvPr/>
            </p:nvSpPr>
            <p:spPr>
              <a:xfrm>
                <a:off x="8665373" y="4664334"/>
                <a:ext cx="3041304" cy="773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800" baseline="-25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FF0000"/>
                            </a:solidFill>
                            <a:latin typeface="Times New Roman"/>
                            <a:cs typeface="Times New Roman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00FF"/>
                            </a:solidFill>
                            <a:latin typeface="Times New Roman"/>
                            <a:cs typeface="Times New Roman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rgbClr val="0000FF"/>
                            </a:solidFill>
                            <a:latin typeface="Times New Roman"/>
                            <a:cs typeface="Times New Roman"/>
                          </a:rPr>
                          <m:t>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FF0000"/>
                            </a:solidFill>
                            <a:latin typeface="Times New Roman"/>
                            <a:cs typeface="Times New Roman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rgbClr val="FF0000"/>
                            </a:solidFill>
                            <a:latin typeface="Times New Roman"/>
                            <a:cs typeface="Times New Roman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8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373" y="4664334"/>
                <a:ext cx="3041304" cy="773610"/>
              </a:xfrm>
              <a:prstGeom prst="rect">
                <a:avLst/>
              </a:prstGeom>
              <a:blipFill rotWithShape="0">
                <a:blip r:embed="rId5"/>
                <a:stretch>
                  <a:fillRect b="-77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127"/>
              <p:cNvSpPr txBox="1"/>
              <p:nvPr/>
            </p:nvSpPr>
            <p:spPr>
              <a:xfrm>
                <a:off x="1798513" y="5481495"/>
                <a:ext cx="3327987" cy="778483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P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cs typeface="Times New Roman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Times New Roman"/>
                            <a:cs typeface="Times New Roman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Times New Roman"/>
                            <a:cs typeface="Times New Roman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cs typeface="Times New Roman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Times New Roman"/>
                            <a:cs typeface="Times New Roman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Times New Roman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/>
                    <a:cs typeface="Times New Roman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Times New Roman"/>
                            <a:cs typeface="Times New Roman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Times New Roman"/>
                            <a:cs typeface="Times New Roman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0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513" y="5481495"/>
                <a:ext cx="3327987" cy="778483"/>
              </a:xfrm>
              <a:prstGeom prst="rect">
                <a:avLst/>
              </a:prstGeom>
              <a:blipFill rotWithShape="0">
                <a:blip r:embed="rId6"/>
                <a:stretch>
                  <a:fillRect b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28"/>
              <p:cNvSpPr txBox="1"/>
              <p:nvPr/>
            </p:nvSpPr>
            <p:spPr>
              <a:xfrm>
                <a:off x="5277311" y="5481496"/>
                <a:ext cx="5181600" cy="77848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C00000"/>
                    </a:solidFill>
                    <a:latin typeface="Cambria Math"/>
                    <a:ea typeface="Cambria Math"/>
                    <a:cs typeface="Times New Roman" pitchFamily="18" charset="0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C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C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rgbClr val="C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P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Times New Roman"/>
                    <a:cs typeface="Times New Roman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C00000"/>
                            </a:solidFill>
                            <a:latin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C00000"/>
                            </a:solidFill>
                            <a:latin typeface="Times New Roman"/>
                            <a:cs typeface="Times New Roman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rgbClr val="C00000"/>
                            </a:solidFill>
                            <a:latin typeface="Times New Roman"/>
                            <a:cs typeface="Times New Roman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Times New Roman"/>
                    <a:cs typeface="Times New Roman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C00000"/>
                            </a:solidFill>
                            <a:latin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C00000"/>
                            </a:solidFill>
                            <a:latin typeface="Times New Roman"/>
                            <a:cs typeface="Times New Roman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rgbClr val="C00000"/>
                            </a:solidFill>
                            <a:latin typeface="Times New Roman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Times New Roman"/>
                    <a:cs typeface="Times New Roman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C00000"/>
                            </a:solidFill>
                            <a:latin typeface="Times New Roman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C00000"/>
                            </a:solidFill>
                            <a:latin typeface="Times New Roman"/>
                            <a:cs typeface="Times New Roman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rgbClr val="C00000"/>
                            </a:solidFill>
                            <a:latin typeface="Times New Roman"/>
                            <a:cs typeface="Times New Roman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C0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Times New Roman"/>
                    <a:cs typeface="Times New Roman"/>
                  </a:rPr>
                  <a:t>+………..+</a:t>
                </a:r>
                <a:r>
                  <a:rPr lang="en-US" sz="2800" dirty="0" err="1">
                    <a:solidFill>
                      <a:srgbClr val="C00000"/>
                    </a:solidFill>
                    <a:latin typeface="Times New Roman"/>
                    <a:cs typeface="Times New Roman"/>
                  </a:rPr>
                  <a:t>R</a:t>
                </a:r>
                <a:r>
                  <a:rPr lang="en-US" sz="2800" baseline="-25000" dirty="0" err="1">
                    <a:solidFill>
                      <a:srgbClr val="C00000"/>
                    </a:solidFill>
                    <a:latin typeface="Times New Roman"/>
                    <a:cs typeface="Times New Roman"/>
                  </a:rPr>
                  <a:t>n</a:t>
                </a:r>
                <a:endParaRPr lang="en-US" sz="28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1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11" y="5481496"/>
                <a:ext cx="5181600" cy="778483"/>
              </a:xfrm>
              <a:prstGeom prst="rect">
                <a:avLst/>
              </a:prstGeom>
              <a:blipFill rotWithShape="0">
                <a:blip r:embed="rId7"/>
                <a:stretch>
                  <a:fillRect b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/>
              <p:cNvSpPr/>
              <p:nvPr/>
            </p:nvSpPr>
            <p:spPr>
              <a:xfrm>
                <a:off x="8665373" y="2615666"/>
                <a:ext cx="3171056" cy="89479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800" b="1" baseline="-250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rgbClr val="00206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sz="2800" b="1" baseline="-25000" dirty="0">
                              <a:solidFill>
                                <a:srgbClr val="00206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rgbClr val="002060"/>
                              </a:solidFill>
                              <a:latin typeface="Times New Roman"/>
                              <a:cs typeface="Times New Roman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rgbClr val="0000FF"/>
                              </a:solidFill>
                              <a:latin typeface="Times New Roman"/>
                              <a:cs typeface="Times New Roman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sz="2800" baseline="-25000" dirty="0">
                              <a:solidFill>
                                <a:srgbClr val="0000FF"/>
                              </a:solidFill>
                              <a:latin typeface="Times New Roman"/>
                              <a:cs typeface="Times New Roman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rgbClr val="002060"/>
                              </a:solidFill>
                              <a:latin typeface="Times New Roman"/>
                              <a:cs typeface="Times New Roman"/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en-US" sz="2800" b="1" baseline="-25000" dirty="0">
                              <a:solidFill>
                                <a:srgbClr val="002060"/>
                              </a:solidFill>
                              <a:latin typeface="Times New Roman"/>
                              <a:cs typeface="Times New Roman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rgbClr val="00206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373" y="2615666"/>
                <a:ext cx="3171056" cy="894797"/>
              </a:xfrm>
              <a:prstGeom prst="rect">
                <a:avLst/>
              </a:prstGeom>
              <a:blipFill rotWithShape="0">
                <a:blip r:embed="rId8"/>
                <a:stretch>
                  <a:fillRect b="-3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323"/>
          <p:cNvSpPr txBox="1"/>
          <p:nvPr/>
        </p:nvSpPr>
        <p:spPr>
          <a:xfrm>
            <a:off x="5388773" y="360131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43622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2" grpId="0" animBg="1"/>
      <p:bldP spid="83" grpId="0"/>
      <p:bldP spid="84" grpId="0"/>
      <p:bldP spid="85" grpId="0"/>
      <p:bldP spid="86" grpId="0"/>
      <p:bldP spid="88" grpId="0"/>
      <p:bldP spid="89" grpId="0"/>
      <p:bldP spid="92" grpId="0"/>
      <p:bldP spid="93" grpId="0"/>
      <p:bldP spid="94" grpId="0" animBg="1"/>
      <p:bldP spid="95" grpId="0" animBg="1"/>
      <p:bldP spid="96" grpId="0" animBg="1"/>
      <p:bldP spid="97" grpId="0" animBg="1"/>
      <p:bldP spid="98" grpId="0" animBg="1"/>
      <p:bldP spid="100" grpId="0" animBg="1"/>
      <p:bldP spid="101" grpId="0" animBg="1"/>
      <p:bldP spid="102" grpId="0" animBg="1"/>
      <p:bldP spid="1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5"/>
          <p:cNvSpPr txBox="1"/>
          <p:nvPr/>
        </p:nvSpPr>
        <p:spPr>
          <a:xfrm>
            <a:off x="1294878" y="111332"/>
            <a:ext cx="7848600" cy="1077218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তূল্যরোধ হল রোধের কোনো সন্নিবেশের পরিবর্তে ব্যবহৃত</a:t>
            </a:r>
          </a:p>
          <a:p>
            <a:pPr algn="ctr"/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একটি মাত্র রোধ যেখানে </a:t>
            </a:r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I</a:t>
            </a:r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এবং</a:t>
            </a:r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</a:rPr>
              <a:t>V এর</a:t>
            </a:r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কোনো পরিবর্তন হয় না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007" y="165275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45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0005" y="0"/>
            <a:ext cx="6096000" cy="830997"/>
          </a:xfrm>
          <a:prstGeom prst="rect">
            <a:avLst/>
          </a:prstGeom>
          <a:solidFill>
            <a:srgbClr val="D8FF8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32906" y="1257301"/>
            <a:ext cx="6326188" cy="3352800"/>
            <a:chOff x="1219200" y="1676400"/>
            <a:chExt cx="6326188" cy="3352800"/>
          </a:xfrm>
        </p:grpSpPr>
        <p:grpSp>
          <p:nvGrpSpPr>
            <p:cNvPr id="5" name="Group 4"/>
            <p:cNvGrpSpPr/>
            <p:nvPr/>
          </p:nvGrpSpPr>
          <p:grpSpPr>
            <a:xfrm>
              <a:off x="1219200" y="1676400"/>
              <a:ext cx="6326188" cy="3352800"/>
              <a:chOff x="1219200" y="1676400"/>
              <a:chExt cx="6326188" cy="3352800"/>
            </a:xfrm>
          </p:grpSpPr>
          <p:sp>
            <p:nvSpPr>
              <p:cNvPr id="8" name="TextBox 6"/>
              <p:cNvSpPr txBox="1"/>
              <p:nvPr/>
            </p:nvSpPr>
            <p:spPr>
              <a:xfrm>
                <a:off x="2667000" y="1676400"/>
                <a:ext cx="6399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8</a:t>
                </a:r>
                <a:r>
                  <a:rPr lang="el-GR" sz="2800" dirty="0">
                    <a:latin typeface="Times New Roman"/>
                    <a:cs typeface="Times New Roman"/>
                  </a:rPr>
                  <a:t>Ω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Box 7"/>
              <p:cNvSpPr txBox="1"/>
              <p:nvPr/>
            </p:nvSpPr>
            <p:spPr>
              <a:xfrm>
                <a:off x="4343400" y="1676400"/>
                <a:ext cx="6399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l-GR" sz="2800" dirty="0">
                    <a:latin typeface="Times New Roman"/>
                    <a:cs typeface="Times New Roman"/>
                  </a:rPr>
                  <a:t>Ω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8"/>
              <p:cNvSpPr txBox="1"/>
              <p:nvPr/>
            </p:nvSpPr>
            <p:spPr>
              <a:xfrm>
                <a:off x="6019800" y="1676400"/>
                <a:ext cx="6399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l-GR" sz="2800" dirty="0">
                    <a:latin typeface="Times New Roman"/>
                    <a:cs typeface="Times New Roman"/>
                  </a:rPr>
                  <a:t>Ω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9"/>
              <p:cNvSpPr txBox="1"/>
              <p:nvPr/>
            </p:nvSpPr>
            <p:spPr>
              <a:xfrm>
                <a:off x="3615086" y="2590800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12" name="TextBox 10"/>
              <p:cNvSpPr txBox="1"/>
              <p:nvPr/>
            </p:nvSpPr>
            <p:spPr>
              <a:xfrm>
                <a:off x="2091086" y="2590800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13" name="TextBox 11"/>
              <p:cNvSpPr txBox="1"/>
              <p:nvPr/>
            </p:nvSpPr>
            <p:spPr>
              <a:xfrm>
                <a:off x="4280048" y="3724246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K</a:t>
                </a:r>
              </a:p>
            </p:txBody>
          </p:sp>
          <p:sp>
            <p:nvSpPr>
              <p:cNvPr id="14" name="TextBox 12"/>
              <p:cNvSpPr txBox="1"/>
              <p:nvPr/>
            </p:nvSpPr>
            <p:spPr>
              <a:xfrm>
                <a:off x="5270648" y="259080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rot="5400000" flipH="1" flipV="1">
                <a:off x="7161212" y="2590800"/>
                <a:ext cx="1588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7162800" y="2590800"/>
                <a:ext cx="381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6934994" y="3199606"/>
                <a:ext cx="1219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2286397" y="4724003"/>
                <a:ext cx="609600" cy="7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800600" y="4724400"/>
                <a:ext cx="10668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524000" y="4724400"/>
                <a:ext cx="457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 flipH="1" flipV="1">
                <a:off x="3810000" y="2590800"/>
                <a:ext cx="1588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1334294" y="2780506"/>
                <a:ext cx="381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Group 22"/>
              <p:cNvGrpSpPr/>
              <p:nvPr/>
            </p:nvGrpSpPr>
            <p:grpSpPr>
              <a:xfrm>
                <a:off x="2133600" y="2209800"/>
                <a:ext cx="1676400" cy="762000"/>
                <a:chOff x="3200400" y="1524000"/>
                <a:chExt cx="1676400" cy="762000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 rot="5400000" flipH="1" flipV="1">
                  <a:off x="39624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16200000" flipH="1">
                  <a:off x="38862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5400000" flipH="1" flipV="1">
                  <a:off x="38100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16200000" flipH="1">
                  <a:off x="37338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3200400" y="1905000"/>
                  <a:ext cx="5334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rot="16200000" flipH="1">
                  <a:off x="41910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4419600" y="1905000"/>
                  <a:ext cx="4572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rot="16200000" flipH="1">
                  <a:off x="40386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rot="5400000" flipH="1" flipV="1">
                  <a:off x="3733800" y="1828800"/>
                  <a:ext cx="762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>
                  <a:endCxn id="77" idx="6"/>
                </p:cNvCxnSpPr>
                <p:nvPr/>
              </p:nvCxnSpPr>
              <p:spPr>
                <a:xfrm rot="5400000" flipH="1" flipV="1">
                  <a:off x="4304506" y="1943100"/>
                  <a:ext cx="153194" cy="769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5400000" flipH="1" flipV="1">
                  <a:off x="41148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Oval 76"/>
                <p:cNvSpPr/>
                <p:nvPr/>
              </p:nvSpPr>
              <p:spPr>
                <a:xfrm>
                  <a:off x="3733800" y="1524000"/>
                  <a:ext cx="685800" cy="7620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sp>
            <p:nvSpPr>
              <p:cNvPr id="24" name="Oval 23"/>
              <p:cNvSpPr/>
              <p:nvPr/>
            </p:nvSpPr>
            <p:spPr>
              <a:xfrm>
                <a:off x="1219200" y="3352800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1524000" y="2590800"/>
                <a:ext cx="6096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295400" y="3123406"/>
                <a:ext cx="457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1143000" y="4342606"/>
                <a:ext cx="762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0800000" flipV="1">
                <a:off x="1981200" y="4724400"/>
                <a:ext cx="6096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2552700" y="4762500"/>
                <a:ext cx="381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2591594" y="4723606"/>
                <a:ext cx="6096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2858294" y="4761706"/>
                <a:ext cx="381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048000" y="4724400"/>
                <a:ext cx="1143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>
              <a:xfrm>
                <a:off x="3810000" y="2209800"/>
                <a:ext cx="1676400" cy="762000"/>
                <a:chOff x="3200400" y="1524000"/>
                <a:chExt cx="1676400" cy="762000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 rot="5400000" flipH="1" flipV="1">
                  <a:off x="39624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 flipH="1">
                  <a:off x="38862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5400000" flipH="1" flipV="1">
                  <a:off x="38100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 flipH="1">
                  <a:off x="37338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3200400" y="1905000"/>
                  <a:ext cx="5334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 flipH="1">
                  <a:off x="41910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4419600" y="1905000"/>
                  <a:ext cx="4572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200000" flipH="1">
                  <a:off x="40386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5400000" flipH="1" flipV="1">
                  <a:off x="3733800" y="1828800"/>
                  <a:ext cx="762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>
                  <a:endCxn id="65" idx="6"/>
                </p:cNvCxnSpPr>
                <p:nvPr/>
              </p:nvCxnSpPr>
              <p:spPr>
                <a:xfrm rot="5400000" flipH="1" flipV="1">
                  <a:off x="4304506" y="1943100"/>
                  <a:ext cx="153194" cy="769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5400000" flipH="1" flipV="1">
                  <a:off x="41148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Oval 64"/>
                <p:cNvSpPr/>
                <p:nvPr/>
              </p:nvSpPr>
              <p:spPr>
                <a:xfrm>
                  <a:off x="3733800" y="1524000"/>
                  <a:ext cx="685800" cy="7620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5486400" y="2590801"/>
                <a:ext cx="1588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284412" y="2590800"/>
                <a:ext cx="1588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/>
              <p:cNvGrpSpPr/>
              <p:nvPr/>
            </p:nvGrpSpPr>
            <p:grpSpPr>
              <a:xfrm>
                <a:off x="5486400" y="2209800"/>
                <a:ext cx="1676400" cy="762000"/>
                <a:chOff x="3200400" y="1524000"/>
                <a:chExt cx="1676400" cy="762000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 rot="5400000" flipH="1" flipV="1">
                  <a:off x="39624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6200000" flipH="1">
                  <a:off x="38862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400000" flipH="1" flipV="1">
                  <a:off x="38100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37338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3200400" y="1905000"/>
                  <a:ext cx="5334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6200000" flipH="1">
                  <a:off x="41910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4419600" y="1905000"/>
                  <a:ext cx="4572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6200000" flipH="1">
                  <a:off x="40386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5400000" flipH="1" flipV="1">
                  <a:off x="3733800" y="1828800"/>
                  <a:ext cx="762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>
                  <a:endCxn id="53" idx="6"/>
                </p:cNvCxnSpPr>
                <p:nvPr/>
              </p:nvCxnSpPr>
              <p:spPr>
                <a:xfrm rot="5400000" flipH="1" flipV="1">
                  <a:off x="4304506" y="1943100"/>
                  <a:ext cx="153194" cy="769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5400000" flipH="1" flipV="1">
                  <a:off x="41148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Oval 52"/>
                <p:cNvSpPr/>
                <p:nvPr/>
              </p:nvSpPr>
              <p:spPr>
                <a:xfrm>
                  <a:off x="3733800" y="1524000"/>
                  <a:ext cx="685800" cy="7620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7048897" y="4228703"/>
                <a:ext cx="990600" cy="7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791200" y="4724400"/>
                <a:ext cx="17526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/>
              <p:cNvSpPr/>
              <p:nvPr/>
            </p:nvSpPr>
            <p:spPr>
              <a:xfrm>
                <a:off x="1981200" y="4343400"/>
                <a:ext cx="533400" cy="3048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+</a:t>
                </a:r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124200" y="4343400"/>
                <a:ext cx="533400" cy="3048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─</a:t>
                </a:r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Box 81"/>
              <p:cNvSpPr txBox="1"/>
              <p:nvPr/>
            </p:nvSpPr>
            <p:spPr>
              <a:xfrm>
                <a:off x="6987122" y="2590800"/>
                <a:ext cx="4042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E</a:t>
                </a:r>
              </a:p>
            </p:txBody>
          </p:sp>
        </p:grpSp>
        <p:sp>
          <p:nvSpPr>
            <p:cNvPr id="6" name="TextBox 83"/>
            <p:cNvSpPr txBox="1"/>
            <p:nvPr/>
          </p:nvSpPr>
          <p:spPr>
            <a:xfrm>
              <a:off x="2209800" y="3657600"/>
              <a:ext cx="12346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E = 1.5</a:t>
              </a:r>
            </a:p>
          </p:txBody>
        </p:sp>
        <p:sp>
          <p:nvSpPr>
            <p:cNvPr id="7" name="TextBox 86"/>
            <p:cNvSpPr txBox="1"/>
            <p:nvPr/>
          </p:nvSpPr>
          <p:spPr>
            <a:xfrm>
              <a:off x="5673446" y="3680460"/>
              <a:ext cx="8451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I = ?</a:t>
              </a:r>
            </a:p>
          </p:txBody>
        </p:sp>
      </p:grpSp>
      <p:sp>
        <p:nvSpPr>
          <p:cNvPr id="4" name="TextBox 85"/>
          <p:cNvSpPr txBox="1"/>
          <p:nvPr/>
        </p:nvSpPr>
        <p:spPr>
          <a:xfrm>
            <a:off x="3239294" y="4954369"/>
            <a:ext cx="6018212" cy="646331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বর্তনীর তড়িৎ প্রবাহ মাত্রা নির্ণয়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6057106" y="4006053"/>
            <a:ext cx="304800" cy="609600"/>
            <a:chOff x="4038600" y="1905000"/>
            <a:chExt cx="304800" cy="609600"/>
          </a:xfrm>
        </p:grpSpPr>
        <p:cxnSp>
          <p:nvCxnSpPr>
            <p:cNvPr id="80" name="Straight Connector 79"/>
            <p:cNvCxnSpPr/>
            <p:nvPr/>
          </p:nvCxnSpPr>
          <p:spPr>
            <a:xfrm rot="5400000">
              <a:off x="3886994" y="2209006"/>
              <a:ext cx="6096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4038600" y="2057400"/>
              <a:ext cx="304800" cy="304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9" name="Oval 78"/>
          <p:cNvSpPr/>
          <p:nvPr/>
        </p:nvSpPr>
        <p:spPr>
          <a:xfrm>
            <a:off x="5904706" y="4006053"/>
            <a:ext cx="609600" cy="6096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6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630188" y="1748947"/>
            <a:ext cx="5106988" cy="3657600"/>
            <a:chOff x="1866106" y="1676400"/>
            <a:chExt cx="5106988" cy="3657600"/>
          </a:xfrm>
        </p:grpSpPr>
        <p:grpSp>
          <p:nvGrpSpPr>
            <p:cNvPr id="4" name="Group 3"/>
            <p:cNvGrpSpPr/>
            <p:nvPr/>
          </p:nvGrpSpPr>
          <p:grpSpPr>
            <a:xfrm>
              <a:off x="1866106" y="1676400"/>
              <a:ext cx="5106988" cy="3657600"/>
              <a:chOff x="1866106" y="959584"/>
              <a:chExt cx="5106988" cy="36576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rot="10800000">
                <a:off x="4191000" y="1329704"/>
                <a:ext cx="10668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6362700" y="2787590"/>
                <a:ext cx="1219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>
                <a:off x="2704703" y="4311987"/>
                <a:ext cx="609600" cy="7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218906" y="4312384"/>
                <a:ext cx="9906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170112" y="4312384"/>
                <a:ext cx="229394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1981200" y="2368490"/>
                <a:ext cx="381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Group 17"/>
              <p:cNvGrpSpPr/>
              <p:nvPr/>
            </p:nvGrpSpPr>
            <p:grpSpPr>
              <a:xfrm>
                <a:off x="3693318" y="1797784"/>
                <a:ext cx="1676400" cy="762000"/>
                <a:chOff x="3200400" y="1524000"/>
                <a:chExt cx="1676400" cy="762000"/>
              </a:xfrm>
            </p:grpSpPr>
            <p:cxnSp>
              <p:nvCxnSpPr>
                <p:cNvPr id="70" name="Straight Connector 69"/>
                <p:cNvCxnSpPr/>
                <p:nvPr/>
              </p:nvCxnSpPr>
              <p:spPr>
                <a:xfrm rot="5400000" flipH="1" flipV="1">
                  <a:off x="39624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rot="16200000" flipH="1">
                  <a:off x="38862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rot="5400000" flipH="1" flipV="1">
                  <a:off x="38100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rot="16200000" flipH="1">
                  <a:off x="37338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3200400" y="1905000"/>
                  <a:ext cx="5334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16200000" flipH="1">
                  <a:off x="41910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4419600" y="1905000"/>
                  <a:ext cx="4572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16200000" flipH="1">
                  <a:off x="40386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5400000" flipH="1" flipV="1">
                  <a:off x="3733800" y="1828800"/>
                  <a:ext cx="762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>
                  <a:endCxn id="81" idx="6"/>
                </p:cNvCxnSpPr>
                <p:nvPr/>
              </p:nvCxnSpPr>
              <p:spPr>
                <a:xfrm rot="5400000" flipH="1" flipV="1">
                  <a:off x="4304506" y="1943100"/>
                  <a:ext cx="153194" cy="7699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5400000" flipH="1" flipV="1">
                  <a:off x="4114800" y="1905000"/>
                  <a:ext cx="228600" cy="762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Oval 80"/>
                <p:cNvSpPr/>
                <p:nvPr/>
              </p:nvSpPr>
              <p:spPr>
                <a:xfrm>
                  <a:off x="3733800" y="1524000"/>
                  <a:ext cx="685800" cy="7620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sp>
            <p:nvSpPr>
              <p:cNvPr id="19" name="Oval 18"/>
              <p:cNvSpPr/>
              <p:nvPr/>
            </p:nvSpPr>
            <p:spPr>
              <a:xfrm>
                <a:off x="1866106" y="2940784"/>
                <a:ext cx="609600" cy="6096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170906" y="2180372"/>
                <a:ext cx="381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 flipH="1" flipV="1">
                <a:off x="1942306" y="2711390"/>
                <a:ext cx="457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1789906" y="3930590"/>
                <a:ext cx="762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 flipV="1">
                <a:off x="2399506" y="4312384"/>
                <a:ext cx="6096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2971006" y="4350484"/>
                <a:ext cx="381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3009900" y="4311590"/>
                <a:ext cx="6096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3276600" y="4349690"/>
                <a:ext cx="381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/>
              <p:cNvSpPr/>
              <p:nvPr/>
            </p:nvSpPr>
            <p:spPr>
              <a:xfrm>
                <a:off x="4228306" y="959584"/>
                <a:ext cx="685800" cy="762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3466306" y="4312384"/>
                <a:ext cx="1981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4456906" y="133979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4380706" y="133979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4304506" y="133979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4228306" y="133979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3694906" y="1340584"/>
                <a:ext cx="5334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4685506" y="133979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4914106" y="1327740"/>
                <a:ext cx="457200" cy="92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6200000" flipH="1">
                <a:off x="4533106" y="133979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4228306" y="1263590"/>
                <a:ext cx="762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 flipH="1" flipV="1">
                <a:off x="4799012" y="1333499"/>
                <a:ext cx="153194" cy="769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4609306" y="133979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H="1">
                <a:off x="6284118" y="2177196"/>
                <a:ext cx="1588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780506" y="2177196"/>
                <a:ext cx="1588" cy="1588"/>
              </a:xfrm>
              <a:prstGeom prst="line">
                <a:avLst/>
              </a:prstGeom>
              <a:ln w="57150">
                <a:solidFill>
                  <a:schemeClr val="tx1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4456906" y="3016984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6200000" flipH="1">
                <a:off x="4380706" y="3016984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4304506" y="3016984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4228306" y="3016984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3694906" y="3016984"/>
                <a:ext cx="5334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4685506" y="3016984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4914106" y="3016984"/>
                <a:ext cx="457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4533106" y="3016984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4228306" y="2940784"/>
                <a:ext cx="762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 flipH="1" flipV="1">
                <a:off x="4799012" y="3009899"/>
                <a:ext cx="153194" cy="769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4609306" y="3016984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 52"/>
              <p:cNvSpPr/>
              <p:nvPr/>
            </p:nvSpPr>
            <p:spPr>
              <a:xfrm>
                <a:off x="4228306" y="2635984"/>
                <a:ext cx="685800" cy="76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6476603" y="3816687"/>
                <a:ext cx="990600" cy="7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V="1">
                <a:off x="6209506" y="4302204"/>
                <a:ext cx="762000" cy="1018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780506" y="2180372"/>
                <a:ext cx="779463" cy="8432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5447506" y="2180372"/>
                <a:ext cx="877094" cy="838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371306" y="2178784"/>
                <a:ext cx="838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3542506" y="3018572"/>
                <a:ext cx="381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2475706" y="2177196"/>
                <a:ext cx="14478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6666706" y="2168604"/>
                <a:ext cx="306388" cy="101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4914106" y="2178784"/>
                <a:ext cx="457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4990306" y="3016984"/>
                <a:ext cx="457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0800000">
                <a:off x="6209506" y="2178784"/>
                <a:ext cx="5334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/>
              <p:cNvSpPr/>
              <p:nvPr/>
            </p:nvSpPr>
            <p:spPr>
              <a:xfrm>
                <a:off x="3542506" y="3931384"/>
                <a:ext cx="533400" cy="3048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─</a:t>
                </a:r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399506" y="3931384"/>
                <a:ext cx="533400" cy="3048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+</a:t>
                </a:r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 flipH="1">
                <a:off x="2782094" y="1329706"/>
                <a:ext cx="911225" cy="8439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 flipV="1">
                <a:off x="5369718" y="1329704"/>
                <a:ext cx="915988" cy="85066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3694906" y="1337032"/>
                <a:ext cx="381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100"/>
            <p:cNvSpPr txBox="1"/>
            <p:nvPr/>
          </p:nvSpPr>
          <p:spPr>
            <a:xfrm>
              <a:off x="2250757" y="2249269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600" b="1" dirty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101"/>
            <p:cNvSpPr txBox="1"/>
            <p:nvPr/>
          </p:nvSpPr>
          <p:spPr>
            <a:xfrm>
              <a:off x="6344284" y="2239089"/>
              <a:ext cx="5180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600" b="1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102"/>
            <p:cNvSpPr txBox="1"/>
            <p:nvPr/>
          </p:nvSpPr>
          <p:spPr>
            <a:xfrm>
              <a:off x="3603546" y="2018506"/>
              <a:ext cx="5741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2400" dirty="0">
                  <a:latin typeface="Times New Roman" pitchFamily="18" charset="0"/>
                  <a:cs typeface="Times New Roman" pitchFamily="18" charset="0"/>
                </a:rPr>
                <a:t>5Ω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103"/>
            <p:cNvSpPr txBox="1"/>
            <p:nvPr/>
          </p:nvSpPr>
          <p:spPr>
            <a:xfrm>
              <a:off x="3462916" y="2895600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2400" dirty="0">
                  <a:latin typeface="Times New Roman" pitchFamily="18" charset="0"/>
                  <a:cs typeface="Times New Roman" pitchFamily="18" charset="0"/>
                </a:rPr>
                <a:t>10Ω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104"/>
            <p:cNvSpPr txBox="1"/>
            <p:nvPr/>
          </p:nvSpPr>
          <p:spPr>
            <a:xfrm>
              <a:off x="4931808" y="3234035"/>
              <a:ext cx="5741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2400" dirty="0">
                  <a:latin typeface="Times New Roman" pitchFamily="18" charset="0"/>
                  <a:cs typeface="Times New Roman" pitchFamily="18" charset="0"/>
                </a:rPr>
                <a:t>4Ω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105"/>
            <p:cNvSpPr txBox="1"/>
            <p:nvPr/>
          </p:nvSpPr>
          <p:spPr>
            <a:xfrm>
              <a:off x="2284809" y="3030915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200" dirty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6"/>
            <p:cNvSpPr txBox="1"/>
            <p:nvPr/>
          </p:nvSpPr>
          <p:spPr>
            <a:xfrm>
              <a:off x="2997095" y="4063425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200" dirty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" name="TextBox 108"/>
          <p:cNvSpPr txBox="1"/>
          <p:nvPr/>
        </p:nvSpPr>
        <p:spPr>
          <a:xfrm>
            <a:off x="2437584" y="5542274"/>
            <a:ext cx="7315200" cy="584775"/>
          </a:xfrm>
          <a:prstGeom prst="rect">
            <a:avLst/>
          </a:prstGeom>
          <a:solidFill>
            <a:srgbClr val="A7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বর্তনীটির তুল্যরোধ নির্ণয়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20899" y="300353"/>
            <a:ext cx="2578002" cy="1392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77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2694" y="0"/>
            <a:ext cx="3421569" cy="707886"/>
          </a:xfrm>
          <a:prstGeom prst="rect">
            <a:avLst/>
          </a:prstGeom>
          <a:solidFill>
            <a:srgbClr val="D8FF8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63329" y="860286"/>
            <a:ext cx="7162800" cy="3429000"/>
            <a:chOff x="1219200" y="1600200"/>
            <a:chExt cx="7162800" cy="3429000"/>
          </a:xfrm>
        </p:grpSpPr>
        <p:sp>
          <p:nvSpPr>
            <p:cNvPr id="4" name="TextBox 6"/>
            <p:cNvSpPr txBox="1"/>
            <p:nvPr/>
          </p:nvSpPr>
          <p:spPr>
            <a:xfrm>
              <a:off x="2524816" y="2286000"/>
              <a:ext cx="120898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=20</a:t>
              </a:r>
              <a:r>
                <a:rPr lang="el-GR" sz="2400" dirty="0">
                  <a:latin typeface="Times New Roman"/>
                  <a:cs typeface="Times New Roman"/>
                </a:rPr>
                <a:t>Ω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9"/>
            <p:cNvSpPr txBox="1"/>
            <p:nvPr/>
          </p:nvSpPr>
          <p:spPr>
            <a:xfrm>
              <a:off x="3919886" y="2057400"/>
              <a:ext cx="423514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6" name="TextBox 10"/>
            <p:cNvSpPr txBox="1"/>
            <p:nvPr/>
          </p:nvSpPr>
          <p:spPr>
            <a:xfrm>
              <a:off x="1633886" y="2067580"/>
              <a:ext cx="423514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7" name="TextBox 11"/>
            <p:cNvSpPr txBox="1"/>
            <p:nvPr/>
          </p:nvSpPr>
          <p:spPr>
            <a:xfrm>
              <a:off x="4267067" y="3738265"/>
              <a:ext cx="444352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K</a:t>
              </a:r>
            </a:p>
          </p:txBody>
        </p:sp>
        <p:sp>
          <p:nvSpPr>
            <p:cNvPr id="8" name="TextBox 12"/>
            <p:cNvSpPr txBox="1"/>
            <p:nvPr/>
          </p:nvSpPr>
          <p:spPr>
            <a:xfrm>
              <a:off x="5867400" y="2057400"/>
              <a:ext cx="444352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6477000" y="2580620"/>
              <a:ext cx="1524794" cy="101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2286397" y="4724003"/>
              <a:ext cx="609600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800600" y="4722812"/>
              <a:ext cx="10668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24000" y="4724400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4114800" y="2590800"/>
              <a:ext cx="1588" cy="1588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1334294" y="2780506"/>
              <a:ext cx="381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2133600" y="1600200"/>
              <a:ext cx="1676400" cy="762000"/>
              <a:chOff x="3200400" y="1524000"/>
              <a:chExt cx="1676400" cy="762000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rot="5400000" flipH="1" flipV="1">
                <a:off x="39624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16200000" flipH="1">
                <a:off x="38862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5400000" flipH="1" flipV="1">
                <a:off x="38100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37338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3200400" y="1905000"/>
                <a:ext cx="5334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41910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4419600" y="1905000"/>
                <a:ext cx="457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6200000" flipH="1">
                <a:off x="40386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3733800" y="1828800"/>
                <a:ext cx="762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endCxn id="89" idx="6"/>
              </p:cNvCxnSpPr>
              <p:nvPr/>
            </p:nvCxnSpPr>
            <p:spPr>
              <a:xfrm rot="5400000" flipH="1" flipV="1">
                <a:off x="4304506" y="1943100"/>
                <a:ext cx="153194" cy="769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48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Oval 88"/>
              <p:cNvSpPr/>
              <p:nvPr/>
            </p:nvSpPr>
            <p:spPr>
              <a:xfrm>
                <a:off x="3733800" y="1524000"/>
                <a:ext cx="685800" cy="76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1219200" y="3352800"/>
              <a:ext cx="609600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524000" y="2590800"/>
              <a:ext cx="6096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 flipV="1">
              <a:off x="1295400" y="3123406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1143000" y="4342606"/>
              <a:ext cx="762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 flipV="1">
              <a:off x="1981200" y="4724400"/>
              <a:ext cx="6096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2552700" y="4762500"/>
              <a:ext cx="381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2591594" y="4723606"/>
              <a:ext cx="6096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858294" y="4761706"/>
              <a:ext cx="381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48000" y="4724400"/>
              <a:ext cx="1143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4419600" y="2209800"/>
              <a:ext cx="1676400" cy="762000"/>
              <a:chOff x="3200400" y="1524000"/>
              <a:chExt cx="1676400" cy="762000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39624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38862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38100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16200000" flipH="1">
                <a:off x="37338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3200400" y="1905000"/>
                <a:ext cx="5334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6200000" flipH="1">
                <a:off x="41910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4419600" y="1905000"/>
                <a:ext cx="457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6200000" flipH="1">
                <a:off x="40386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5400000" flipH="1" flipV="1">
                <a:off x="3733800" y="1828800"/>
                <a:ext cx="762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endCxn id="77" idx="6"/>
              </p:cNvCxnSpPr>
              <p:nvPr/>
            </p:nvCxnSpPr>
            <p:spPr>
              <a:xfrm rot="5400000" flipH="1" flipV="1">
                <a:off x="4304506" y="1943100"/>
                <a:ext cx="153194" cy="769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41148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>
              <a:xfrm>
                <a:off x="3733800" y="1524000"/>
                <a:ext cx="685800" cy="76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 rot="16200000" flipH="1">
              <a:off x="6096000" y="2589212"/>
              <a:ext cx="1588" cy="1588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828800" y="2590800"/>
              <a:ext cx="1588" cy="1588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 rot="5400000">
              <a:off x="7162800" y="3048000"/>
              <a:ext cx="1676400" cy="762000"/>
              <a:chOff x="3200400" y="381000"/>
              <a:chExt cx="1676400" cy="762000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3962400" y="762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 flipH="1">
                <a:off x="3886200" y="762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3810000" y="762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3733800" y="762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200400" y="762000"/>
                <a:ext cx="5334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4191000" y="762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4419600" y="762000"/>
                <a:ext cx="457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6200000" flipH="1">
                <a:off x="4038600" y="762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3733800" y="685800"/>
                <a:ext cx="762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endCxn id="65" idx="6"/>
              </p:cNvCxnSpPr>
              <p:nvPr/>
            </p:nvCxnSpPr>
            <p:spPr>
              <a:xfrm rot="5400000" flipH="1" flipV="1">
                <a:off x="4304506" y="800100"/>
                <a:ext cx="153194" cy="769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4114800" y="762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/>
              <p:cNvSpPr/>
              <p:nvPr/>
            </p:nvSpPr>
            <p:spPr>
              <a:xfrm>
                <a:off x="3733800" y="381000"/>
                <a:ext cx="685800" cy="76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cxnSp>
          <p:nvCxnSpPr>
            <p:cNvPr id="29" name="Straight Connector 28"/>
            <p:cNvCxnSpPr/>
            <p:nvPr/>
          </p:nvCxnSpPr>
          <p:spPr>
            <a:xfrm rot="5400000" flipH="1" flipV="1">
              <a:off x="7772400" y="4495800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791200" y="4724400"/>
              <a:ext cx="2210594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1562497" y="2552303"/>
              <a:ext cx="1143000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3238103" y="2552303"/>
              <a:ext cx="1143794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1981200" y="4343400"/>
              <a:ext cx="533400" cy="304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+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124200" y="4343400"/>
              <a:ext cx="533400" cy="304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─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133600" y="2743200"/>
              <a:ext cx="1676400" cy="762000"/>
              <a:chOff x="3200400" y="1524000"/>
              <a:chExt cx="1676400" cy="762000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39624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6200000" flipH="1">
                <a:off x="38862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38100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37338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3200400" y="1905000"/>
                <a:ext cx="5334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41910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4419600" y="1905000"/>
                <a:ext cx="457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H="1">
                <a:off x="40386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3733800" y="1828800"/>
                <a:ext cx="762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endCxn id="53" idx="6"/>
              </p:cNvCxnSpPr>
              <p:nvPr/>
            </p:nvCxnSpPr>
            <p:spPr>
              <a:xfrm rot="5400000" flipH="1" flipV="1">
                <a:off x="4304506" y="1943100"/>
                <a:ext cx="153194" cy="769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41148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 52"/>
              <p:cNvSpPr/>
              <p:nvPr/>
            </p:nvSpPr>
            <p:spPr>
              <a:xfrm>
                <a:off x="3733800" y="1524000"/>
                <a:ext cx="685800" cy="76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cxnSp>
          <p:nvCxnSpPr>
            <p:cNvPr id="36" name="Straight Connector 35"/>
            <p:cNvCxnSpPr/>
            <p:nvPr/>
          </p:nvCxnSpPr>
          <p:spPr>
            <a:xfrm>
              <a:off x="3810000" y="2590800"/>
              <a:ext cx="6096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867400" y="2590800"/>
              <a:ext cx="6096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99"/>
            <p:cNvSpPr txBox="1"/>
            <p:nvPr/>
          </p:nvSpPr>
          <p:spPr>
            <a:xfrm>
              <a:off x="2438400" y="3500735"/>
              <a:ext cx="1208985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=30</a:t>
              </a:r>
              <a:r>
                <a:rPr lang="el-GR" sz="2400" dirty="0">
                  <a:latin typeface="Times New Roman"/>
                  <a:cs typeface="Times New Roman"/>
                </a:rPr>
                <a:t>Ω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100"/>
            <p:cNvSpPr txBox="1"/>
            <p:nvPr/>
          </p:nvSpPr>
          <p:spPr>
            <a:xfrm>
              <a:off x="4812303" y="1676400"/>
              <a:ext cx="1055097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=5</a:t>
              </a:r>
              <a:r>
                <a:rPr lang="el-GR" sz="2400" dirty="0">
                  <a:latin typeface="Times New Roman"/>
                  <a:cs typeface="Times New Roman"/>
                </a:rPr>
                <a:t>Ω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101"/>
            <p:cNvSpPr txBox="1"/>
            <p:nvPr/>
          </p:nvSpPr>
          <p:spPr>
            <a:xfrm>
              <a:off x="6639615" y="3886200"/>
              <a:ext cx="1208985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=10</a:t>
              </a:r>
              <a:r>
                <a:rPr lang="el-GR" sz="2400" dirty="0">
                  <a:latin typeface="Times New Roman"/>
                  <a:cs typeface="Times New Roman"/>
                </a:rPr>
                <a:t>Ω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112"/>
            <p:cNvSpPr txBox="1"/>
            <p:nvPr/>
          </p:nvSpPr>
          <p:spPr>
            <a:xfrm>
              <a:off x="5105400" y="3276600"/>
              <a:ext cx="1144865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I = 10A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085940" y="3679686"/>
            <a:ext cx="304800" cy="609600"/>
            <a:chOff x="4038600" y="1905000"/>
            <a:chExt cx="304800" cy="609600"/>
          </a:xfrm>
        </p:grpSpPr>
        <p:cxnSp>
          <p:nvCxnSpPr>
            <p:cNvPr id="93" name="Straight Connector 92"/>
            <p:cNvCxnSpPr/>
            <p:nvPr/>
          </p:nvCxnSpPr>
          <p:spPr>
            <a:xfrm rot="5400000">
              <a:off x="3886994" y="2209006"/>
              <a:ext cx="6096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4038600" y="2057400"/>
              <a:ext cx="304800" cy="304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2" name="Oval 91"/>
          <p:cNvSpPr/>
          <p:nvPr/>
        </p:nvSpPr>
        <p:spPr>
          <a:xfrm>
            <a:off x="4928572" y="3679686"/>
            <a:ext cx="609600" cy="6096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105"/>
          <p:cNvSpPr txBox="1"/>
          <p:nvPr/>
        </p:nvSpPr>
        <p:spPr>
          <a:xfrm>
            <a:off x="2572929" y="4314785"/>
            <a:ext cx="5335588" cy="954107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bn-IN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 বাল্ব স্থাপন করলে কোন </a:t>
            </a:r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বাল্ব 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বেশি আলো দিবে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6" name="TextBox 106"/>
          <p:cNvSpPr txBox="1"/>
          <p:nvPr/>
        </p:nvSpPr>
        <p:spPr>
          <a:xfrm>
            <a:off x="2560277" y="5221835"/>
            <a:ext cx="5333206" cy="52322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বর্তনীর তূল্যরোধ কত?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7" name="TextBox 109"/>
          <p:cNvSpPr txBox="1"/>
          <p:nvPr/>
        </p:nvSpPr>
        <p:spPr>
          <a:xfrm>
            <a:off x="2560277" y="5769032"/>
            <a:ext cx="5333206" cy="523220"/>
          </a:xfrm>
          <a:prstGeom prst="rect">
            <a:avLst/>
          </a:prstGeom>
          <a:solidFill>
            <a:srgbClr val="FFFF9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B </a:t>
            </a:r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C</a:t>
            </a:r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এর মধ্যবর্তী বিভব পার্থক্য কত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8" name="TextBox 110"/>
          <p:cNvSpPr txBox="1"/>
          <p:nvPr/>
        </p:nvSpPr>
        <p:spPr>
          <a:xfrm>
            <a:off x="9877314" y="4364422"/>
            <a:ext cx="1371600" cy="523220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111"/>
          <p:cNvSpPr txBox="1"/>
          <p:nvPr/>
        </p:nvSpPr>
        <p:spPr>
          <a:xfrm>
            <a:off x="9877314" y="4958707"/>
            <a:ext cx="1371600" cy="52322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el-GR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Ω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113"/>
          <p:cNvSpPr txBox="1"/>
          <p:nvPr/>
        </p:nvSpPr>
        <p:spPr>
          <a:xfrm>
            <a:off x="9913972" y="5578024"/>
            <a:ext cx="1371600" cy="523220"/>
          </a:xfrm>
          <a:prstGeom prst="rect">
            <a:avLst/>
          </a:prstGeom>
          <a:solidFill>
            <a:srgbClr val="FFFF9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120V</a:t>
            </a:r>
          </a:p>
        </p:txBody>
      </p:sp>
    </p:spTree>
    <p:extLst>
      <p:ext uri="{BB962C8B-B14F-4D97-AF65-F5344CB8AC3E}">
        <p14:creationId xmlns:p14="http://schemas.microsoft.com/office/powerpoint/2010/main" val="212844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2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7341" y="123643"/>
            <a:ext cx="7392057" cy="707886"/>
          </a:xfrm>
          <a:prstGeom prst="rect">
            <a:avLst/>
          </a:prstGeom>
          <a:solidFill>
            <a:srgbClr val="A7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109"/>
          <p:cNvSpPr txBox="1"/>
          <p:nvPr/>
        </p:nvSpPr>
        <p:spPr>
          <a:xfrm>
            <a:off x="2337341" y="5080942"/>
            <a:ext cx="7392057" cy="1077218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BC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DE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এর মধ্যে বিভব অন্তরের কোনো পরিবর্তন</a:t>
            </a:r>
          </a:p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হয়েছে কিনা- এ বিষয়ে তোমার মতামত বিশ্লেষণ কর।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4" name="Group 203"/>
          <p:cNvGrpSpPr/>
          <p:nvPr/>
        </p:nvGrpSpPr>
        <p:grpSpPr>
          <a:xfrm>
            <a:off x="7366542" y="3928028"/>
            <a:ext cx="304800" cy="609600"/>
            <a:chOff x="4038600" y="1905000"/>
            <a:chExt cx="304800" cy="609600"/>
          </a:xfrm>
        </p:grpSpPr>
        <p:cxnSp>
          <p:nvCxnSpPr>
            <p:cNvPr id="206" name="Straight Connector 205"/>
            <p:cNvCxnSpPr/>
            <p:nvPr/>
          </p:nvCxnSpPr>
          <p:spPr>
            <a:xfrm rot="5400000">
              <a:off x="3886994" y="2209006"/>
              <a:ext cx="6096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Oval 206"/>
            <p:cNvSpPr/>
            <p:nvPr/>
          </p:nvSpPr>
          <p:spPr>
            <a:xfrm>
              <a:off x="4038600" y="2057400"/>
              <a:ext cx="304800" cy="304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5" name="Oval 204"/>
          <p:cNvSpPr/>
          <p:nvPr/>
        </p:nvSpPr>
        <p:spPr>
          <a:xfrm>
            <a:off x="7214142" y="3928028"/>
            <a:ext cx="609600" cy="6096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1" name="Group 210"/>
          <p:cNvGrpSpPr/>
          <p:nvPr/>
        </p:nvGrpSpPr>
        <p:grpSpPr>
          <a:xfrm>
            <a:off x="2337341" y="1106802"/>
            <a:ext cx="7315201" cy="3723620"/>
            <a:chOff x="1219200" y="2133600"/>
            <a:chExt cx="4724400" cy="3723620"/>
          </a:xfrm>
        </p:grpSpPr>
        <p:sp>
          <p:nvSpPr>
            <p:cNvPr id="212" name="TextBox 6"/>
            <p:cNvSpPr txBox="1"/>
            <p:nvPr/>
          </p:nvSpPr>
          <p:spPr>
            <a:xfrm>
              <a:off x="3352800" y="2590800"/>
              <a:ext cx="4235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R</a:t>
              </a:r>
            </a:p>
          </p:txBody>
        </p:sp>
        <p:sp>
          <p:nvSpPr>
            <p:cNvPr id="213" name="TextBox 9"/>
            <p:cNvSpPr txBox="1"/>
            <p:nvPr/>
          </p:nvSpPr>
          <p:spPr>
            <a:xfrm>
              <a:off x="3615086" y="320040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214" name="TextBox 10"/>
            <p:cNvSpPr txBox="1"/>
            <p:nvPr/>
          </p:nvSpPr>
          <p:spPr>
            <a:xfrm>
              <a:off x="2091086" y="320040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215" name="TextBox 11"/>
            <p:cNvSpPr txBox="1"/>
            <p:nvPr/>
          </p:nvSpPr>
          <p:spPr>
            <a:xfrm>
              <a:off x="4331322" y="449285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K</a:t>
              </a:r>
            </a:p>
          </p:txBody>
        </p:sp>
        <p:sp>
          <p:nvSpPr>
            <p:cNvPr id="216" name="TextBox 12"/>
            <p:cNvSpPr txBox="1"/>
            <p:nvPr/>
          </p:nvSpPr>
          <p:spPr>
            <a:xfrm>
              <a:off x="1917848" y="533400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cxnSp>
          <p:nvCxnSpPr>
            <p:cNvPr id="217" name="Straight Connector 216"/>
            <p:cNvCxnSpPr/>
            <p:nvPr/>
          </p:nvCxnSpPr>
          <p:spPr>
            <a:xfrm rot="5400000" flipH="1" flipV="1">
              <a:off x="3656012" y="5334000"/>
              <a:ext cx="1588" cy="1588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4648200" y="3200400"/>
              <a:ext cx="1293812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5400000">
              <a:off x="5333206" y="3809206"/>
              <a:ext cx="12192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5400000">
              <a:off x="2514203" y="5333603"/>
              <a:ext cx="609600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4762500" y="5334000"/>
              <a:ext cx="6477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1524000" y="5334000"/>
              <a:ext cx="3048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 flipH="1" flipV="1">
              <a:off x="3810000" y="3200400"/>
              <a:ext cx="1588" cy="1588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 flipH="1" flipV="1">
              <a:off x="1334294" y="3390106"/>
              <a:ext cx="381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5" name="Group 224"/>
            <p:cNvGrpSpPr/>
            <p:nvPr/>
          </p:nvGrpSpPr>
          <p:grpSpPr>
            <a:xfrm>
              <a:off x="2133600" y="2819400"/>
              <a:ext cx="1676400" cy="762000"/>
              <a:chOff x="3200400" y="1524000"/>
              <a:chExt cx="1676400" cy="762000"/>
            </a:xfrm>
          </p:grpSpPr>
          <p:cxnSp>
            <p:nvCxnSpPr>
              <p:cNvPr id="251" name="Straight Connector 250"/>
              <p:cNvCxnSpPr/>
              <p:nvPr/>
            </p:nvCxnSpPr>
            <p:spPr>
              <a:xfrm rot="5400000" flipH="1" flipV="1">
                <a:off x="39624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 rot="16200000" flipH="1">
                <a:off x="38862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 rot="5400000" flipH="1" flipV="1">
                <a:off x="38100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rot="16200000" flipH="1">
                <a:off x="37338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>
                <a:off x="3200400" y="1905000"/>
                <a:ext cx="5334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16200000" flipH="1">
                <a:off x="41910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>
                <a:off x="4419600" y="1905000"/>
                <a:ext cx="457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16200000" flipH="1">
                <a:off x="40386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5400000" flipH="1" flipV="1">
                <a:off x="3733800" y="1828800"/>
                <a:ext cx="762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>
                <a:endCxn id="262" idx="6"/>
              </p:cNvCxnSpPr>
              <p:nvPr/>
            </p:nvCxnSpPr>
            <p:spPr>
              <a:xfrm rot="5400000" flipH="1" flipV="1">
                <a:off x="4304506" y="1943100"/>
                <a:ext cx="153194" cy="769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5400000" flipH="1" flipV="1">
                <a:off x="4114800" y="1905000"/>
                <a:ext cx="228600" cy="76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2" name="Oval 261"/>
              <p:cNvSpPr/>
              <p:nvPr/>
            </p:nvSpPr>
            <p:spPr>
              <a:xfrm>
                <a:off x="3733800" y="1524000"/>
                <a:ext cx="685800" cy="762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226" name="Oval 225"/>
            <p:cNvSpPr/>
            <p:nvPr/>
          </p:nvSpPr>
          <p:spPr>
            <a:xfrm>
              <a:off x="1219200" y="3962400"/>
              <a:ext cx="609600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cxnSp>
          <p:nvCxnSpPr>
            <p:cNvPr id="227" name="Straight Connector 226"/>
            <p:cNvCxnSpPr/>
            <p:nvPr/>
          </p:nvCxnSpPr>
          <p:spPr>
            <a:xfrm>
              <a:off x="1524000" y="3200400"/>
              <a:ext cx="6096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2286000" y="2438400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 flipH="1" flipV="1">
              <a:off x="1295400" y="3733006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5400000">
              <a:off x="1143000" y="4952206"/>
              <a:ext cx="762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10800000">
              <a:off x="1828800" y="5334000"/>
              <a:ext cx="9906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5400000">
              <a:off x="2742406" y="5333206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>
              <a:off x="2971800" y="5334000"/>
              <a:ext cx="1397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rot="16200000" flipH="1">
              <a:off x="2133600" y="5334001"/>
              <a:ext cx="1588" cy="1588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2284412" y="3200400"/>
              <a:ext cx="1588" cy="1588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5400000" flipH="1" flipV="1">
              <a:off x="5447109" y="4838303"/>
              <a:ext cx="990600" cy="7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5334000" y="5334000"/>
              <a:ext cx="6096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flipH="1">
              <a:off x="2285208" y="2439988"/>
              <a:ext cx="9721" cy="6850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3809206" y="2439988"/>
              <a:ext cx="0" cy="6850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Oval 239"/>
            <p:cNvSpPr/>
            <p:nvPr/>
          </p:nvSpPr>
          <p:spPr>
            <a:xfrm>
              <a:off x="2743200" y="2133600"/>
              <a:ext cx="609600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</a:p>
          </p:txBody>
        </p:sp>
        <p:cxnSp>
          <p:nvCxnSpPr>
            <p:cNvPr id="241" name="Straight Connector 240"/>
            <p:cNvCxnSpPr/>
            <p:nvPr/>
          </p:nvCxnSpPr>
          <p:spPr>
            <a:xfrm flipV="1">
              <a:off x="3352800" y="2438400"/>
              <a:ext cx="4572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Oval 241"/>
            <p:cNvSpPr/>
            <p:nvPr/>
          </p:nvSpPr>
          <p:spPr>
            <a:xfrm>
              <a:off x="2209800" y="4953000"/>
              <a:ext cx="533400" cy="304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+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3" name="Oval 242"/>
            <p:cNvSpPr/>
            <p:nvPr/>
          </p:nvSpPr>
          <p:spPr>
            <a:xfrm>
              <a:off x="3048000" y="4953000"/>
              <a:ext cx="533400" cy="304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imes New Roman"/>
                  <a:cs typeface="Times New Roman"/>
                </a:rPr>
                <a:t>─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4" name="TextBox 81"/>
            <p:cNvSpPr txBox="1"/>
            <p:nvPr/>
          </p:nvSpPr>
          <p:spPr>
            <a:xfrm>
              <a:off x="3481922" y="533400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  <p:cxnSp>
          <p:nvCxnSpPr>
            <p:cNvPr id="245" name="Straight Connector 244"/>
            <p:cNvCxnSpPr>
              <a:endCxn id="248" idx="2"/>
            </p:cNvCxnSpPr>
            <p:nvPr/>
          </p:nvCxnSpPr>
          <p:spPr>
            <a:xfrm flipV="1">
              <a:off x="2133600" y="4572000"/>
              <a:ext cx="381000" cy="794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>
              <a:off x="2133600" y="4572000"/>
              <a:ext cx="0" cy="76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flipH="1">
              <a:off x="3656807" y="4572000"/>
              <a:ext cx="13626" cy="76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Oval 247"/>
            <p:cNvSpPr/>
            <p:nvPr/>
          </p:nvSpPr>
          <p:spPr>
            <a:xfrm>
              <a:off x="2514600" y="4267200"/>
              <a:ext cx="609600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</a:p>
          </p:txBody>
        </p:sp>
        <p:cxnSp>
          <p:nvCxnSpPr>
            <p:cNvPr id="249" name="Straight Connector 248"/>
            <p:cNvCxnSpPr>
              <a:stCxn id="248" idx="6"/>
            </p:cNvCxnSpPr>
            <p:nvPr/>
          </p:nvCxnSpPr>
          <p:spPr>
            <a:xfrm>
              <a:off x="3124200" y="4572000"/>
              <a:ext cx="533400" cy="794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>
              <a:off x="3886200" y="3200400"/>
              <a:ext cx="838200" cy="158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4579711" y="2632361"/>
            <a:ext cx="1296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ᾨ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75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05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47517" y="0"/>
            <a:ext cx="4122432" cy="290603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 ধন্যবাদ 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730" y="3013161"/>
            <a:ext cx="7414006" cy="301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2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960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5" y="1737360"/>
            <a:ext cx="3657599" cy="36575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1479" y="1845735"/>
            <a:ext cx="6834201" cy="402336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মোঃতহমিদুল ইসলাম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প্রভাষক (পদার্থ বিজ্ঞান)</a:t>
            </a:r>
          </a:p>
          <a:p>
            <a:pPr marL="0" indent="0">
              <a:buNone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ভবানিপুর ছেফাতিয়া কামিল মাদরাসা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হাতিবান্ধা,লালমনিরহাট।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নং-০১৭১৬৭৬০৫৮৫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mail-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tahmidulict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8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50724" y="0"/>
            <a:ext cx="7190344" cy="646331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450724" y="738415"/>
            <a:ext cx="7190344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পরিকল্পনাঃ শ্রেণির কাজ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450724" y="1384746"/>
            <a:ext cx="7201802" cy="584775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20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আলিম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450724" y="2031077"/>
            <a:ext cx="7190344" cy="646331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বিষয়ঃ পদার্থবিজ্ঞান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450724" y="2738964"/>
            <a:ext cx="7190344" cy="646331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3600" dirty="0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তৃতীয় </a:t>
            </a:r>
            <a:r>
              <a:rPr lang="bn-BD" sz="3600" dirty="0" smtClean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bn-BD" sz="3600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চল তড়িৎ ) 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2450724" y="3446851"/>
            <a:ext cx="7190344" cy="646331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solidFill>
                  <a:schemeClr val="tx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পিরিয়ডঃ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৫ম    </a:t>
            </a:r>
            <a:r>
              <a:rPr lang="bn-BD" sz="3600" dirty="0">
                <a:solidFill>
                  <a:schemeClr val="tx1">
                    <a:lumMod val="50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 সময়ঃ ৪৫ মিনিট</a:t>
            </a:r>
            <a:endParaRPr lang="en-US" sz="3600" dirty="0">
              <a:solidFill>
                <a:schemeClr val="tx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2450724" y="4078209"/>
            <a:ext cx="7190344" cy="1200329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bn-BD" sz="360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60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২৫</a:t>
            </a:r>
            <a:r>
              <a:rPr lang="bn-BD" sz="360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en-US" sz="360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360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360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২১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4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4241" y="-11549"/>
            <a:ext cx="5173249" cy="83826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গুলো লক্ষ্য করো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6761" y="241821"/>
            <a:ext cx="11439405" cy="56135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1120" y="4038600"/>
            <a:ext cx="1781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20" y="241821"/>
            <a:ext cx="6356959" cy="63120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18760" y="900197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কতগুলো তার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12" y="826719"/>
            <a:ext cx="5478295" cy="50120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93568" y="4038600"/>
            <a:ext cx="1806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বাল্ব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221" y="307850"/>
            <a:ext cx="8237155" cy="54814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43988" y="3188640"/>
            <a:ext cx="182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যন্ত্রাংশ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04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5" y="13496"/>
            <a:ext cx="5296945" cy="34285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15" y="62631"/>
            <a:ext cx="3364754" cy="2218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785" y="3620022"/>
            <a:ext cx="5110618" cy="25928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1" y="2511279"/>
            <a:ext cx="3610758" cy="3588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396" y="2415900"/>
            <a:ext cx="3221607" cy="392227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457574" y="156385"/>
            <a:ext cx="3294345" cy="21168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 বা তড়িৎ বর্তনী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1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1700" y="633984"/>
            <a:ext cx="7696199" cy="707886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324100" y="1853184"/>
            <a:ext cx="7696200" cy="1094232"/>
          </a:xfrm>
          <a:prstGeom prst="rightArrow">
            <a:avLst/>
          </a:prstGeom>
          <a:solidFill>
            <a:srgbClr val="FFFF9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তড়িৎ ও ইলেক্ট্রন প্রবাহের দিক প্রদর্শন করতে পারবে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324099" y="4024607"/>
            <a:ext cx="7696200" cy="1094232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বিদ্যুৎ প্রবাহ ও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তূল্যরোধ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324100" y="2918460"/>
            <a:ext cx="7696200" cy="1094232"/>
          </a:xfrm>
          <a:prstGeom prst="rightArrow">
            <a:avLst/>
          </a:prstGeom>
          <a:solidFill>
            <a:srgbClr val="A7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শ্রেণি ও সমান্তরাল বর্তনী ব্যাখ্যা করতে পারবে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324100" y="5129784"/>
            <a:ext cx="7696200" cy="1094232"/>
          </a:xfrm>
          <a:prstGeom prst="rightArrow">
            <a:avLst/>
          </a:prstGeom>
          <a:solidFill>
            <a:srgbClr val="D8FF8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বর্তনীতে </a:t>
            </a:r>
            <a:r>
              <a:rPr lang="bn-IN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বিভব,</a:t>
            </a:r>
            <a:r>
              <a:rPr lang="bn-BD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তূল্যরোধ </a:t>
            </a:r>
            <a:r>
              <a:rPr lang="bn-BD" sz="24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 ও নির্ণয় করতে পারবে</a:t>
            </a:r>
            <a:r>
              <a:rPr lang="bn-BD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42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2"/>
          <p:cNvSpPr txBox="1"/>
          <p:nvPr/>
        </p:nvSpPr>
        <p:spPr>
          <a:xfrm>
            <a:off x="6192861" y="149691"/>
            <a:ext cx="2161169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spc="3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spc="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300" dirty="0" err="1">
                <a:latin typeface="NikoshBAN" pitchFamily="2" charset="0"/>
                <a:cs typeface="NikoshBAN" pitchFamily="2" charset="0"/>
              </a:rPr>
              <a:t>ঘটছে</a:t>
            </a:r>
            <a:r>
              <a:rPr lang="en-US" sz="3600" spc="3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Rectangle 2" descr="Dashed horizontal"/>
          <p:cNvSpPr>
            <a:spLocks noChangeArrowheads="1"/>
          </p:cNvSpPr>
          <p:nvPr/>
        </p:nvSpPr>
        <p:spPr bwMode="auto">
          <a:xfrm>
            <a:off x="5993268" y="1056351"/>
            <a:ext cx="3324539" cy="3556000"/>
          </a:xfrm>
          <a:prstGeom prst="rect">
            <a:avLst/>
          </a:prstGeom>
          <a:pattFill prst="dashHorz">
            <a:fgClr>
              <a:schemeClr val="accent2">
                <a:alpha val="58823"/>
              </a:schemeClr>
            </a:fgClr>
            <a:bgClr>
              <a:schemeClr val="bg1">
                <a:alpha val="58823"/>
              </a:schemeClr>
            </a:bgClr>
          </a:patt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412" y="1143946"/>
            <a:ext cx="609600" cy="36576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miter lim="800000"/>
            <a:headEnd/>
            <a:tailEnd/>
          </a:ln>
          <a:scene3d>
            <a:camera prst="legacyObliqueTopRight">
              <a:rot lat="0" lon="5400000" rev="0"/>
            </a:camera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5400" b="1">
                <a:solidFill>
                  <a:srgbClr val="FFFFFF"/>
                </a:solidFill>
                <a:latin typeface="Arial" charset="0"/>
              </a:rPr>
              <a:t>+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9034919" y="1426238"/>
            <a:ext cx="457200" cy="457200"/>
          </a:xfrm>
          <a:prstGeom prst="ellipse">
            <a:avLst/>
          </a:prstGeom>
          <a:gradFill rotWithShape="1">
            <a:gsLst>
              <a:gs pos="0">
                <a:srgbClr val="00FF00">
                  <a:alpha val="97000"/>
                </a:srgbClr>
              </a:gs>
              <a:gs pos="100000">
                <a:srgbClr val="00FF00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</a:t>
            </a:r>
            <a:r>
              <a:rPr lang="en-US" sz="2200" b="1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-1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30957" y="942942"/>
            <a:ext cx="609600" cy="3657600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miter lim="800000"/>
            <a:headEnd/>
            <a:tailEnd/>
          </a:ln>
          <a:scene3d>
            <a:camera prst="legacyObliqueTopRight">
              <a:rot lat="0" lon="5400000" rev="0"/>
            </a:camera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 wrap="none" anchor="ctr">
            <a:flatTx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5400" b="1">
                <a:latin typeface="Arial" charset="0"/>
              </a:rPr>
              <a:t>-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9034919" y="2797838"/>
            <a:ext cx="457200" cy="457200"/>
          </a:xfrm>
          <a:prstGeom prst="ellipse">
            <a:avLst/>
          </a:prstGeom>
          <a:gradFill rotWithShape="1">
            <a:gsLst>
              <a:gs pos="0">
                <a:srgbClr val="00FF00">
                  <a:alpha val="97000"/>
                </a:srgbClr>
              </a:gs>
              <a:gs pos="100000">
                <a:srgbClr val="00FF00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</a:t>
            </a:r>
            <a:r>
              <a:rPr lang="en-US" sz="22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-1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9034919" y="2112038"/>
            <a:ext cx="457200" cy="457200"/>
          </a:xfrm>
          <a:prstGeom prst="ellipse">
            <a:avLst/>
          </a:prstGeom>
          <a:gradFill rotWithShape="1">
            <a:gsLst>
              <a:gs pos="0">
                <a:srgbClr val="00FF00">
                  <a:alpha val="97000"/>
                </a:srgbClr>
              </a:gs>
              <a:gs pos="100000">
                <a:srgbClr val="00FF00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</a:t>
            </a:r>
            <a:r>
              <a:rPr lang="en-US" sz="22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-1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9034919" y="4093238"/>
            <a:ext cx="457200" cy="457200"/>
          </a:xfrm>
          <a:prstGeom prst="ellipse">
            <a:avLst/>
          </a:prstGeom>
          <a:gradFill rotWithShape="1">
            <a:gsLst>
              <a:gs pos="0">
                <a:srgbClr val="00FF00">
                  <a:alpha val="97000"/>
                </a:srgbClr>
              </a:gs>
              <a:gs pos="100000">
                <a:srgbClr val="00FF00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</a:t>
            </a:r>
            <a:r>
              <a:rPr lang="en-US" sz="22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-1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9034919" y="3407438"/>
            <a:ext cx="457200" cy="457200"/>
          </a:xfrm>
          <a:prstGeom prst="ellipse">
            <a:avLst/>
          </a:prstGeom>
          <a:gradFill rotWithShape="1">
            <a:gsLst>
              <a:gs pos="0">
                <a:srgbClr val="00FF00">
                  <a:alpha val="97000"/>
                </a:srgbClr>
              </a:gs>
              <a:gs pos="100000">
                <a:srgbClr val="00FF00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</a:t>
            </a:r>
            <a:r>
              <a:rPr lang="en-US" sz="22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-1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9034919" y="1883438"/>
            <a:ext cx="457200" cy="457200"/>
          </a:xfrm>
          <a:prstGeom prst="ellipse">
            <a:avLst/>
          </a:prstGeom>
          <a:gradFill rotWithShape="1">
            <a:gsLst>
              <a:gs pos="0">
                <a:srgbClr val="00FF00">
                  <a:alpha val="97000"/>
                </a:srgbClr>
              </a:gs>
              <a:gs pos="100000">
                <a:srgbClr val="00FF00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</a:t>
            </a:r>
            <a:r>
              <a:rPr lang="en-US" sz="22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-1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9071983" y="2504433"/>
            <a:ext cx="457200" cy="457200"/>
          </a:xfrm>
          <a:prstGeom prst="ellipse">
            <a:avLst/>
          </a:prstGeom>
          <a:gradFill rotWithShape="1">
            <a:gsLst>
              <a:gs pos="0">
                <a:srgbClr val="00FF00">
                  <a:alpha val="97000"/>
                </a:srgbClr>
              </a:gs>
              <a:gs pos="100000">
                <a:srgbClr val="00FF00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</a:t>
            </a:r>
            <a:r>
              <a:rPr lang="en-US" sz="2200" b="1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-1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9062064" y="1045238"/>
            <a:ext cx="457200" cy="457200"/>
          </a:xfrm>
          <a:prstGeom prst="ellipse">
            <a:avLst/>
          </a:prstGeom>
          <a:gradFill rotWithShape="1">
            <a:gsLst>
              <a:gs pos="0">
                <a:srgbClr val="00FF00">
                  <a:alpha val="97000"/>
                </a:srgbClr>
              </a:gs>
              <a:gs pos="100000">
                <a:srgbClr val="00FF00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</a:t>
            </a:r>
            <a:r>
              <a:rPr lang="en-US" sz="2200" b="1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-1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7495044" y="5179709"/>
            <a:ext cx="590550" cy="1066800"/>
            <a:chOff x="2496" y="3576"/>
            <a:chExt cx="372" cy="672"/>
          </a:xfrm>
        </p:grpSpPr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496" y="3768"/>
              <a:ext cx="336" cy="480"/>
            </a:xfrm>
            <a:prstGeom prst="rect">
              <a:avLst/>
            </a:prstGeom>
            <a:solidFill>
              <a:srgbClr val="FF99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dirty="0">
                  <a:solidFill>
                    <a:schemeClr val="bg1"/>
                  </a:solidFill>
                </a:rPr>
                <a:t>9V</a:t>
              </a: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592" y="3576"/>
              <a:ext cx="96" cy="48"/>
            </a:xfrm>
            <a:prstGeom prst="ellipse">
              <a:avLst/>
            </a:prstGeom>
            <a:solidFill>
              <a:srgbClr val="FF9900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2736" y="3576"/>
              <a:ext cx="96" cy="48"/>
            </a:xfrm>
            <a:prstGeom prst="ellipse">
              <a:avLst/>
            </a:prstGeom>
            <a:solidFill>
              <a:srgbClr val="FF9900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</p:spPr>
          <p:txBody>
            <a:bodyPr wrap="none" anchor="ctr">
              <a:flatTx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2496" y="3672"/>
              <a:ext cx="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2688" y="3672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>
                  <a:solidFill>
                    <a:schemeClr val="bg1"/>
                  </a:solidFill>
                </a:rPr>
                <a:t>-</a:t>
              </a:r>
            </a:p>
          </p:txBody>
        </p:sp>
      </p:grpSp>
      <p:sp>
        <p:nvSpPr>
          <p:cNvPr id="16" name="Freeform 15"/>
          <p:cNvSpPr>
            <a:spLocks/>
          </p:cNvSpPr>
          <p:nvPr/>
        </p:nvSpPr>
        <p:spPr bwMode="auto">
          <a:xfrm>
            <a:off x="5797178" y="4872680"/>
            <a:ext cx="1945515" cy="591468"/>
          </a:xfrm>
          <a:custGeom>
            <a:avLst/>
            <a:gdLst>
              <a:gd name="T0" fmla="*/ 1920 w 1936"/>
              <a:gd name="T1" fmla="*/ 288 h 472"/>
              <a:gd name="T2" fmla="*/ 1872 w 1936"/>
              <a:gd name="T3" fmla="*/ 144 h 472"/>
              <a:gd name="T4" fmla="*/ 1536 w 1936"/>
              <a:gd name="T5" fmla="*/ 240 h 472"/>
              <a:gd name="T6" fmla="*/ 432 w 1936"/>
              <a:gd name="T7" fmla="*/ 432 h 472"/>
              <a:gd name="T8" fmla="*/ 0 w 1936"/>
              <a:gd name="T9" fmla="*/ 0 h 4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6"/>
              <a:gd name="T16" fmla="*/ 0 h 472"/>
              <a:gd name="T17" fmla="*/ 1936 w 1936"/>
              <a:gd name="T18" fmla="*/ 472 h 4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6" h="472">
                <a:moveTo>
                  <a:pt x="1920" y="288"/>
                </a:moveTo>
                <a:cubicBezTo>
                  <a:pt x="1928" y="220"/>
                  <a:pt x="1936" y="152"/>
                  <a:pt x="1872" y="144"/>
                </a:cubicBezTo>
                <a:cubicBezTo>
                  <a:pt x="1808" y="136"/>
                  <a:pt x="1776" y="192"/>
                  <a:pt x="1536" y="240"/>
                </a:cubicBezTo>
                <a:cubicBezTo>
                  <a:pt x="1296" y="288"/>
                  <a:pt x="688" y="472"/>
                  <a:pt x="432" y="432"/>
                </a:cubicBezTo>
                <a:cubicBezTo>
                  <a:pt x="176" y="392"/>
                  <a:pt x="88" y="196"/>
                  <a:pt x="0" y="0"/>
                </a:cubicBezTo>
              </a:path>
            </a:pathLst>
          </a:custGeom>
          <a:noFill/>
          <a:ln w="50800">
            <a:solidFill>
              <a:srgbClr val="8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6844" y="4688550"/>
            <a:ext cx="1666115" cy="1115467"/>
          </a:xfrm>
          <a:custGeom>
            <a:avLst/>
            <a:gdLst>
              <a:gd name="T0" fmla="*/ 0 w 2432"/>
              <a:gd name="T1" fmla="*/ 240 h 512"/>
              <a:gd name="T2" fmla="*/ 192 w 2432"/>
              <a:gd name="T3" fmla="*/ 144 h 512"/>
              <a:gd name="T4" fmla="*/ 816 w 2432"/>
              <a:gd name="T5" fmla="*/ 336 h 512"/>
              <a:gd name="T6" fmla="*/ 1824 w 2432"/>
              <a:gd name="T7" fmla="*/ 480 h 512"/>
              <a:gd name="T8" fmla="*/ 2352 w 2432"/>
              <a:gd name="T9" fmla="*/ 432 h 512"/>
              <a:gd name="T10" fmla="*/ 2304 w 2432"/>
              <a:gd name="T11" fmla="*/ 0 h 5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32"/>
              <a:gd name="T19" fmla="*/ 0 h 512"/>
              <a:gd name="T20" fmla="*/ 2432 w 2432"/>
              <a:gd name="T21" fmla="*/ 512 h 5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32" h="512">
                <a:moveTo>
                  <a:pt x="0" y="240"/>
                </a:moveTo>
                <a:cubicBezTo>
                  <a:pt x="28" y="184"/>
                  <a:pt x="56" y="128"/>
                  <a:pt x="192" y="144"/>
                </a:cubicBezTo>
                <a:cubicBezTo>
                  <a:pt x="328" y="160"/>
                  <a:pt x="544" y="280"/>
                  <a:pt x="816" y="336"/>
                </a:cubicBezTo>
                <a:cubicBezTo>
                  <a:pt x="1088" y="392"/>
                  <a:pt x="1568" y="464"/>
                  <a:pt x="1824" y="480"/>
                </a:cubicBezTo>
                <a:cubicBezTo>
                  <a:pt x="2080" y="496"/>
                  <a:pt x="2272" y="512"/>
                  <a:pt x="2352" y="432"/>
                </a:cubicBezTo>
                <a:cubicBezTo>
                  <a:pt x="2432" y="352"/>
                  <a:pt x="2368" y="176"/>
                  <a:pt x="2304" y="0"/>
                </a:cubicBezTo>
              </a:path>
            </a:pathLst>
          </a:custGeom>
          <a:noFill/>
          <a:ln w="50800">
            <a:solidFill>
              <a:srgbClr val="008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9089208" y="314488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FF00">
                  <a:alpha val="97000"/>
                </a:srgbClr>
              </a:gs>
              <a:gs pos="100000">
                <a:srgbClr val="00FF00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</a:t>
            </a:r>
            <a:r>
              <a:rPr lang="en-US" sz="2200" b="1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-1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9042231" y="3761451"/>
            <a:ext cx="457200" cy="457200"/>
          </a:xfrm>
          <a:prstGeom prst="ellipse">
            <a:avLst/>
          </a:prstGeom>
          <a:gradFill rotWithShape="1">
            <a:gsLst>
              <a:gs pos="0">
                <a:srgbClr val="00FF00">
                  <a:alpha val="97000"/>
                </a:srgbClr>
              </a:gs>
              <a:gs pos="100000">
                <a:srgbClr val="00FF00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</a:t>
            </a:r>
            <a:r>
              <a:rPr lang="en-US" sz="2200" b="1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-1</a:t>
            </a: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9006219" y="1437351"/>
            <a:ext cx="457200" cy="457200"/>
          </a:xfrm>
          <a:prstGeom prst="ellipse">
            <a:avLst/>
          </a:prstGeom>
          <a:gradFill rotWithShape="1">
            <a:gsLst>
              <a:gs pos="0">
                <a:srgbClr val="00FF00">
                  <a:alpha val="97000"/>
                </a:srgbClr>
              </a:gs>
              <a:gs pos="100000">
                <a:srgbClr val="00FF00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</a:t>
            </a:r>
            <a:r>
              <a:rPr lang="en-US" sz="2200" b="1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-1</a:t>
            </a: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9006219" y="2808951"/>
            <a:ext cx="457200" cy="457200"/>
          </a:xfrm>
          <a:prstGeom prst="ellipse">
            <a:avLst/>
          </a:prstGeom>
          <a:gradFill rotWithShape="1">
            <a:gsLst>
              <a:gs pos="0">
                <a:srgbClr val="00FF00">
                  <a:alpha val="97000"/>
                </a:srgbClr>
              </a:gs>
              <a:gs pos="100000">
                <a:srgbClr val="00FF00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</a:t>
            </a:r>
            <a:r>
              <a:rPr lang="en-US" sz="22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-1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9006219" y="2123151"/>
            <a:ext cx="457200" cy="457200"/>
          </a:xfrm>
          <a:prstGeom prst="ellipse">
            <a:avLst/>
          </a:prstGeom>
          <a:gradFill rotWithShape="1">
            <a:gsLst>
              <a:gs pos="0">
                <a:srgbClr val="00FF00">
                  <a:alpha val="97000"/>
                </a:srgbClr>
              </a:gs>
              <a:gs pos="100000">
                <a:srgbClr val="00FF00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</a:t>
            </a:r>
            <a:r>
              <a:rPr lang="en-US" sz="22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-1</a:t>
            </a: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9006219" y="4104351"/>
            <a:ext cx="457200" cy="457200"/>
          </a:xfrm>
          <a:prstGeom prst="ellipse">
            <a:avLst/>
          </a:prstGeom>
          <a:gradFill rotWithShape="1">
            <a:gsLst>
              <a:gs pos="0">
                <a:srgbClr val="00FF00">
                  <a:alpha val="97000"/>
                </a:srgbClr>
              </a:gs>
              <a:gs pos="100000">
                <a:srgbClr val="00FF00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</a:t>
            </a:r>
            <a:r>
              <a:rPr lang="en-US" sz="2200" b="1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-1</a:t>
            </a: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9006219" y="3418551"/>
            <a:ext cx="457200" cy="457200"/>
          </a:xfrm>
          <a:prstGeom prst="ellipse">
            <a:avLst/>
          </a:prstGeom>
          <a:gradFill rotWithShape="1">
            <a:gsLst>
              <a:gs pos="0">
                <a:srgbClr val="00FF00">
                  <a:alpha val="97000"/>
                </a:srgbClr>
              </a:gs>
              <a:gs pos="100000">
                <a:srgbClr val="00FF00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2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</a:t>
            </a:r>
            <a:r>
              <a:rPr lang="en-US" sz="22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-1</a:t>
            </a: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9006219" y="1894551"/>
            <a:ext cx="457200" cy="457200"/>
          </a:xfrm>
          <a:prstGeom prst="ellipse">
            <a:avLst/>
          </a:prstGeom>
          <a:gradFill rotWithShape="1">
            <a:gsLst>
              <a:gs pos="0">
                <a:srgbClr val="00FF00">
                  <a:alpha val="97000"/>
                </a:srgbClr>
              </a:gs>
              <a:gs pos="100000">
                <a:srgbClr val="00FF00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</a:t>
            </a:r>
            <a:r>
              <a:rPr lang="en-US" sz="2200" b="1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-1</a:t>
            </a: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9043283" y="2515546"/>
            <a:ext cx="457200" cy="457200"/>
          </a:xfrm>
          <a:prstGeom prst="ellipse">
            <a:avLst/>
          </a:prstGeom>
          <a:gradFill rotWithShape="1">
            <a:gsLst>
              <a:gs pos="0">
                <a:srgbClr val="00FF00">
                  <a:alpha val="97000"/>
                </a:srgbClr>
              </a:gs>
              <a:gs pos="100000">
                <a:srgbClr val="00FF00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</a:t>
            </a:r>
            <a:r>
              <a:rPr lang="en-US" sz="2200" b="1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-1</a:t>
            </a: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9022062" y="1001441"/>
            <a:ext cx="457200" cy="457200"/>
          </a:xfrm>
          <a:prstGeom prst="ellipse">
            <a:avLst/>
          </a:prstGeom>
          <a:gradFill rotWithShape="1">
            <a:gsLst>
              <a:gs pos="0">
                <a:srgbClr val="00FF00">
                  <a:alpha val="97000"/>
                </a:srgbClr>
              </a:gs>
              <a:gs pos="100000">
                <a:srgbClr val="00FF00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</a:t>
            </a:r>
            <a:r>
              <a:rPr lang="en-US" sz="2200" b="1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-1</a:t>
            </a: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9060508" y="3155993"/>
            <a:ext cx="457200" cy="457200"/>
          </a:xfrm>
          <a:prstGeom prst="ellipse">
            <a:avLst/>
          </a:prstGeom>
          <a:gradFill rotWithShape="1">
            <a:gsLst>
              <a:gs pos="0">
                <a:srgbClr val="00FF00">
                  <a:alpha val="97000"/>
                </a:srgbClr>
              </a:gs>
              <a:gs pos="100000">
                <a:srgbClr val="00FF00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</a:t>
            </a:r>
            <a:r>
              <a:rPr lang="en-US" sz="2200" b="1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-1</a:t>
            </a: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9013531" y="3772564"/>
            <a:ext cx="457200" cy="457200"/>
          </a:xfrm>
          <a:prstGeom prst="ellipse">
            <a:avLst/>
          </a:prstGeom>
          <a:gradFill rotWithShape="1">
            <a:gsLst>
              <a:gs pos="0">
                <a:srgbClr val="00FF00">
                  <a:alpha val="97000"/>
                </a:srgbClr>
              </a:gs>
              <a:gs pos="100000">
                <a:srgbClr val="00FF00">
                  <a:gamma/>
                  <a:shade val="6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e</a:t>
            </a:r>
            <a:r>
              <a:rPr lang="en-US" sz="2200" b="1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-1</a:t>
            </a:r>
          </a:p>
        </p:txBody>
      </p:sp>
      <p:sp>
        <p:nvSpPr>
          <p:cNvPr id="4" name="Rectangle 3"/>
          <p:cNvSpPr/>
          <p:nvPr/>
        </p:nvSpPr>
        <p:spPr>
          <a:xfrm>
            <a:off x="363255" y="526093"/>
            <a:ext cx="4684734" cy="49584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জানি,ইলেক্ট্রনের অভাব হচ্ছে পজেটিভ চার্জ।তাই ইলেক্ট্রন সরিয়ে  অভাব আরো বারিয়ে দেওয়ার অর্থ হলো পজেটিভ চার্জ সরবরাহ করা। এর অর্থ হলো  ইলেক্ট্রন নেগেটিভ থেকে পজেটিভ দিকে যাওয়া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87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16" grpId="0" animBg="1"/>
      <p:bldP spid="17" grpId="0" animBg="1"/>
      <p:bldP spid="25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75" y="95653"/>
            <a:ext cx="3933825" cy="5396345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24" y="12526"/>
            <a:ext cx="4266333" cy="556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2737" y="1620786"/>
            <a:ext cx="2592887" cy="156966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ইলেকট্রন প্রবাহের ফলে বর্তনীতে বাল্ব জ্বলছে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3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" y="3394841"/>
            <a:ext cx="3745251" cy="22899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164" y="3394841"/>
            <a:ext cx="4018456" cy="236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9" y="30733"/>
            <a:ext cx="3726968" cy="32918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164" y="70486"/>
            <a:ext cx="4010836" cy="32918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TextBox 2"/>
          <p:cNvSpPr txBox="1"/>
          <p:nvPr/>
        </p:nvSpPr>
        <p:spPr>
          <a:xfrm>
            <a:off x="8769323" y="2737798"/>
            <a:ext cx="1681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তড়িৎ বর্তনী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1266723" y="2777551"/>
            <a:ext cx="1681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তড়িৎ বর্তনী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794083" y="5757040"/>
            <a:ext cx="1560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 বর্তনী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981630" y="5684772"/>
            <a:ext cx="2939129" cy="672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 বর্তনী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42599" y="70486"/>
            <a:ext cx="3944485" cy="351195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রোধ,ডায়োড,ধারক ইত্যাদি তড়িৎ ডিভাই নিয়ে তড়িৎ ব্যবস্থার সম্পুর্ন পথকে তড়িৎ বর্তনী বলে।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Left-Right Arrow Callout 2"/>
          <p:cNvSpPr/>
          <p:nvPr/>
        </p:nvSpPr>
        <p:spPr>
          <a:xfrm>
            <a:off x="3895595" y="3732756"/>
            <a:ext cx="4121063" cy="2024284"/>
          </a:xfrm>
          <a:prstGeom prst="leftRightArrowCallo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বর্তনী দুই প্রকার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55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9" grpId="0"/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394</TotalTime>
  <Words>501</Words>
  <Application>Microsoft Office PowerPoint</Application>
  <PresentationFormat>Widescreen</PresentationFormat>
  <Paragraphs>171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Cambria Math</vt:lpstr>
      <vt:lpstr>NikoshBAN</vt:lpstr>
      <vt:lpstr>Symbol</vt:lpstr>
      <vt:lpstr>Times New Roman</vt:lpstr>
      <vt:lpstr>Trebuchet MS</vt:lpstr>
      <vt:lpstr>Wingdings 3</vt:lpstr>
      <vt:lpstr>Facet</vt:lpstr>
      <vt:lpstr>PowerPoint Presentation</vt:lpstr>
      <vt:lpstr>                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 PC</dc:creator>
  <cp:lastModifiedBy>LAB PC</cp:lastModifiedBy>
  <cp:revision>73</cp:revision>
  <dcterms:created xsi:type="dcterms:W3CDTF">2021-06-21T12:06:07Z</dcterms:created>
  <dcterms:modified xsi:type="dcterms:W3CDTF">2021-06-25T09:00:19Z</dcterms:modified>
</cp:coreProperties>
</file>