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8" r:id="rId3"/>
    <p:sldId id="261" r:id="rId4"/>
    <p:sldId id="269" r:id="rId5"/>
    <p:sldId id="262" r:id="rId6"/>
    <p:sldId id="272" r:id="rId7"/>
    <p:sldId id="270" r:id="rId8"/>
    <p:sldId id="271" r:id="rId9"/>
    <p:sldId id="273" r:id="rId10"/>
    <p:sldId id="264"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571"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6E8FA4-1932-4408-AA76-0B76A044E44C}" type="datetimeFigureOut">
              <a:rPr lang="en-US" smtClean="0"/>
              <a:pPr/>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E3F86-52B7-4966-9064-8E91CB1ADB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E8FA4-1932-4408-AA76-0B76A044E44C}" type="datetimeFigureOut">
              <a:rPr lang="en-US" smtClean="0"/>
              <a:pPr/>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E3F86-52B7-4966-9064-8E91CB1ADB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E8FA4-1932-4408-AA76-0B76A044E44C}" type="datetimeFigureOut">
              <a:rPr lang="en-US" smtClean="0"/>
              <a:pPr/>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E3F86-52B7-4966-9064-8E91CB1ADB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E8FA4-1932-4408-AA76-0B76A044E44C}" type="datetimeFigureOut">
              <a:rPr lang="en-US" smtClean="0"/>
              <a:pPr/>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E3F86-52B7-4966-9064-8E91CB1ADB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6E8FA4-1932-4408-AA76-0B76A044E44C}" type="datetimeFigureOut">
              <a:rPr lang="en-US" smtClean="0"/>
              <a:pPr/>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E3F86-52B7-4966-9064-8E91CB1ADB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6E8FA4-1932-4408-AA76-0B76A044E44C}" type="datetimeFigureOut">
              <a:rPr lang="en-US" smtClean="0"/>
              <a:pPr/>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E3F86-52B7-4966-9064-8E91CB1ADB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6E8FA4-1932-4408-AA76-0B76A044E44C}" type="datetimeFigureOut">
              <a:rPr lang="en-US" smtClean="0"/>
              <a:pPr/>
              <a:t>6/24/2021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E3F86-52B7-4966-9064-8E91CB1ADB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6E8FA4-1932-4408-AA76-0B76A044E44C}" type="datetimeFigureOut">
              <a:rPr lang="en-US" smtClean="0"/>
              <a:pPr/>
              <a:t>6/24/2021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E3F86-52B7-4966-9064-8E91CB1ADB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E8FA4-1932-4408-AA76-0B76A044E44C}" type="datetimeFigureOut">
              <a:rPr lang="en-US" smtClean="0"/>
              <a:pPr/>
              <a:t>6/24/2021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E3F86-52B7-4966-9064-8E91CB1ADB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E8FA4-1932-4408-AA76-0B76A044E44C}" type="datetimeFigureOut">
              <a:rPr lang="en-US" smtClean="0"/>
              <a:pPr/>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E3F86-52B7-4966-9064-8E91CB1ADB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E8FA4-1932-4408-AA76-0B76A044E44C}" type="datetimeFigureOut">
              <a:rPr lang="en-US" smtClean="0"/>
              <a:pPr/>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E3F86-52B7-4966-9064-8E91CB1ADB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E8FA4-1932-4408-AA76-0B76A044E44C}" type="datetimeFigureOut">
              <a:rPr lang="en-US" smtClean="0"/>
              <a:pPr/>
              <a:t>6/24/2021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E3F86-52B7-4966-9064-8E91CB1ADB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6f6ba75a1a5a182ce82562f3c6a93a0.jpg"/>
          <p:cNvPicPr>
            <a:picLocks noChangeAspect="1"/>
          </p:cNvPicPr>
          <p:nvPr/>
        </p:nvPicPr>
        <p:blipFill>
          <a:blip r:embed="rId2"/>
          <a:stretch>
            <a:fillRect/>
          </a:stretch>
        </p:blipFill>
        <p:spPr>
          <a:xfrm>
            <a:off x="838200" y="381000"/>
            <a:ext cx="7848600" cy="5105400"/>
          </a:xfrm>
          <a:prstGeom prst="rect">
            <a:avLst/>
          </a:prstGeom>
        </p:spPr>
      </p:pic>
      <p:sp>
        <p:nvSpPr>
          <p:cNvPr id="3" name="TextBox 2"/>
          <p:cNvSpPr txBox="1"/>
          <p:nvPr/>
        </p:nvSpPr>
        <p:spPr>
          <a:xfrm>
            <a:off x="0" y="5181600"/>
            <a:ext cx="9144000" cy="2215991"/>
          </a:xfrm>
          <a:prstGeom prst="rect">
            <a:avLst/>
          </a:prstGeom>
          <a:noFill/>
        </p:spPr>
        <p:txBody>
          <a:bodyPr wrap="square" rtlCol="0">
            <a:spAutoFit/>
          </a:bodyPr>
          <a:lstStyle/>
          <a:p>
            <a:pPr algn="ctr"/>
            <a:r>
              <a:rPr lang="en-US" sz="13800" dirty="0" err="1" smtClean="0">
                <a:latin typeface="NikoshBAN" pitchFamily="2" charset="0"/>
                <a:cs typeface="NikoshBAN" pitchFamily="2" charset="0"/>
              </a:rPr>
              <a:t>স্বাগতম</a:t>
            </a:r>
            <a:endParaRPr lang="en-US" sz="4400" dirty="0">
              <a:latin typeface="NikoshBAN" pitchFamily="2" charset="0"/>
              <a:cs typeface="NikoshBAN" pitchFamily="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1200" y="609600"/>
            <a:ext cx="4495800"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3600" dirty="0" err="1" smtClean="0">
                <a:latin typeface="NikoshBAN" pitchFamily="2" charset="0"/>
                <a:cs typeface="NikoshBAN" pitchFamily="2" charset="0"/>
              </a:rPr>
              <a:t>চাহিদা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সুচি</a:t>
            </a:r>
            <a:r>
              <a:rPr lang="en-US" sz="3600" dirty="0" smtClean="0">
                <a:latin typeface="NikoshBAN" pitchFamily="2" charset="0"/>
                <a:cs typeface="NikoshBAN" pitchFamily="2" charset="0"/>
              </a:rPr>
              <a:t> ও </a:t>
            </a:r>
            <a:r>
              <a:rPr lang="en-US" sz="3600" dirty="0" err="1" smtClean="0">
                <a:latin typeface="NikoshBAN" pitchFamily="2" charset="0"/>
                <a:cs typeface="NikoshBAN" pitchFamily="2" charset="0"/>
              </a:rPr>
              <a:t>রেখা</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pic>
        <p:nvPicPr>
          <p:cNvPr id="4" name="Picture 3" descr="suci.jpg"/>
          <p:cNvPicPr>
            <a:picLocks noChangeAspect="1"/>
          </p:cNvPicPr>
          <p:nvPr/>
        </p:nvPicPr>
        <p:blipFill>
          <a:blip r:embed="rId2"/>
          <a:stretch>
            <a:fillRect/>
          </a:stretch>
        </p:blipFill>
        <p:spPr>
          <a:xfrm>
            <a:off x="304800" y="2057400"/>
            <a:ext cx="4114800" cy="1828799"/>
          </a:xfrm>
          <a:prstGeom prst="rect">
            <a:avLst/>
          </a:prstGeom>
        </p:spPr>
      </p:pic>
      <p:pic>
        <p:nvPicPr>
          <p:cNvPr id="5" name="Picture 4" descr="rekha.JPG"/>
          <p:cNvPicPr>
            <a:picLocks noChangeAspect="1"/>
          </p:cNvPicPr>
          <p:nvPr/>
        </p:nvPicPr>
        <p:blipFill>
          <a:blip r:embed="rId3"/>
          <a:stretch>
            <a:fillRect/>
          </a:stretch>
        </p:blipFill>
        <p:spPr>
          <a:xfrm>
            <a:off x="4876800" y="1676400"/>
            <a:ext cx="3657601" cy="2520315"/>
          </a:xfrm>
          <a:prstGeom prst="rect">
            <a:avLst/>
          </a:prstGeom>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1981200"/>
            <a:ext cx="5029200" cy="2862322"/>
          </a:xfrm>
          <a:prstGeom prst="rect">
            <a:avLst/>
          </a:prstGeom>
          <a:noFill/>
        </p:spPr>
        <p:txBody>
          <a:bodyPr wrap="square" rtlCol="0">
            <a:spAutoFit/>
          </a:bodyPr>
          <a:lstStyle/>
          <a:p>
            <a:pPr>
              <a:buFont typeface="Wingdings" pitchFamily="2" charset="2"/>
              <a:buChar char="v"/>
            </a:pP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চাহিদা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a:t>
            </a:r>
          </a:p>
          <a:p>
            <a:pPr>
              <a:buFont typeface="Arial" pitchFamily="34" charset="0"/>
              <a:buChar char="•"/>
            </a:pPr>
            <a:endParaRPr lang="en-US" sz="3600" dirty="0" smtClean="0">
              <a:latin typeface="NikoshBAN" pitchFamily="2" charset="0"/>
              <a:cs typeface="NikoshBAN" pitchFamily="2" charset="0"/>
            </a:endParaRPr>
          </a:p>
          <a:p>
            <a:pPr>
              <a:buFont typeface="Wingdings" pitchFamily="2" charset="2"/>
              <a:buChar char="v"/>
            </a:pP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চাহিদা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বিধি</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ব্যাখ্যা</a:t>
            </a:r>
            <a:r>
              <a:rPr lang="en-US" sz="3600" dirty="0" smtClean="0">
                <a:latin typeface="NikoshBAN" pitchFamily="2" charset="0"/>
                <a:cs typeface="NikoshBAN" pitchFamily="2" charset="0"/>
              </a:rPr>
              <a:t> </a:t>
            </a:r>
          </a:p>
          <a:p>
            <a:endParaRPr lang="en-US" sz="3600" dirty="0" smtClean="0">
              <a:latin typeface="NikoshBAN" pitchFamily="2" charset="0"/>
              <a:cs typeface="NikoshBAN" pitchFamily="2" charset="0"/>
            </a:endParaRPr>
          </a:p>
          <a:p>
            <a:pPr>
              <a:buFont typeface="Wingdings" pitchFamily="2" charset="2"/>
              <a:buChar char="v"/>
            </a:pP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চাহিদার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কয়টি</a:t>
            </a:r>
            <a:r>
              <a:rPr lang="en-US" sz="3600" dirty="0" smtClean="0">
                <a:latin typeface="NikoshBAN" pitchFamily="2" charset="0"/>
                <a:cs typeface="NikoshBAN" pitchFamily="2" charset="0"/>
              </a:rPr>
              <a:t> </a:t>
            </a:r>
            <a:r>
              <a:rPr lang="en-US" dirty="0" smtClean="0"/>
              <a:t>?</a:t>
            </a:r>
            <a:endParaRPr lang="en-US" dirty="0"/>
          </a:p>
        </p:txBody>
      </p:sp>
      <p:sp>
        <p:nvSpPr>
          <p:cNvPr id="9" name="TextBox 8"/>
          <p:cNvSpPr txBox="1"/>
          <p:nvPr/>
        </p:nvSpPr>
        <p:spPr>
          <a:xfrm>
            <a:off x="533400" y="609600"/>
            <a:ext cx="7391400" cy="1446550"/>
          </a:xfrm>
          <a:prstGeom prst="rect">
            <a:avLst/>
          </a:prstGeom>
          <a:noFill/>
        </p:spPr>
        <p:txBody>
          <a:bodyPr wrap="square" rtlCol="0">
            <a:spAutoFit/>
          </a:bodyPr>
          <a:lstStyle/>
          <a:p>
            <a:r>
              <a:rPr lang="en-US" sz="8800" dirty="0" err="1" smtClean="0">
                <a:latin typeface="NikoshBAN" pitchFamily="2" charset="0"/>
                <a:cs typeface="NikoshBAN" pitchFamily="2" charset="0"/>
              </a:rPr>
              <a:t>মূল্যায়নঃ</a:t>
            </a:r>
            <a:endParaRPr lang="en-US" sz="8800" dirty="0">
              <a:latin typeface="NikoshBAN" pitchFamily="2" charset="0"/>
              <a:cs typeface="NikoshBAN" pitchFamily="2" charset="0"/>
            </a:endParaRP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5105400"/>
            <a:ext cx="4581703" cy="646331"/>
          </a:xfrm>
          <a:prstGeom prst="rect">
            <a:avLst/>
          </a:prstGeom>
          <a:noFill/>
        </p:spPr>
        <p:txBody>
          <a:bodyPr wrap="none" rtlCol="0">
            <a:spAutoFit/>
          </a:bodyPr>
          <a:lstStyle/>
          <a:p>
            <a:r>
              <a:rPr lang="en-US" sz="3600" dirty="0" err="1" smtClean="0">
                <a:latin typeface="NikoshBAN" pitchFamily="2" charset="0"/>
                <a:cs typeface="NikoshBAN" pitchFamily="2" charset="0"/>
              </a:rPr>
              <a:t>চাহিদা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বিধির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ব্যতিক্রম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কিকি</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4" name="TextBox 3"/>
          <p:cNvSpPr txBox="1"/>
          <p:nvPr/>
        </p:nvSpPr>
        <p:spPr>
          <a:xfrm>
            <a:off x="3505200" y="228600"/>
            <a:ext cx="1975221" cy="707886"/>
          </a:xfrm>
          <a:prstGeom prst="rect">
            <a:avLst/>
          </a:prstGeom>
          <a:noFill/>
        </p:spPr>
        <p:txBody>
          <a:bodyPr wrap="none" rtlCol="0">
            <a:spAutoFit/>
          </a:bodyPr>
          <a:lstStyle/>
          <a:p>
            <a:r>
              <a:rPr lang="en-US" sz="4000" dirty="0" err="1" smtClean="0">
                <a:solidFill>
                  <a:schemeClr val="accent6">
                    <a:lumMod val="75000"/>
                  </a:schemeClr>
                </a:solidFill>
                <a:latin typeface="NikoshBAN" pitchFamily="2" charset="0"/>
                <a:cs typeface="NikoshBAN" pitchFamily="2" charset="0"/>
              </a:rPr>
              <a:t>বাড়ীর</a:t>
            </a:r>
            <a:r>
              <a:rPr lang="en-US" sz="4000" dirty="0" smtClean="0">
                <a:solidFill>
                  <a:schemeClr val="accent6">
                    <a:lumMod val="75000"/>
                  </a:schemeClr>
                </a:solidFill>
                <a:latin typeface="NikoshBAN" pitchFamily="2" charset="0"/>
                <a:cs typeface="NikoshBAN" pitchFamily="2" charset="0"/>
              </a:rPr>
              <a:t> </a:t>
            </a:r>
            <a:r>
              <a:rPr lang="en-US" sz="4000" dirty="0" err="1" smtClean="0">
                <a:solidFill>
                  <a:schemeClr val="accent6">
                    <a:lumMod val="75000"/>
                  </a:schemeClr>
                </a:solidFill>
                <a:latin typeface="NikoshBAN" pitchFamily="2" charset="0"/>
                <a:cs typeface="NikoshBAN" pitchFamily="2" charset="0"/>
              </a:rPr>
              <a:t>কাজ</a:t>
            </a:r>
            <a:endParaRPr lang="en-US" sz="4000" dirty="0">
              <a:solidFill>
                <a:schemeClr val="accent6">
                  <a:lumMod val="75000"/>
                </a:schemeClr>
              </a:solidFill>
            </a:endParaRPr>
          </a:p>
        </p:txBody>
      </p:sp>
      <p:grpSp>
        <p:nvGrpSpPr>
          <p:cNvPr id="11" name="Group 10"/>
          <p:cNvGrpSpPr/>
          <p:nvPr/>
        </p:nvGrpSpPr>
        <p:grpSpPr>
          <a:xfrm>
            <a:off x="2133600" y="1295400"/>
            <a:ext cx="5715000" cy="3429000"/>
            <a:chOff x="2057400" y="1143000"/>
            <a:chExt cx="5715000" cy="3429000"/>
          </a:xfrm>
        </p:grpSpPr>
        <p:sp>
          <p:nvSpPr>
            <p:cNvPr id="5" name="Rectangle 4"/>
            <p:cNvSpPr/>
            <p:nvPr/>
          </p:nvSpPr>
          <p:spPr>
            <a:xfrm>
              <a:off x="2667000" y="2133600"/>
              <a:ext cx="434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2057400" y="1143000"/>
              <a:ext cx="5715000" cy="1066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2000" y="2895600"/>
              <a:ext cx="609600" cy="1676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105400" y="2895600"/>
              <a:ext cx="609600" cy="1676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2971800"/>
              <a:ext cx="381000" cy="762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581400" y="2971800"/>
              <a:ext cx="381000" cy="762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nset.jpg"/>
          <p:cNvPicPr>
            <a:picLocks noChangeAspect="1"/>
          </p:cNvPicPr>
          <p:nvPr/>
        </p:nvPicPr>
        <p:blipFill>
          <a:blip r:embed="rId2"/>
          <a:stretch>
            <a:fillRect/>
          </a:stretch>
        </p:blipFill>
        <p:spPr>
          <a:xfrm>
            <a:off x="1143000" y="304800"/>
            <a:ext cx="7066280" cy="3962400"/>
          </a:xfrm>
          <a:prstGeom prst="rect">
            <a:avLst/>
          </a:prstGeom>
        </p:spPr>
      </p:pic>
      <p:sp>
        <p:nvSpPr>
          <p:cNvPr id="3" name="TextBox 2"/>
          <p:cNvSpPr txBox="1"/>
          <p:nvPr/>
        </p:nvSpPr>
        <p:spPr>
          <a:xfrm>
            <a:off x="3429000" y="2819400"/>
            <a:ext cx="2133600" cy="1015663"/>
          </a:xfrm>
          <a:prstGeom prst="rect">
            <a:avLst/>
          </a:prstGeom>
          <a:noFill/>
        </p:spPr>
        <p:txBody>
          <a:bodyPr wrap="square" rtlCol="0">
            <a:spAutoFit/>
          </a:bodyPr>
          <a:lstStyle/>
          <a:p>
            <a:r>
              <a:rPr lang="en-US" sz="6000" dirty="0" err="1" smtClean="0">
                <a:solidFill>
                  <a:schemeClr val="bg1"/>
                </a:solidFill>
                <a:latin typeface="NikoshBAN" pitchFamily="2" charset="0"/>
                <a:cs typeface="NikoshBAN" pitchFamily="2" charset="0"/>
              </a:rPr>
              <a:t>ধন্যবাদ</a:t>
            </a:r>
            <a:endParaRPr lang="en-US" sz="6000" dirty="0">
              <a:solidFill>
                <a:schemeClr val="bg1"/>
              </a:solidFill>
              <a:latin typeface="NikoshBAN" pitchFamily="2" charset="0"/>
              <a:cs typeface="NikoshBAN" pitchFamily="2" charset="0"/>
            </a:endParaRPr>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4724400" cy="2308324"/>
          </a:xfrm>
          <a:prstGeom prst="rect">
            <a:avLst/>
          </a:prstGeom>
          <a:solidFill>
            <a:schemeClr val="accent2">
              <a:lumMod val="40000"/>
              <a:lumOff val="60000"/>
            </a:schemeClr>
          </a:solidFill>
        </p:spPr>
        <p:txBody>
          <a:bodyPr wrap="square" rtlCol="0">
            <a:spAutoFit/>
          </a:bodyPr>
          <a:lstStyle/>
          <a:p>
            <a:r>
              <a:rPr lang="en-US" sz="3600" dirty="0" err="1" smtClean="0">
                <a:latin typeface="NikoshBAN" pitchFamily="2" charset="0"/>
                <a:cs typeface="NikoshBAN" pitchFamily="2" charset="0"/>
              </a:rPr>
              <a:t>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মিয়া</a:t>
            </a:r>
            <a:r>
              <a:rPr lang="en-US" sz="3600" dirty="0" smtClean="0">
                <a:latin typeface="NikoshBAN" pitchFamily="2" charset="0"/>
                <a:cs typeface="NikoshBAN" pitchFamily="2" charset="0"/>
              </a:rPr>
              <a:t>, </a:t>
            </a:r>
          </a:p>
          <a:p>
            <a:r>
              <a:rPr lang="en-US" sz="3600" dirty="0" err="1" smtClean="0">
                <a:latin typeface="NikoshBAN" pitchFamily="2" charset="0"/>
                <a:cs typeface="NikoshBAN" pitchFamily="2" charset="0"/>
              </a:rPr>
              <a:t>প্রভাষক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অর্থনীতি</a:t>
            </a:r>
            <a:r>
              <a:rPr lang="en-US" sz="3600" dirty="0" smtClean="0">
                <a:latin typeface="NikoshBAN" pitchFamily="2" charset="0"/>
                <a:cs typeface="NikoshBAN" pitchFamily="2" charset="0"/>
              </a:rPr>
              <a:t>,</a:t>
            </a:r>
          </a:p>
          <a:p>
            <a:r>
              <a:rPr lang="en-US" sz="3600" dirty="0" err="1" smtClean="0">
                <a:latin typeface="NikoshBAN" pitchFamily="2" charset="0"/>
                <a:cs typeface="NikoshBAN" pitchFamily="2" charset="0"/>
              </a:rPr>
              <a:t>কুতুবপুর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অরুন্নেছা</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স্কুল</a:t>
            </a:r>
            <a:r>
              <a:rPr lang="en-US" sz="3600" dirty="0" smtClean="0">
                <a:latin typeface="NikoshBAN" pitchFamily="2" charset="0"/>
                <a:cs typeface="NikoshBAN" pitchFamily="2" charset="0"/>
              </a:rPr>
              <a:t> ও </a:t>
            </a:r>
            <a:r>
              <a:rPr lang="en-US" sz="3600" dirty="0" err="1" smtClean="0">
                <a:latin typeface="NikoshBAN" pitchFamily="2" charset="0"/>
                <a:cs typeface="NikoshBAN" pitchFamily="2" charset="0"/>
              </a:rPr>
              <a:t>কলেজ</a:t>
            </a:r>
            <a:r>
              <a:rPr lang="en-US" sz="3600" dirty="0" smtClean="0">
                <a:latin typeface="NikoshBAN" pitchFamily="2" charset="0"/>
                <a:cs typeface="NikoshBAN" pitchFamily="2" charset="0"/>
              </a:rPr>
              <a:t>, </a:t>
            </a:r>
          </a:p>
          <a:p>
            <a:r>
              <a:rPr lang="en-US" sz="3600" dirty="0" err="1" smtClean="0">
                <a:latin typeface="NikoshBAN" pitchFamily="2" charset="0"/>
                <a:cs typeface="NikoshBAN" pitchFamily="2" charset="0"/>
              </a:rPr>
              <a:t>বদরগঞ্জ</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রংপুর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3" name="TextBox 2"/>
          <p:cNvSpPr txBox="1"/>
          <p:nvPr/>
        </p:nvSpPr>
        <p:spPr>
          <a:xfrm>
            <a:off x="5410200" y="685801"/>
            <a:ext cx="3048000" cy="2031325"/>
          </a:xfrm>
          <a:prstGeom prst="rect">
            <a:avLst/>
          </a:prstGeom>
          <a:solidFill>
            <a:schemeClr val="accent4">
              <a:lumMod val="40000"/>
              <a:lumOff val="60000"/>
            </a:schemeClr>
          </a:solidFill>
        </p:spPr>
        <p:txBody>
          <a:bodyPr wrap="square" rtlCol="0">
            <a:spAutoFit/>
          </a:bodyPr>
          <a:lstStyle/>
          <a:p>
            <a:r>
              <a:rPr lang="en-US" sz="3600" dirty="0" err="1" smtClean="0">
                <a:latin typeface="NikoshBAN" pitchFamily="2" charset="0"/>
                <a:cs typeface="NikoshBAN" pitchFamily="2" charset="0"/>
              </a:rPr>
              <a:t>বিষয়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অর্থনীতি</a:t>
            </a:r>
            <a:endParaRPr lang="en-US" sz="3600" dirty="0" smtClean="0">
              <a:latin typeface="NikoshBAN" pitchFamily="2" charset="0"/>
              <a:cs typeface="NikoshBAN" pitchFamily="2" charset="0"/>
            </a:endParaRPr>
          </a:p>
          <a:p>
            <a:r>
              <a:rPr lang="en-US" sz="3600" dirty="0" err="1" smtClean="0">
                <a:latin typeface="NikoshBAN" pitchFamily="2" charset="0"/>
                <a:cs typeface="NikoshBAN" pitchFamily="2" charset="0"/>
              </a:rPr>
              <a:t>শ্রেণী</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একাদশ</a:t>
            </a:r>
            <a:r>
              <a:rPr lang="en-US" sz="3600" dirty="0" smtClean="0">
                <a:latin typeface="NikoshBAN" pitchFamily="2" charset="0"/>
                <a:cs typeface="NikoshBAN" pitchFamily="2" charset="0"/>
              </a:rPr>
              <a:t> </a:t>
            </a:r>
          </a:p>
          <a:p>
            <a:r>
              <a:rPr lang="en-US" sz="3600" dirty="0" err="1" smtClean="0">
                <a:latin typeface="NikoshBAN" pitchFamily="2" charset="0"/>
                <a:cs typeface="NikoshBAN" pitchFamily="2" charset="0"/>
              </a:rPr>
              <a:t>পাঠ</a:t>
            </a:r>
            <a:r>
              <a:rPr lang="en-US" sz="3600" dirty="0" smtClean="0">
                <a:latin typeface="NikoshBAN" pitchFamily="2" charset="0"/>
                <a:cs typeface="NikoshBAN" pitchFamily="2" charset="0"/>
              </a:rPr>
              <a:t> - </a:t>
            </a:r>
            <a:r>
              <a:rPr lang="en-US" sz="3600" dirty="0" err="1" smtClean="0">
                <a:latin typeface="NikoshBAN" pitchFamily="2" charset="0"/>
                <a:cs typeface="NikoshBAN" pitchFamily="2" charset="0"/>
              </a:rPr>
              <a:t>চাহিদা</a:t>
            </a:r>
            <a:endParaRPr lang="en-US" sz="3600" dirty="0" smtClean="0">
              <a:latin typeface="NikoshBAN" pitchFamily="2" charset="0"/>
              <a:cs typeface="NikoshBAN" pitchFamily="2" charset="0"/>
            </a:endParaRPr>
          </a:p>
          <a:p>
            <a:endParaRPr lang="en-US"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enakata.jpg"/>
          <p:cNvPicPr>
            <a:picLocks noChangeAspect="1"/>
          </p:cNvPicPr>
          <p:nvPr/>
        </p:nvPicPr>
        <p:blipFill>
          <a:blip r:embed="rId2"/>
          <a:stretch>
            <a:fillRect/>
          </a:stretch>
        </p:blipFill>
        <p:spPr>
          <a:xfrm>
            <a:off x="685800" y="1600200"/>
            <a:ext cx="3429000" cy="2349516"/>
          </a:xfrm>
          <a:prstGeom prst="rect">
            <a:avLst/>
          </a:prstGeom>
          <a:ln w="228600" cap="sq" cmpd="thickThin">
            <a:solidFill>
              <a:srgbClr val="000000"/>
            </a:solidFill>
            <a:prstDash val="solid"/>
            <a:miter lim="800000"/>
          </a:ln>
          <a:effectLst>
            <a:innerShdw blurRad="76200">
              <a:srgbClr val="000000"/>
            </a:innerShdw>
          </a:effectLst>
        </p:spPr>
      </p:pic>
      <p:pic>
        <p:nvPicPr>
          <p:cNvPr id="3" name="Picture 2" descr="kenakata1.jpg"/>
          <p:cNvPicPr>
            <a:picLocks noChangeAspect="1"/>
          </p:cNvPicPr>
          <p:nvPr/>
        </p:nvPicPr>
        <p:blipFill>
          <a:blip r:embed="rId3"/>
          <a:stretch>
            <a:fillRect/>
          </a:stretch>
        </p:blipFill>
        <p:spPr>
          <a:xfrm>
            <a:off x="4419600" y="1447800"/>
            <a:ext cx="4114800" cy="2195513"/>
          </a:xfrm>
          <a:prstGeom prst="rect">
            <a:avLst/>
          </a:prstGeom>
          <a:ln w="88900" cap="sq" cmpd="thickThin">
            <a:solidFill>
              <a:srgbClr val="000000"/>
            </a:solidFill>
            <a:prstDash val="solid"/>
            <a:miter lim="800000"/>
          </a:ln>
          <a:effectLst>
            <a:innerShdw blurRad="76200">
              <a:srgbClr val="000000"/>
            </a:innerShdw>
          </a:effectLst>
        </p:spPr>
      </p:pic>
      <p:pic>
        <p:nvPicPr>
          <p:cNvPr id="4" name="Picture 3" descr="kenakata2.jpg"/>
          <p:cNvPicPr>
            <a:picLocks noChangeAspect="1"/>
          </p:cNvPicPr>
          <p:nvPr/>
        </p:nvPicPr>
        <p:blipFill>
          <a:blip r:embed="rId4"/>
          <a:stretch>
            <a:fillRect/>
          </a:stretch>
        </p:blipFill>
        <p:spPr>
          <a:xfrm rot="437873">
            <a:off x="381000" y="4191000"/>
            <a:ext cx="3664262" cy="24384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5" name="Picture 4" descr="kenakata3.jpg"/>
          <p:cNvPicPr>
            <a:picLocks noChangeAspect="1"/>
          </p:cNvPicPr>
          <p:nvPr/>
        </p:nvPicPr>
        <p:blipFill>
          <a:blip r:embed="rId5"/>
          <a:stretch>
            <a:fillRect/>
          </a:stretch>
        </p:blipFill>
        <p:spPr>
          <a:xfrm>
            <a:off x="4495800" y="3962400"/>
            <a:ext cx="4267200" cy="254203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6" name="TextBox 5"/>
          <p:cNvSpPr txBox="1"/>
          <p:nvPr/>
        </p:nvSpPr>
        <p:spPr>
          <a:xfrm>
            <a:off x="457200" y="0"/>
            <a:ext cx="8229600" cy="769441"/>
          </a:xfrm>
          <a:prstGeom prst="rect">
            <a:avLst/>
          </a:prstGeom>
          <a:noFill/>
        </p:spPr>
        <p:txBody>
          <a:bodyPr wrap="square" rtlCol="0">
            <a:spAutoFit/>
          </a:bodyPr>
          <a:lstStyle/>
          <a:p>
            <a:r>
              <a:rPr lang="en-US" sz="4400" dirty="0" err="1" smtClean="0">
                <a:latin typeface="NikoshBAN" pitchFamily="2" charset="0"/>
                <a:cs typeface="NikoshBAN" pitchFamily="2" charset="0"/>
              </a:rPr>
              <a:t>নিচের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ছবিগুলো</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লক্ষ্য</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করঃ</a:t>
            </a:r>
            <a:endParaRPr lang="en-US" sz="4400" dirty="0">
              <a:latin typeface="NikoshBAN" pitchFamily="2" charset="0"/>
              <a:cs typeface="NikoshBAN"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slide(fromBottom)">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strips(downLeft)">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edge">
                                      <p:cBhvr>
                                        <p:cTn id="2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3048000"/>
            <a:ext cx="4038600" cy="221599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13800" dirty="0" err="1" smtClean="0">
                <a:latin typeface="NikoshBAN" pitchFamily="2" charset="0"/>
                <a:cs typeface="NikoshBAN" pitchFamily="2" charset="0"/>
              </a:rPr>
              <a:t>চাহিদা</a:t>
            </a:r>
            <a:endParaRPr lang="en-US" sz="13800" dirty="0">
              <a:latin typeface="NikoshBAN" pitchFamily="2" charset="0"/>
              <a:cs typeface="NikoshBAN" pitchFamily="2" charset="0"/>
            </a:endParaRPr>
          </a:p>
        </p:txBody>
      </p:sp>
      <p:sp>
        <p:nvSpPr>
          <p:cNvPr id="3" name="TextBox 2"/>
          <p:cNvSpPr txBox="1"/>
          <p:nvPr/>
        </p:nvSpPr>
        <p:spPr>
          <a:xfrm>
            <a:off x="1981200" y="762000"/>
            <a:ext cx="4123245" cy="1107996"/>
          </a:xfrm>
          <a:prstGeom prst="rect">
            <a:avLst/>
          </a:prstGeom>
          <a:noFill/>
        </p:spPr>
        <p:txBody>
          <a:bodyPr wrap="none" rtlCol="0">
            <a:spAutoFit/>
          </a:bodyPr>
          <a:lstStyle/>
          <a:p>
            <a:r>
              <a:rPr lang="en-US" sz="6600" dirty="0" err="1" smtClean="0">
                <a:solidFill>
                  <a:srgbClr val="00B050"/>
                </a:solidFill>
                <a:latin typeface="NikoshBAN" pitchFamily="2" charset="0"/>
                <a:cs typeface="NikoshBAN" pitchFamily="2" charset="0"/>
              </a:rPr>
              <a:t>আজকের</a:t>
            </a:r>
            <a:r>
              <a:rPr lang="en-US" sz="6600" dirty="0" smtClean="0">
                <a:solidFill>
                  <a:srgbClr val="00B050"/>
                </a:solidFill>
                <a:latin typeface="NikoshBAN" pitchFamily="2" charset="0"/>
                <a:cs typeface="NikoshBAN" pitchFamily="2" charset="0"/>
              </a:rPr>
              <a:t> </a:t>
            </a:r>
            <a:r>
              <a:rPr lang="en-US" sz="6600" dirty="0" err="1" smtClean="0">
                <a:solidFill>
                  <a:srgbClr val="00B050"/>
                </a:solidFill>
                <a:latin typeface="NikoshBAN" pitchFamily="2" charset="0"/>
                <a:cs typeface="NikoshBAN" pitchFamily="2" charset="0"/>
              </a:rPr>
              <a:t>পাঠ</a:t>
            </a:r>
            <a:r>
              <a:rPr lang="en-US" sz="6600" dirty="0" smtClean="0">
                <a:solidFill>
                  <a:srgbClr val="00B050"/>
                </a:solidFill>
                <a:latin typeface="NikoshBAN" pitchFamily="2" charset="0"/>
                <a:cs typeface="NikoshBAN" pitchFamily="2" charset="0"/>
              </a:rPr>
              <a:t>- </a:t>
            </a:r>
            <a:endParaRPr lang="en-US" sz="6600"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1066800"/>
            <a:ext cx="7315200" cy="513986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t>           </a:t>
            </a:r>
            <a:r>
              <a:rPr lang="en-US" sz="3600" dirty="0" err="1" smtClean="0">
                <a:latin typeface="NikoshBAN" pitchFamily="2" charset="0"/>
                <a:cs typeface="NikoshBAN" pitchFamily="2" charset="0"/>
              </a:rPr>
              <a:t>এই</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পাঠে</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শিক্ষার্থীরাঃ</a:t>
            </a:r>
            <a:r>
              <a:rPr lang="en-US" sz="3600" dirty="0" smtClean="0">
                <a:latin typeface="NikoshBAN" pitchFamily="2" charset="0"/>
                <a:cs typeface="NikoshBAN" pitchFamily="2" charset="0"/>
              </a:rPr>
              <a:t>- </a:t>
            </a:r>
          </a:p>
          <a:p>
            <a:endParaRPr lang="en-US" sz="3600" dirty="0" smtClean="0">
              <a:latin typeface="NikoshBAN" pitchFamily="2" charset="0"/>
              <a:cs typeface="NikoshBAN" pitchFamily="2" charset="0"/>
            </a:endParaRPr>
          </a:p>
          <a:p>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চাহিদা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পারবেন</a:t>
            </a:r>
            <a:r>
              <a:rPr lang="en-US" sz="3600" dirty="0" smtClean="0">
                <a:latin typeface="NikoshBAN" pitchFamily="2" charset="0"/>
                <a:cs typeface="NikoshBAN" pitchFamily="2" charset="0"/>
              </a:rPr>
              <a:t> </a:t>
            </a:r>
          </a:p>
          <a:p>
            <a:r>
              <a:rPr lang="en-US" sz="3600" dirty="0" smtClean="0">
                <a:latin typeface="NikoshBAN" pitchFamily="2" charset="0"/>
                <a:cs typeface="NikoshBAN" pitchFamily="2" charset="0"/>
              </a:rPr>
              <a:t> </a:t>
            </a:r>
          </a:p>
          <a:p>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চাহিদার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সংজ্ঞা</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ব্যাখ্যা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পারবেন</a:t>
            </a:r>
            <a:endParaRPr lang="en-US" sz="3600" dirty="0" smtClean="0">
              <a:latin typeface="NikoshBAN" pitchFamily="2" charset="0"/>
              <a:cs typeface="NikoshBAN" pitchFamily="2" charset="0"/>
            </a:endParaRPr>
          </a:p>
          <a:p>
            <a:endParaRPr lang="en-US" sz="3600" dirty="0" smtClean="0">
              <a:latin typeface="NikoshBAN" pitchFamily="2" charset="0"/>
              <a:cs typeface="NikoshBAN" pitchFamily="2" charset="0"/>
            </a:endParaRPr>
          </a:p>
          <a:p>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চাহিদা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বিধি</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বিশ্লেষণ</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পারবেন</a:t>
            </a:r>
            <a:endParaRPr lang="en-US" sz="3600" dirty="0" smtClean="0">
              <a:latin typeface="NikoshBAN" pitchFamily="2" charset="0"/>
              <a:cs typeface="NikoshBAN" pitchFamily="2" charset="0"/>
            </a:endParaRPr>
          </a:p>
          <a:p>
            <a:endParaRPr lang="en-US" dirty="0" smtClean="0"/>
          </a:p>
          <a:p>
            <a:r>
              <a:rPr lang="en-US" sz="3600" b="1" dirty="0" smtClean="0">
                <a:solidFill>
                  <a:srgbClr val="00B050"/>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চাহিদা</a:t>
            </a:r>
            <a:r>
              <a:rPr lang="en-US" sz="3600" dirty="0" smtClean="0">
                <a:solidFill>
                  <a:schemeClr val="tx1"/>
                </a:solidFill>
                <a:latin typeface="NikoshBAN" pitchFamily="2" charset="0"/>
                <a:cs typeface="NikoshBAN" pitchFamily="2" charset="0"/>
              </a:rPr>
              <a:t> ও </a:t>
            </a:r>
            <a:r>
              <a:rPr lang="en-US" sz="3600" dirty="0" err="1" smtClean="0">
                <a:solidFill>
                  <a:schemeClr val="tx1"/>
                </a:solidFill>
                <a:latin typeface="NikoshBAN" pitchFamily="2" charset="0"/>
                <a:cs typeface="NikoshBAN" pitchFamily="2" charset="0"/>
              </a:rPr>
              <a:t>দামের</a:t>
            </a:r>
            <a:r>
              <a:rPr lang="en-US" sz="3600" dirty="0" smtClean="0">
                <a:solidFill>
                  <a:schemeClr val="tx1"/>
                </a:solidFill>
                <a:latin typeface="NikoshBAN" pitchFamily="2" charset="0"/>
                <a:cs typeface="NikoshBAN" pitchFamily="2" charset="0"/>
              </a:rPr>
              <a:t> </a:t>
            </a:r>
            <a:r>
              <a:rPr lang="as-IN" sz="3600" dirty="0" smtClean="0">
                <a:solidFill>
                  <a:schemeClr val="tx1"/>
                </a:solidFill>
                <a:latin typeface="NikoshBAN" pitchFamily="2" charset="0"/>
                <a:cs typeface="NikoshBAN" pitchFamily="2" charset="0"/>
              </a:rPr>
              <a:t>সম্পর্ক</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জানবেন</a:t>
            </a:r>
            <a:r>
              <a:rPr lang="en-US" sz="3600" dirty="0" smtClean="0">
                <a:solidFill>
                  <a:schemeClr val="tx1"/>
                </a:solidFill>
                <a:latin typeface="NikoshBAN" pitchFamily="2" charset="0"/>
                <a:cs typeface="NikoshBAN" pitchFamily="2" charset="0"/>
              </a:rPr>
              <a:t> </a:t>
            </a:r>
          </a:p>
          <a:p>
            <a:endParaRPr lang="en-US" dirty="0"/>
          </a:p>
        </p:txBody>
      </p:sp>
      <p:sp>
        <p:nvSpPr>
          <p:cNvPr id="4" name="Right Arrow 3"/>
          <p:cNvSpPr/>
          <p:nvPr/>
        </p:nvSpPr>
        <p:spPr>
          <a:xfrm>
            <a:off x="1600200" y="35052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1524000" y="24384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1752600" y="46482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flipV="1">
            <a:off x="1295400" y="1371600"/>
            <a:ext cx="533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752600" y="54864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15400" cy="6740307"/>
          </a:xfrm>
          <a:prstGeom prst="rect">
            <a:avLst/>
          </a:prstGeom>
          <a:solidFill>
            <a:schemeClr val="accent2">
              <a:lumMod val="20000"/>
              <a:lumOff val="80000"/>
            </a:schemeClr>
          </a:solidFill>
        </p:spPr>
        <p:txBody>
          <a:bodyPr wrap="square">
            <a:spAutoFit/>
          </a:bodyPr>
          <a:lstStyle/>
          <a:p>
            <a:r>
              <a:rPr lang="as-IN" sz="3600" dirty="0" smtClean="0">
                <a:latin typeface="NikoshBAN" pitchFamily="2" charset="0"/>
                <a:cs typeface="NikoshBAN" pitchFamily="2" charset="0"/>
              </a:rPr>
              <a:t>প্রশ্ন: চাহিদা কী?</a:t>
            </a:r>
          </a:p>
          <a:p>
            <a:r>
              <a:rPr lang="as-IN" sz="3600" dirty="0" smtClean="0">
                <a:latin typeface="NikoshBAN" pitchFamily="2" charset="0"/>
                <a:cs typeface="NikoshBAN" pitchFamily="2" charset="0"/>
              </a:rPr>
              <a:t>উত্তর: সাধারণ অর্থে কোনো দ্রব্য পাওয়ার আকাঙ্ক্ষাকে চাহিদা বলে। অর্থনীতিতে চাহিদা বলতে কার্যকরী চাহিদাকে বোঝায়। অর্থ</a:t>
            </a:r>
            <a:r>
              <a:rPr lang="en-US" sz="3600" dirty="0" err="1" smtClean="0">
                <a:latin typeface="NikoshBAN" pitchFamily="2" charset="0"/>
                <a:cs typeface="NikoshBAN" pitchFamily="2" charset="0"/>
              </a:rPr>
              <a:t>্যা</a:t>
            </a:r>
            <a:r>
              <a:rPr lang="en-US" sz="3600" dirty="0" smtClean="0">
                <a:latin typeface="NikoshBAN" pitchFamily="2" charset="0"/>
                <a:cs typeface="NikoshBAN" pitchFamily="2" charset="0"/>
              </a:rPr>
              <a:t>ৎ</a:t>
            </a:r>
            <a:r>
              <a:rPr lang="as-IN" sz="3600" dirty="0" smtClean="0">
                <a:latin typeface="NikoshBAN" pitchFamily="2" charset="0"/>
                <a:cs typeface="NikoshBAN" pitchFamily="2" charset="0"/>
              </a:rPr>
              <a:t> আকাঙ্ক্ষার সঙ্গে থাকতে হবে ক্রয়ক্ষমতা বা অর্থ। যেমন— কোনো দরিদ্র দিনমজুরের একটি ফ্রিজ কেনার আকাঙ্ক্ষা থাকতে পারে। কিন্তু তার ক্রয়ক্ষমতা নেই বলে এটি চাহিদা হবে না। অর্থনীতিতে চাহিদা বলতে বোঝায় কোনো দ্রব্যের আকাঙ্ক্ষা পূরণের জন্য সামর্থ্য বা অর্থ এবং অর্থব্যয় করার ইচ্ছা।</a:t>
            </a:r>
          </a:p>
          <a:p>
            <a:r>
              <a:rPr lang="as-IN" sz="3600" dirty="0" smtClean="0">
                <a:latin typeface="NikoshBAN" pitchFamily="2" charset="0"/>
                <a:cs typeface="NikoshBAN" pitchFamily="2" charset="0"/>
              </a:rPr>
              <a:t>অধ্যাপক পেনশনের ভাষায়, ‘কোনো দ্রব্য পাওয়ার আকাঙ্ক্ষার পশ্চাতে প্রয়োজনীয় অর্থ এবং ওই অর্থ ব্যয় করার প্রবল ইচ্ছা থাকলেই তা অর্থনীতিতে চাহিদা বলে গণ্য হয়।</a:t>
            </a:r>
            <a:endParaRPr lang="as-IN" sz="36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317184_kalerkantho-2017-9-14.jpg"/>
          <p:cNvPicPr>
            <a:picLocks noChangeAspect="1"/>
          </p:cNvPicPr>
          <p:nvPr/>
        </p:nvPicPr>
        <p:blipFill>
          <a:blip r:embed="rId2"/>
          <a:stretch>
            <a:fillRect/>
          </a:stretch>
        </p:blipFill>
        <p:spPr>
          <a:xfrm>
            <a:off x="1828800" y="609600"/>
            <a:ext cx="6248400" cy="2819400"/>
          </a:xfrm>
          <a:prstGeom prst="rect">
            <a:avLst/>
          </a:prstGeom>
        </p:spPr>
      </p:pic>
      <p:sp>
        <p:nvSpPr>
          <p:cNvPr id="3" name="Rectangle 2"/>
          <p:cNvSpPr/>
          <p:nvPr/>
        </p:nvSpPr>
        <p:spPr>
          <a:xfrm>
            <a:off x="381000" y="3886200"/>
            <a:ext cx="8458200" cy="2308324"/>
          </a:xfrm>
          <a:prstGeom prst="rect">
            <a:avLst/>
          </a:prstGeom>
          <a:solidFill>
            <a:schemeClr val="accent4">
              <a:lumMod val="20000"/>
              <a:lumOff val="80000"/>
            </a:schemeClr>
          </a:solidFill>
        </p:spPr>
        <p:txBody>
          <a:bodyPr wrap="square">
            <a:spAutoFit/>
          </a:bodyPr>
          <a:lstStyle/>
          <a:p>
            <a:r>
              <a:rPr lang="as-IN" sz="2400" dirty="0" smtClean="0">
                <a:latin typeface="NikoshBAN" pitchFamily="2" charset="0"/>
                <a:cs typeface="NikoshBAN" pitchFamily="2" charset="0"/>
              </a:rPr>
              <a:t>অর্থনীতিতে </a:t>
            </a:r>
            <a:r>
              <a:rPr lang="as-IN" sz="2400" b="1" dirty="0" smtClean="0">
                <a:latin typeface="NikoshBAN" pitchFamily="2" charset="0"/>
                <a:cs typeface="NikoshBAN" pitchFamily="2" charset="0"/>
              </a:rPr>
              <a:t>চাহিদা</a:t>
            </a:r>
            <a:r>
              <a:rPr lang="as-IN" sz="2400" dirty="0" smtClean="0">
                <a:latin typeface="NikoshBAN" pitchFamily="2" charset="0"/>
                <a:cs typeface="NikoshBAN" pitchFamily="2" charset="0"/>
              </a:rPr>
              <a:t> হল কোনো পণ্য বা সেবা দ্রব্যের উপযোগের প্রয়োজনী</a:t>
            </a:r>
            <a:r>
              <a:rPr lang="en-US" sz="2400" dirty="0" smtClean="0">
                <a:latin typeface="NikoshBAN" pitchFamily="2" charset="0"/>
                <a:cs typeface="NikoshBAN" pitchFamily="2" charset="0"/>
              </a:rPr>
              <a:t>য়</a:t>
            </a:r>
            <a:r>
              <a:rPr lang="as-IN" sz="2400" dirty="0" smtClean="0">
                <a:latin typeface="NikoshBAN" pitchFamily="2" charset="0"/>
                <a:cs typeface="NikoshBAN" pitchFamily="2" charset="0"/>
              </a:rPr>
              <a:t>তা। চাহিদাকারী হল একটি নির্দিষ্ট পরিমান পণ্য বা সেবা গ্রহণের উদ্যেশ্যে ব্য</a:t>
            </a:r>
            <a:r>
              <a:rPr lang="en-US" sz="2400" dirty="0" smtClean="0">
                <a:latin typeface="NikoshBAN" pitchFamily="2" charset="0"/>
                <a:cs typeface="NikoshBAN" pitchFamily="2" charset="0"/>
              </a:rPr>
              <a:t>য়</a:t>
            </a:r>
            <a:r>
              <a:rPr lang="as-IN" sz="2400" dirty="0" smtClean="0">
                <a:latin typeface="NikoshBAN" pitchFamily="2" charset="0"/>
                <a:cs typeface="NikoshBAN" pitchFamily="2" charset="0"/>
              </a:rPr>
              <a:t> করার ইচ্ছা। একজন ক্রেতা বিভিন্ন দামে যে পরিমাণ দ্রব্য বা সেবা পেতে ইচ্ছুক তার পরিমাণের দ্বারা চাহিদা প্রকাশ করা হ</a:t>
            </a:r>
            <a:r>
              <a:rPr lang="en-US" sz="2400" dirty="0" smtClean="0">
                <a:latin typeface="NikoshBAN" pitchFamily="2" charset="0"/>
                <a:cs typeface="NikoshBAN" pitchFamily="2" charset="0"/>
              </a:rPr>
              <a:t>য়</a:t>
            </a:r>
            <a:r>
              <a:rPr lang="as-IN" sz="2400" dirty="0" smtClean="0">
                <a:latin typeface="NikoshBAN" pitchFamily="2" charset="0"/>
                <a:cs typeface="NikoshBAN" pitchFamily="2" charset="0"/>
              </a:rPr>
              <a:t>।কোনো নির্দিষ্ট দামে ভোক্তা যে পরিমাণ দ্রব্য ক্র</a:t>
            </a:r>
            <a:r>
              <a:rPr lang="en-US" sz="2400" dirty="0" smtClean="0">
                <a:latin typeface="NikoshBAN" pitchFamily="2" charset="0"/>
                <a:cs typeface="NikoshBAN" pitchFamily="2" charset="0"/>
              </a:rPr>
              <a:t>য়</a:t>
            </a:r>
            <a:r>
              <a:rPr lang="as-IN" sz="2400" dirty="0" smtClean="0">
                <a:latin typeface="NikoshBAN" pitchFamily="2" charset="0"/>
                <a:cs typeface="NikoshBAN" pitchFamily="2" charset="0"/>
              </a:rPr>
              <a:t> করতে আগ্রহী হয় তার পরিমাণকে চাহিদার পরিমাণ বলে। দাম ও চাহিদার পরিমাণের মধ্যকার সম্পর্ক কে চাহিদা বলা হ</a:t>
            </a:r>
            <a:r>
              <a:rPr lang="en-US" sz="2400" dirty="0" smtClean="0">
                <a:latin typeface="NikoshBAN" pitchFamily="2" charset="0"/>
                <a:cs typeface="NikoshBAN" pitchFamily="2" charset="0"/>
              </a:rPr>
              <a:t>য়</a:t>
            </a:r>
            <a:r>
              <a:rPr lang="as-IN" sz="2400" dirty="0" smtClean="0">
                <a:latin typeface="NikoshBAN" pitchFamily="2" charset="0"/>
                <a:cs typeface="NikoshBAN" pitchFamily="2" charset="0"/>
              </a:rPr>
              <a:t>। চাহিদা</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1"/>
            <a:ext cx="8382000" cy="4524315"/>
          </a:xfrm>
          <a:prstGeom prst="rect">
            <a:avLst/>
          </a:prstGeom>
          <a:solidFill>
            <a:schemeClr val="accent5">
              <a:lumMod val="20000"/>
              <a:lumOff val="80000"/>
            </a:schemeClr>
          </a:solidFill>
        </p:spPr>
        <p:txBody>
          <a:bodyPr wrap="square">
            <a:spAutoFit/>
          </a:bodyPr>
          <a:lstStyle/>
          <a:p>
            <a:r>
              <a:rPr lang="as-IN" sz="3600" b="1" dirty="0" smtClean="0">
                <a:latin typeface="NikoshBAN" pitchFamily="2" charset="0"/>
                <a:cs typeface="NikoshBAN" pitchFamily="2" charset="0"/>
              </a:rPr>
              <a:t>চাহিদা বিধি</a:t>
            </a:r>
            <a:r>
              <a:rPr lang="en-US" sz="3600" b="1" dirty="0" smtClean="0">
                <a:latin typeface="NikoshBAN" pitchFamily="2" charset="0"/>
                <a:cs typeface="NikoshBAN" pitchFamily="2" charset="0"/>
              </a:rPr>
              <a:t>-</a:t>
            </a:r>
            <a:endParaRPr lang="as-IN" sz="3600" b="1" dirty="0" smtClean="0">
              <a:latin typeface="NikoshBAN" pitchFamily="2" charset="0"/>
              <a:cs typeface="NikoshBAN" pitchFamily="2" charset="0"/>
            </a:endParaRPr>
          </a:p>
          <a:p>
            <a:r>
              <a:rPr lang="as-IN" sz="3600" dirty="0" smtClean="0">
                <a:latin typeface="NikoshBAN" pitchFamily="2" charset="0"/>
                <a:cs typeface="NikoshBAN" pitchFamily="2" charset="0"/>
              </a:rPr>
              <a:t>চাহিদার অন্যান্য নির্ধারকসমূহ অপরিবর্তিত থেকে স্বাভাবিক সম</a:t>
            </a:r>
            <a:r>
              <a:rPr lang="en-US" sz="3600" dirty="0" err="1" smtClean="0">
                <a:latin typeface="NikoshBAN" pitchFamily="2" charset="0"/>
                <a:cs typeface="NikoshBAN" pitchFamily="2" charset="0"/>
              </a:rPr>
              <a:t>য়ে</a:t>
            </a:r>
            <a:r>
              <a:rPr lang="as-IN" sz="3600" dirty="0" smtClean="0">
                <a:latin typeface="NikoshBAN" pitchFamily="2" charset="0"/>
                <a:cs typeface="NikoshBAN" pitchFamily="2" charset="0"/>
              </a:rPr>
              <a:t> কোনো দ্রব্যের দাম হ্রাস পেলে চাহিদা বৃদ্ধি পা</a:t>
            </a:r>
            <a:r>
              <a:rPr lang="en-US" sz="3600" dirty="0" smtClean="0">
                <a:latin typeface="NikoshBAN" pitchFamily="2" charset="0"/>
                <a:cs typeface="NikoshBAN" pitchFamily="2" charset="0"/>
              </a:rPr>
              <a:t>য়,</a:t>
            </a:r>
            <a:r>
              <a:rPr lang="as-IN" sz="3600" dirty="0" smtClean="0">
                <a:latin typeface="NikoshBAN" pitchFamily="2" charset="0"/>
                <a:cs typeface="NikoshBAN" pitchFamily="2" charset="0"/>
              </a:rPr>
              <a:t> দাম বৃদ্ধি পেলে চাহিদা হ্রাস পা</a:t>
            </a:r>
            <a:r>
              <a:rPr lang="en-US" sz="3600" dirty="0" smtClean="0">
                <a:latin typeface="NikoshBAN" pitchFamily="2" charset="0"/>
                <a:cs typeface="NikoshBAN" pitchFamily="2" charset="0"/>
              </a:rPr>
              <a:t>য়</a:t>
            </a:r>
            <a:r>
              <a:rPr lang="as-IN" sz="3600" dirty="0" smtClean="0">
                <a:latin typeface="NikoshBAN" pitchFamily="2" charset="0"/>
                <a:cs typeface="NikoshBAN" pitchFamily="2" charset="0"/>
              </a:rPr>
              <a:t>। দাম ও চাহিদার পরিমানের মধ্যে এরুপ বিপরীত সম্পর্ককে চাহিদা বিধি বলা হ</a:t>
            </a:r>
            <a:r>
              <a:rPr lang="en-US" sz="3600" dirty="0" smtClean="0">
                <a:latin typeface="NikoshBAN" pitchFamily="2" charset="0"/>
                <a:cs typeface="NikoshBAN" pitchFamily="2" charset="0"/>
              </a:rPr>
              <a:t>য়।</a:t>
            </a:r>
            <a:r>
              <a:rPr lang="as-IN" sz="3600" dirty="0" smtClean="0">
                <a:latin typeface="NikoshBAN" pitchFamily="2" charset="0"/>
                <a:cs typeface="NikoshBAN" pitchFamily="2" charset="0"/>
              </a:rPr>
              <a:t> চাহিদা বিধির ক্ষেত্রে অন্যান্য নির্ধারক হল : বিকল্প দ্রব্যের দাম, পরিপূরক দ্রব্যের দাম, ক্রেতার আ</a:t>
            </a:r>
            <a:r>
              <a:rPr lang="en-US" sz="3600" dirty="0" smtClean="0">
                <a:latin typeface="NikoshBAN" pitchFamily="2" charset="0"/>
                <a:cs typeface="NikoshBAN" pitchFamily="2" charset="0"/>
              </a:rPr>
              <a:t>য়</a:t>
            </a:r>
            <a:r>
              <a:rPr lang="as-IN" sz="3600" dirty="0" smtClean="0">
                <a:latin typeface="NikoshBAN" pitchFamily="2" charset="0"/>
                <a:cs typeface="NikoshBAN" pitchFamily="2" charset="0"/>
              </a:rPr>
              <a:t>, রুচি, অভ্যাস ও সংখ্যা ইত্যাদি</a:t>
            </a:r>
            <a:endParaRPr lang="as-IN" sz="36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839200" cy="3416320"/>
          </a:xfrm>
          <a:prstGeom prst="rect">
            <a:avLst/>
          </a:prstGeom>
        </p:spPr>
        <p:txBody>
          <a:bodyPr wrap="square">
            <a:spAutoFit/>
          </a:bodyPr>
          <a:lstStyle/>
          <a:p>
            <a:r>
              <a:rPr lang="en-US" sz="3600" b="1" dirty="0" err="1" smtClean="0">
                <a:solidFill>
                  <a:srgbClr val="00B050"/>
                </a:solidFill>
                <a:latin typeface="NikoshBAN" pitchFamily="2" charset="0"/>
                <a:cs typeface="NikoshBAN" pitchFamily="2" charset="0"/>
              </a:rPr>
              <a:t>চাহিদা</a:t>
            </a:r>
            <a:r>
              <a:rPr lang="en-US" sz="3600" b="1" dirty="0" smtClean="0">
                <a:solidFill>
                  <a:srgbClr val="00B050"/>
                </a:solidFill>
                <a:latin typeface="NikoshBAN" pitchFamily="2" charset="0"/>
                <a:cs typeface="NikoshBAN" pitchFamily="2" charset="0"/>
              </a:rPr>
              <a:t> ও </a:t>
            </a:r>
            <a:r>
              <a:rPr lang="en-US" sz="3600" b="1" dirty="0" err="1" smtClean="0">
                <a:solidFill>
                  <a:srgbClr val="00B050"/>
                </a:solidFill>
                <a:latin typeface="NikoshBAN" pitchFamily="2" charset="0"/>
                <a:cs typeface="NikoshBAN" pitchFamily="2" charset="0"/>
              </a:rPr>
              <a:t>দামের</a:t>
            </a:r>
            <a:r>
              <a:rPr lang="en-US" sz="3600" b="1" dirty="0" smtClean="0">
                <a:solidFill>
                  <a:srgbClr val="00B050"/>
                </a:solidFill>
                <a:latin typeface="NikoshBAN" pitchFamily="2" charset="0"/>
                <a:cs typeface="NikoshBAN" pitchFamily="2" charset="0"/>
              </a:rPr>
              <a:t> </a:t>
            </a:r>
            <a:r>
              <a:rPr lang="as-IN" sz="3600" b="1" dirty="0" smtClean="0">
                <a:solidFill>
                  <a:srgbClr val="00B050"/>
                </a:solidFill>
                <a:latin typeface="NikoshBAN" pitchFamily="2" charset="0"/>
                <a:cs typeface="NikoshBAN" pitchFamily="2" charset="0"/>
              </a:rPr>
              <a:t>সম্পর্কঃ</a:t>
            </a:r>
            <a:r>
              <a:rPr lang="en-US" sz="3600" b="1" dirty="0" smtClean="0">
                <a:solidFill>
                  <a:srgbClr val="00B050"/>
                </a:solidFill>
                <a:latin typeface="NikoshBAN" pitchFamily="2" charset="0"/>
                <a:cs typeface="NikoshBAN" pitchFamily="2" charset="0"/>
              </a:rPr>
              <a:t>-</a:t>
            </a:r>
          </a:p>
          <a:p>
            <a:r>
              <a:rPr lang="as-IN" sz="3600" dirty="0" smtClean="0">
                <a:latin typeface="NikoshBAN" pitchFamily="2" charset="0"/>
                <a:cs typeface="NikoshBAN" pitchFamily="2" charset="0"/>
              </a:rPr>
              <a:t>দ্রব্যের নিজের মূল্য:সাধারণত দ্রব্যের নিজস্ব দাম ও চাহিদার মধ্যে বিপরীতমুখী সম্পর্ক কাজ করে। যখন দাম বাড়ে, চাহিদার পরিমাণ তখন কমে। </a:t>
            </a:r>
            <a:r>
              <a:rPr lang="en-US" sz="3600" dirty="0" smtClean="0">
                <a:latin typeface="NikoshBAN" pitchFamily="2" charset="0"/>
                <a:cs typeface="NikoshBAN" pitchFamily="2" charset="0"/>
              </a:rPr>
              <a:t>প</a:t>
            </a:r>
            <a:r>
              <a:rPr lang="as-IN" sz="3600" dirty="0" smtClean="0">
                <a:latin typeface="NikoshBAN" pitchFamily="2" charset="0"/>
                <a:cs typeface="NikoshBAN" pitchFamily="2" charset="0"/>
              </a:rPr>
              <a:t>রিপূরক দ্রব্য স্বতন্ত্র আচরণ করে। যদি একটি দ্রব্যের দাম বৃদ্ধি </a:t>
            </a:r>
            <a:r>
              <a:rPr lang="en-US" sz="3600" dirty="0" err="1" smtClean="0">
                <a:latin typeface="NikoshBAN" pitchFamily="2" charset="0"/>
                <a:cs typeface="NikoshBAN" pitchFamily="2" charset="0"/>
              </a:rPr>
              <a:t>পায়</a:t>
            </a:r>
            <a:r>
              <a:rPr lang="as-IN" sz="3600" dirty="0" smtClean="0">
                <a:latin typeface="NikoshBAN" pitchFamily="2" charset="0"/>
                <a:cs typeface="NikoshBAN" pitchFamily="2" charset="0"/>
              </a:rPr>
              <a:t> তাহলে অপর দ্রব্যের চাহিদার পরিমাণ কমে যা</a:t>
            </a:r>
            <a:r>
              <a:rPr lang="en-US" sz="3600" dirty="0" smtClean="0">
                <a:latin typeface="NikoshBAN" pitchFamily="2" charset="0"/>
                <a:cs typeface="NikoshBAN" pitchFamily="2" charset="0"/>
              </a:rPr>
              <a:t>য়</a:t>
            </a:r>
            <a:r>
              <a:rPr lang="as-IN"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267</TotalTime>
  <Words>247</Words>
  <Application>Microsoft Office PowerPoint</Application>
  <PresentationFormat>On-screen Show (4:3)</PresentationFormat>
  <Paragraphs>38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lab7</dc:creator>
  <cp:lastModifiedBy>lab7</cp:lastModifiedBy>
  <cp:revision>52</cp:revision>
  <dcterms:created xsi:type="dcterms:W3CDTF">2021-06-21T04:52:42Z</dcterms:created>
  <dcterms:modified xsi:type="dcterms:W3CDTF">2021-06-24T06:50:19Z</dcterms:modified>
</cp:coreProperties>
</file>