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4D460-E374-4506-97D0-031DDD0258EF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DE65F-CC23-4819-B5DB-FC04BDC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DE65F-CC23-4819-B5DB-FC04BDC603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0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8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5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8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3AFA-9F35-4C2B-8835-3FCEDECA2AE2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2131-7AD4-4DD3-A16D-0B186B20A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651728"/>
            <a:ext cx="10284724" cy="1695686"/>
          </a:xfrm>
          <a:solidFill>
            <a:srgbClr val="00B0F0"/>
          </a:solidFill>
          <a:ln w="5715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47414"/>
            <a:ext cx="10284724" cy="3712191"/>
          </a:xfrm>
          <a:solidFill>
            <a:srgbClr val="7030A0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২০২১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22125" y="627797"/>
            <a:ext cx="3398293" cy="900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48" y="504967"/>
            <a:ext cx="6277970" cy="1185721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559"/>
            <a:ext cx="10515600" cy="5617404"/>
          </a:xfrm>
          <a:solidFill>
            <a:srgbClr val="7030A0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</a:p>
          <a:p>
            <a:pPr marL="0" indent="0">
              <a:buNone/>
            </a:pP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75713" y="477671"/>
            <a:ext cx="4858603" cy="20608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487" y="163772"/>
            <a:ext cx="3712191" cy="18833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b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492" y="2538483"/>
            <a:ext cx="4353635" cy="293426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মোস্তাক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জাকারিয়া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তারাকান্দা,ময়মনসিংহ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3127" y="2538483"/>
            <a:ext cx="4053386" cy="2934268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২০২১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পত্রঃ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৯ম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678" y="496749"/>
            <a:ext cx="2311019" cy="20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6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254" y="365125"/>
            <a:ext cx="7820169" cy="1325563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6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2254" y="1690687"/>
            <a:ext cx="7820169" cy="454633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ভ্যাট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বিশদ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049" y="122830"/>
            <a:ext cx="10263116" cy="131018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2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সাফিন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ট্রেডার্সের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২০১৫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তারিখের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নিম্নরুপঃ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সাফিন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৩১ ডিসেম্বর,২০১৫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477278"/>
              </p:ext>
            </p:extLst>
          </p:nvPr>
        </p:nvGraphicFramePr>
        <p:xfrm>
          <a:off x="941697" y="1433016"/>
          <a:ext cx="10249468" cy="5397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2524"/>
                <a:gridCol w="1419107"/>
                <a:gridCol w="3703615"/>
                <a:gridCol w="1434222"/>
              </a:tblGrid>
              <a:tr h="5511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শিরোনাম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শিরোনাম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3435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পণ্য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১৫%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ভ্যাট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মজুরি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বেতন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বিজ্ঞাপন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যন্ত্রপাতি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ভাড়া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অনাদায়ী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১,৯৫,৫০০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৩৬,০০০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৮,০৩,৫০০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১৫%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ভ্যাট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অনাদায়ী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সঞ্চিতি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জমাতিরিক্ত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ভ্যাট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চলতি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২,৮৭,৫০০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১১,৫০০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৪,২৯,৫০০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৩০,০০০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৮,০৩,৫০০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Minus 9"/>
          <p:cNvSpPr/>
          <p:nvPr/>
        </p:nvSpPr>
        <p:spPr>
          <a:xfrm>
            <a:off x="4360460" y="6296393"/>
            <a:ext cx="1869743" cy="5459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730853" y="6323688"/>
            <a:ext cx="14603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inus 19"/>
          <p:cNvSpPr/>
          <p:nvPr/>
        </p:nvSpPr>
        <p:spPr>
          <a:xfrm>
            <a:off x="9553432" y="6714699"/>
            <a:ext cx="181515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640239" y="6701051"/>
            <a:ext cx="1433014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4" idx="2"/>
          </p:cNvCxnSpPr>
          <p:nvPr/>
        </p:nvCxnSpPr>
        <p:spPr>
          <a:xfrm flipV="1">
            <a:off x="4626591" y="6830466"/>
            <a:ext cx="1439840" cy="2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5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38" y="545910"/>
            <a:ext cx="8952931" cy="277049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1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1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1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১।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৬০,০০০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b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২।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বকেয়া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মজুরি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b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৩।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আদায়যোগ্য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অবশিষ্ট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b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৫%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অনাদায়ী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সঞ্চিতি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৪।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১০%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ধার্য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039" y="3316405"/>
            <a:ext cx="8952930" cy="286055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করণীয়ঃ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১,১০,০০০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২০১৫ ৩১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বিশদ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758" y="545910"/>
            <a:ext cx="2838735" cy="166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288" y="586854"/>
            <a:ext cx="10399592" cy="1405719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                            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92985716"/>
                  </p:ext>
                </p:extLst>
              </p:nvPr>
            </p:nvGraphicFramePr>
            <p:xfrm>
              <a:off x="996950" y="1992313"/>
              <a:ext cx="10399711" cy="441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772"/>
                    <a:gridCol w="3302759"/>
                    <a:gridCol w="668740"/>
                    <a:gridCol w="1146412"/>
                    <a:gridCol w="1173707"/>
                    <a:gridCol w="1228299"/>
                    <a:gridCol w="1270022"/>
                  </a:tblGrid>
                  <a:tr h="41148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তারিখ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বিবরণ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জা;পৃ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;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ডেবিট</a:t>
                          </a:r>
                          <a:endParaRPr lang="en-US" sz="24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ctr"/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</a:t>
                          </a:r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ক্রেডিট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</a:t>
                          </a:r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জের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1148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ডেবিট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ক্রেডিট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FFFF0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২০১৫</a:t>
                          </a: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ডিসেম্বর-৩১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“         ৩১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“          ৩১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ব্যালেন্স</a:t>
                          </a:r>
                          <a:r>
                            <a:rPr lang="en-US" sz="28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</a:t>
                          </a:r>
                          <a:r>
                            <a:rPr lang="en-US" sz="28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/</a:t>
                          </a:r>
                          <a:r>
                            <a:rPr lang="en-US" sz="28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ডি</a:t>
                          </a:r>
                          <a:endParaRPr lang="en-US" sz="28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ক্রয়</a:t>
                          </a:r>
                          <a:r>
                            <a:rPr lang="en-US" sz="28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8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হিসাব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    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১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,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৯৫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,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৫০০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×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১৫</m:t>
                                  </m:r>
                                </m:num>
                                <m:den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১১৫</m:t>
                                  </m:r>
                                </m:den>
                              </m:f>
                            </m:oMath>
                          </a14:m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বিক্রয়হিসাব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    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২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,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৮৭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,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৫০০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×</m:t>
                                  </m:r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১৫</m:t>
                                  </m:r>
                                </m:num>
                                <m:den>
                                  <m:r>
                                    <a:rPr lang="en-US" sz="2800" b="0" i="1" baseline="0" smtClean="0">
                                      <a:latin typeface="Cambria Math" panose="02040503050406030204" pitchFamily="18" charset="0"/>
                                      <a:cs typeface="NikoshBAN" panose="02000000000000000000" pitchFamily="2" charset="0"/>
                                    </a:rPr>
                                    <m:t>১১৫</m:t>
                                  </m:r>
                                </m:den>
                              </m:f>
                            </m:oMath>
                          </a14:m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২৫,৫০০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৩৭,৫০০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৩০,০০০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৪,৫০০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৪২,০০০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92985716"/>
                  </p:ext>
                </p:extLst>
              </p:nvPr>
            </p:nvGraphicFramePr>
            <p:xfrm>
              <a:off x="996950" y="1992313"/>
              <a:ext cx="10399711" cy="4419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772"/>
                    <a:gridCol w="3302759"/>
                    <a:gridCol w="668740"/>
                    <a:gridCol w="1146412"/>
                    <a:gridCol w="1173707"/>
                    <a:gridCol w="1228299"/>
                    <a:gridCol w="1270022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তারিখ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বিবরণ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জা;পৃ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;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ডেবিট</a:t>
                          </a:r>
                          <a:endParaRPr lang="en-US" sz="24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ctr"/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</a:t>
                          </a:r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ক্রেডিট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</a:t>
                          </a:r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r>
                            <a:rPr lang="en-US" sz="24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জের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ডেবিট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ক্রেডিট</a:t>
                          </a:r>
                          <a:endParaRPr lang="en-US" sz="24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FFFF00"/>
                        </a:solidFill>
                      </a:tcPr>
                    </a:tc>
                  </a:tr>
                  <a:tr h="350520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২০১৫</a:t>
                          </a: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ডিসেম্বর-৩১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“         ৩১</a:t>
                          </a: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“          ৩১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8893" t="-27257" r="-166605" b="-50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২৫,৫০০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৩৭,৫০০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৩০,০০০</a:t>
                          </a:r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৪,৫০০</a:t>
                          </a:r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৪২,০০০</a:t>
                          </a:r>
                          <a:endParaRPr lang="en-US" sz="2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FFFF0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39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506587"/>
              </p:ext>
            </p:extLst>
          </p:nvPr>
        </p:nvGraphicFramePr>
        <p:xfrm>
          <a:off x="838200" y="1687411"/>
          <a:ext cx="10515600" cy="4527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8260"/>
                <a:gridCol w="1610436"/>
                <a:gridCol w="1528549"/>
                <a:gridCol w="1568355"/>
              </a:tblGrid>
              <a:tr h="4715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055737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পণ্য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বাদ-ভ্যাট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              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মজুরি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যোগ-বকেয়া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সমাপনী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মজুদ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পণ্য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 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বিক্রীত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পণ্যের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১,৯৫,৫০০</a:t>
                      </a: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(২৫,৫০০)</a:t>
                      </a: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২০,০০০</a:t>
                      </a: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২,০০০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৫০,০০০</a:t>
                      </a: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১,৭০,০০০</a:t>
                      </a: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২২,০০০</a:t>
                      </a: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২,৪২,০০০</a:t>
                      </a: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(৬০,০০০)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১,৮২,০০০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646460" y="3548418"/>
            <a:ext cx="16240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646460" y="4817660"/>
            <a:ext cx="3166281" cy="4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229600" y="5663821"/>
            <a:ext cx="1583141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12741" y="6073254"/>
            <a:ext cx="1541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812741" y="6127844"/>
            <a:ext cx="1541059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5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1" cy="167867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সাফিন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বিশদ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২০১৫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৩১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2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27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62217463"/>
                  </p:ext>
                </p:extLst>
              </p:nvPr>
            </p:nvGraphicFramePr>
            <p:xfrm>
              <a:off x="838200" y="1555845"/>
              <a:ext cx="10515600" cy="53294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35054"/>
                    <a:gridCol w="1992573"/>
                    <a:gridCol w="1651379"/>
                    <a:gridCol w="1636594"/>
                  </a:tblGrid>
                  <a:tr h="417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বিবরণ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 smtClean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912093">
                    <a:tc>
                      <a:txBody>
                        <a:bodyPr/>
                        <a:lstStyle/>
                        <a:p>
                          <a:r>
                            <a:rPr lang="en-US" sz="2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আয়সমূহঃ</a:t>
                          </a:r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মোট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আয়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প্রশ্নে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প্রদত্ত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)</a:t>
                          </a: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বাদ-পরিচালন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ব্যয়সমূহঃ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বেতন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বিজ্ঞাপন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ভাড়া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বিক্রয়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পরিবহন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অনাদায়ী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পাওনা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যোগ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-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অলিখিত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পাওনা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যোগ-নতুন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অনাদায়ী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পাওনা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সঞ্চিতি</a:t>
                          </a:r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endParaRPr lang="en-US" sz="2000" baseline="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বাদ-পুরাতন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অনাদায়ী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পাওনা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সঞ্চিতি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</a:p>
                        <a:p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যন্ত্রপাতির</a:t>
                          </a:r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অবচয়</a:t>
                          </a:r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( ২,০০,০০০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১০%)</a:t>
                          </a:r>
                        </a:p>
                        <a:p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                                                   </a:t>
                          </a:r>
                          <a:r>
                            <a:rPr lang="en-US" sz="2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নিট</a:t>
                          </a:r>
                          <a:r>
                            <a:rPr lang="en-US" sz="2000" baseline="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2000" baseline="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ক্ষতি</a:t>
                          </a:r>
                          <a:endParaRPr lang="en-US" sz="2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৫,০০০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৭,০০০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৯,২৫০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(৫,০০০)</a:t>
                          </a:r>
                          <a:endParaRPr lang="en-US" sz="2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৩৬,০০০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৪০,০০০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৫০,০০০</a:t>
                          </a: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২০,০০০</a:t>
                          </a:r>
                        </a:p>
                        <a:p>
                          <a:pPr algn="r"/>
                          <a:endParaRPr lang="en-US" sz="2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১,১০,০০০</a:t>
                          </a: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(১,৭০,২৫০)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(৬০,২৫০)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62217463"/>
                  </p:ext>
                </p:extLst>
              </p:nvPr>
            </p:nvGraphicFramePr>
            <p:xfrm>
              <a:off x="838200" y="1555845"/>
              <a:ext cx="10515600" cy="53294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35054"/>
                    <a:gridCol w="1992573"/>
                    <a:gridCol w="1651379"/>
                    <a:gridCol w="1636594"/>
                  </a:tblGrid>
                  <a:tr h="417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বিবরণ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err="1" smtClean="0">
                              <a:solidFill>
                                <a:srgbClr val="7030A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টাকা</a:t>
                          </a:r>
                          <a:endParaRPr lang="en-US" sz="2000" dirty="0" smtClean="0">
                            <a:solidFill>
                              <a:srgbClr val="7030A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9120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6" t="-9181" r="-101164" b="-2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৫,০০০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৭,০০০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৯,২৫০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(৫,০০০)</a:t>
                          </a:r>
                          <a:endParaRPr lang="en-US" sz="2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৩৬,০০০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৪০,০০০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৫০,০০০</a:t>
                          </a: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৪,২৫০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২০,০০০</a:t>
                          </a:r>
                        </a:p>
                        <a:p>
                          <a:pPr algn="r"/>
                          <a:endParaRPr lang="en-US" sz="2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১,১০,০০০</a:t>
                          </a:r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endParaRPr lang="en-US" sz="20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</a:t>
                          </a:r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১,৭০,২৫০)</a:t>
                          </a:r>
                        </a:p>
                        <a:p>
                          <a:pPr algn="r"/>
                          <a:r>
                            <a:rPr lang="en-US" sz="20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(৬০,২৫০)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/>
          <p:cNvCxnSpPr/>
          <p:nvPr/>
        </p:nvCxnSpPr>
        <p:spPr>
          <a:xfrm>
            <a:off x="9703558" y="6277970"/>
            <a:ext cx="1650242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45958" y="4735773"/>
            <a:ext cx="2019869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45958" y="5390866"/>
            <a:ext cx="2019869" cy="4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045958" y="5964072"/>
            <a:ext cx="2019869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065827" y="6264322"/>
            <a:ext cx="1760561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1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367284" y="614149"/>
            <a:ext cx="3057099" cy="996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82639" y="1733265"/>
                <a:ext cx="5181600" cy="4453257"/>
              </a:xfrm>
              <a:solidFill>
                <a:srgbClr val="92D050"/>
              </a:solidFill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গণনা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কার্যঃ</a:t>
                </a:r>
                <a:endParaRPr lang="en-US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নতুন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সঞ্চিতি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প্রাপ্য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হিসাব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৫০,০০০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বাদ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অনাদায়ী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পাওনা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২,০০০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৪৮,০০০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৪৮,০০০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৫%=২,২৫০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যন্ত্রপাতির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২,০০,০০০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১০%=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২০,০০০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82639" y="1733265"/>
                <a:ext cx="5181600" cy="4453257"/>
              </a:xfrm>
              <a:blipFill rotWithShape="0">
                <a:blip r:embed="rId2"/>
                <a:stretch>
                  <a:fillRect l="-2118" b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33265"/>
            <a:ext cx="5181600" cy="444369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টীকাঃ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84143" y="3821373"/>
            <a:ext cx="124194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76967" y="365125"/>
            <a:ext cx="1965278" cy="97235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47916" y="3821373"/>
            <a:ext cx="10781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09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383</Words>
  <Application>Microsoft Office PowerPoint</Application>
  <PresentationFormat>Widescreen</PresentationFormat>
  <Paragraphs>241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NikoshBAN</vt:lpstr>
      <vt:lpstr>Office Theme</vt:lpstr>
      <vt:lpstr>           স্বাগতম</vt:lpstr>
      <vt:lpstr>                                             পরিচিতি</vt:lpstr>
      <vt:lpstr>          শিখন ফল</vt:lpstr>
      <vt:lpstr>     সাফিন ট্রেডার্সের ২০১৫ সালের ৩১ ডিসেম্বর তারিখের রেওয়ামিল ও অন্যান্য তথ্য নিম্নরুপঃ                                                                          সাফিন ট্রেডার্স                                                               রেওয়ামিল                                                          ৩১ ডিসেম্বর,২০১৫</vt:lpstr>
      <vt:lpstr>     অন্যান্য তথ্য;              ১। সমাপনী মজুদ পণ্য ৬০,০০০ টাকা;              ২। বকেয়া মজুরি ২,০০০ টাকা;             ৩। প্রাপ্য হিসাবের ৫,০০০ টাকা আদায়যোগ্য নয় অবশিষ্ট প্রাপ্য হিসাবের                     উপর ৫% অনাদায়ী পাওনা সঞ্চিতি ধার্য করো।             ৪। যন্ত্রপাতির উপর ১০% অবচয় ধার্য করো। </vt:lpstr>
      <vt:lpstr>সমাধান ক)                               ভ্যাট চলতি হিসাব</vt:lpstr>
      <vt:lpstr>খ)  বিক্রিত পণ্যের ব্যয় নির্ণয়ঃ</vt:lpstr>
      <vt:lpstr>গ)                                          সাফিন ট্রেডার্স                                                 বিশদ আয় বিবরণী                              ২০১৫ সালের ৩১ ডিসেম্বর তারিখে সমাপ্ত বছরের জন্য</vt:lpstr>
      <vt:lpstr>                           মূল্যায়ন</vt:lpstr>
      <vt:lpstr>               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PC</dc:creator>
  <cp:lastModifiedBy>PC</cp:lastModifiedBy>
  <cp:revision>106</cp:revision>
  <dcterms:created xsi:type="dcterms:W3CDTF">2021-06-24T05:42:59Z</dcterms:created>
  <dcterms:modified xsi:type="dcterms:W3CDTF">2021-06-25T11:44:30Z</dcterms:modified>
</cp:coreProperties>
</file>