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19" autoAdjust="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92526-8A1C-4198-BF77-90DE08AFC4C3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CB004-A6A1-43A3-A4FE-A0C017FEA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29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স্লাইডটি হাইড করে</a:t>
            </a:r>
            <a:r>
              <a:rPr lang="bn-IN" baseline="0" dirty="0" smtClean="0"/>
              <a:t> রাখা হতে পারে অথবা দেখানো যেতে পারে।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0F749-1C41-4682-97D6-71168B5215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5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2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5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7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7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8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2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5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7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48A6E-3FD9-481B-ADF5-D88DE6E5E3C8}" type="datetimeFigureOut">
              <a:rPr lang="en-US" smtClean="0"/>
              <a:t>26-Jun-21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7DF2-1D84-4218-80D1-C8696677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9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707833" y="290513"/>
            <a:ext cx="8915400" cy="6096000"/>
          </a:xfrm>
          <a:prstGeom prst="star24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14548" y="2898514"/>
            <a:ext cx="6273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বিসমিল্লাহির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রাহমানির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রাহিম</a:t>
            </a: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4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6238" y="142875"/>
            <a:ext cx="4943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 পরিমাপের একক গুলো দেখি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542924"/>
            <a:ext cx="2276475" cy="2009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" t="32889" b="37921"/>
          <a:stretch/>
        </p:blipFill>
        <p:spPr>
          <a:xfrm>
            <a:off x="3419481" y="976312"/>
            <a:ext cx="8039090" cy="11429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50" y="3300413"/>
            <a:ext cx="5372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১বর্গমাইল = ১৯৩৬ বিঘা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১বিঘা = ১৬০০ বর্গগজ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১ একর = ৪৮৪০ বর্গগজ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১ কাঠা =৭২০ বর্গফুট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6471" y="3300413"/>
            <a:ext cx="5372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১ বর্গসেন্টিমিটার =০.১৫৫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১ বর্গমিটার = ১০.৭৬ বর্গফুট (প্রায়)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১  হেক্টর = ২.৪৭ একর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3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3488" y="130392"/>
            <a:ext cx="1871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213" y="1036130"/>
            <a:ext cx="8801100" cy="37930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64857" y="4886328"/>
            <a:ext cx="307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জমিটির দৈর্ঘ্য ৬০ মিটির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9086850" y="2730497"/>
            <a:ext cx="3114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জমিটির প্রস্থ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 মিটির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4606" y="5886453"/>
            <a:ext cx="353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জমিটির ক্ষেত্রফল কত বর্গফুট?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7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1900" y="171450"/>
            <a:ext cx="3286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 সমস্যা সমাধান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871537"/>
            <a:ext cx="5649914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00788" y="1042988"/>
            <a:ext cx="5500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পাড়সহ পুকুরটির দৈর্ঘ্য ৮০ মিটার এবং প্রস্থ ৪০ মিটার। পাড়ের বিস্তার ৪মিটার হলে পুকুরের ক্ষেত্রফল কত বর্গমিটার হবে। </a:t>
            </a:r>
          </a:p>
        </p:txBody>
      </p:sp>
      <p:sp>
        <p:nvSpPr>
          <p:cNvPr id="5" name="TextBox 4"/>
          <p:cNvSpPr txBox="1"/>
          <p:nvPr/>
        </p:nvSpPr>
        <p:spPr>
          <a:xfrm rot="3232810">
            <a:off x="626811" y="2209706"/>
            <a:ext cx="1785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 ৮০ মিটার </a:t>
            </a:r>
            <a:endParaRPr lang="en-US" sz="2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319782">
            <a:off x="1678781" y="1629668"/>
            <a:ext cx="160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 ৪০ মিটার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9551103">
            <a:off x="1924210" y="3162089"/>
            <a:ext cx="784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 ৪ মিটার </a:t>
            </a:r>
            <a:endParaRPr lang="en-US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400" y="4187249"/>
            <a:ext cx="98218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পাড়সহ পুকুরটির দৈর্ঘ্য ৮০ মিটার  এবং প্রস্থ ৪০ মিটার।</a:t>
            </a:r>
          </a:p>
          <a:p>
            <a:pPr marL="342900" indent="-342900">
              <a:buFont typeface="Symbol" panose="05050102010706020507" pitchFamily="18" charset="2"/>
              <a:buChar char="\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পাড়সহ পুকুরের ক্ষেত্রফল ( ৮০৪০) বর্গমিটার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                                  = ৩২০০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বর্গমিটার 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  <a:sym typeface="Symbol" panose="05050102010706020507" pitchFamily="18" charset="2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পাড়ের বিস্তার ৪ মিটার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 পাড়বাদে পুকুরের দৈর্ঘ্য (৮০-৪২) মিটার = (৮০-৮) মিটার = ৭২ মিটার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  <a:sym typeface="Symbol" panose="05050102010706020507" pitchFamily="18" charset="2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পাড়বাদে পুকুরের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প্রস্থ (৪০-৪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২) মিটার =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(৪০-৮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) মিটার =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৩২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মিটার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981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871537"/>
            <a:ext cx="5649914" cy="320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00788" y="1042988"/>
            <a:ext cx="5500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পাড়সহ পুকুরটির দৈর্ঘ্য ৮০ মিটার এবং প্রস্থ ৪০ মিটার। পাড়ের বিস্তার ৪মিটার হলে পুকুরের ক্ষেত্রফল কত বর্গমিটার হবে। </a:t>
            </a:r>
          </a:p>
        </p:txBody>
      </p:sp>
      <p:sp>
        <p:nvSpPr>
          <p:cNvPr id="4" name="TextBox 3"/>
          <p:cNvSpPr txBox="1"/>
          <p:nvPr/>
        </p:nvSpPr>
        <p:spPr>
          <a:xfrm rot="3232810">
            <a:off x="626811" y="2209706"/>
            <a:ext cx="1785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 ৮০ মিটার </a:t>
            </a:r>
            <a:endParaRPr lang="en-US" sz="2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319782">
            <a:off x="1678781" y="1629668"/>
            <a:ext cx="160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 ৪০ মিটার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9551103">
            <a:off x="1924210" y="3162089"/>
            <a:ext cx="784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 ৪ মিটার </a:t>
            </a:r>
            <a:endParaRPr lang="en-US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1900" y="171450"/>
            <a:ext cx="3286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 সমস্যা সমাধান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5493" y="4600273"/>
            <a:ext cx="59308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 পাড়বাদে পুকুরের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ক্ষেত্রফল (৭২৩২) বর্গমিটার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  <a:sym typeface="Symbol" panose="05050102010706020507" pitchFamily="18" charset="2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                                      =২৩০৪ বর্গমিটার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  <a:sym typeface="Symbol" panose="05050102010706020507" pitchFamily="18" charset="2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পুকুরের ক্ষেত্রফল ( ৩২০০বর্গমিটার-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২৩০৪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বর্গমিটার)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                     = ৮৯৬ বর্গমিটার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  <a:sym typeface="Symbol" panose="05050102010706020507" pitchFamily="18" charset="2"/>
            </a:endParaRP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74038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6280" y="1523166"/>
            <a:ext cx="7772400" cy="457283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523166"/>
            <a:ext cx="7772400" cy="2895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bn-IN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১। আয়তকার ক্ষেত্রের ক্ষেত্রফল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?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Wingdings 2"/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 (ক) দৈর্ঘ্য+প্রস্থ  (খ) দৈর্ঘ্য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প্রস্থ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(ঘ)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–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প্রস্থ </a:t>
            </a:r>
          </a:p>
          <a:p>
            <a:pPr marL="0" indent="0">
              <a:buFont typeface="Wingdings 2"/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ক্ষেত্রফলের একক কী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Wingdings 2"/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 (ক)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গজ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(খ)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মিটার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(গ)  বর্গ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গজ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ঘ)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ঘনমিটার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Font typeface="Wingdings 2"/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=? </a:t>
            </a:r>
          </a:p>
          <a:p>
            <a:pPr marL="0" indent="0">
              <a:buFont typeface="Wingdings 2"/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(ক)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দ্বিগুণ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(খ) বর্গমিটার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ঘনমিটার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(ঘ)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পূর্ণমিটার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।</a:t>
            </a:r>
            <a:endParaRPr lang="bn-IN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203918"/>
            <a:ext cx="7772400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আয়তক্ষেত্রের ক্ষেত্রে- 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(i)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ক্ষেত্রফল=(দৈর্ঘ্য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প্রস্থ)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বর্গএকক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(ii)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ক্ষেত্রফল =(দৈর্ঘ্য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প্রস্থ) একক।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পরিসীমা=২(দৈর্ঘ্য+প্রস্থ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) একক।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কোনটি সঠিক? (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iii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গ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iii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ঘ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i,ii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609600"/>
            <a:ext cx="7772400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14600" y="1981200"/>
            <a:ext cx="1676400" cy="457200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        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733800" y="2819400"/>
            <a:ext cx="1752600" cy="457200"/>
          </a:xfrm>
          <a:prstGeom prst="round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819400" y="3733800"/>
            <a:ext cx="1752600" cy="457200"/>
          </a:xfrm>
          <a:prstGeom prst="round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                    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5486400"/>
            <a:ext cx="1752600" cy="457200"/>
          </a:xfrm>
          <a:prstGeom prst="round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5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  <p:bldP spid="5" grpId="0" build="p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0525" y="128588"/>
            <a:ext cx="1743075" cy="600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1009650"/>
            <a:ext cx="4695825" cy="26833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299" y="1009650"/>
            <a:ext cx="4529139" cy="26833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0150" y="4400550"/>
            <a:ext cx="103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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বাড়ির একটি ঘরের দৈর্ঘ্য ও প্রস্থ পরিমাপ করে ঐ ঘরের ক্ষেত্রফল নির্ণয় করে নিয়ে আসবে।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0149" y="5338953"/>
            <a:ext cx="9138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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বাড়ির একটি ইটের ৬টি তলের ক্ষেত্রফল নির্ণয় করে নিয়ে আসবে।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7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93243" y="-198405"/>
            <a:ext cx="12323914" cy="7056405"/>
            <a:chOff x="-93243" y="-198405"/>
            <a:chExt cx="12323914" cy="705640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71" y="0"/>
              <a:ext cx="12192000" cy="68580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 rot="18973066">
              <a:off x="-93243" y="894944"/>
              <a:ext cx="25574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r>
                <a:rPr lang="en-US" sz="36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36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2821419">
              <a:off x="9805124" y="757161"/>
              <a:ext cx="25574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r>
                <a:rPr lang="en-US" sz="36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3600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9862" y="0"/>
              <a:ext cx="2828925" cy="161925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0555" y="100013"/>
              <a:ext cx="2828925" cy="1619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591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12"/>
            <a:ext cx="12072938" cy="6661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71888" y="914400"/>
            <a:ext cx="4500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 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90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0289" y="1536119"/>
            <a:ext cx="4493079" cy="4491993"/>
            <a:chOff x="274254" y="1510008"/>
            <a:chExt cx="4493079" cy="4491993"/>
          </a:xfrm>
        </p:grpSpPr>
        <p:sp>
          <p:nvSpPr>
            <p:cNvPr id="3" name="TextBox 2"/>
            <p:cNvSpPr txBox="1"/>
            <p:nvPr/>
          </p:nvSpPr>
          <p:spPr>
            <a:xfrm>
              <a:off x="274254" y="3262790"/>
              <a:ext cx="4493079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 আব্দুল আলীম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2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বি,এস-সি,বি,এড</a:t>
              </a:r>
              <a:r>
                <a: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</a:p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আইডি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 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01080270781</a:t>
              </a:r>
              <a:endParaRPr lang="bn-BD" sz="2800" dirty="0" smtClean="0">
                <a:latin typeface="Times New Roman" panose="02020603050405020304" pitchFamily="18" charset="0"/>
                <a:cs typeface="NikoshBAN" panose="02000000000000000000" pitchFamily="2" charset="0"/>
              </a:endParaRP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কল্যাণপুর রওশনীয়া দাখিল মাদরাসা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বেলকুচি, সিরাজগঞ্জ 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মোবাইল-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smtClean="0">
                  <a:latin typeface="Times New Roman" panose="02020603050405020304" pitchFamily="18" charset="0"/>
                  <a:cs typeface="NikoshBAN" panose="02000000000000000000" pitchFamily="2" charset="0"/>
                </a:rPr>
                <a:t>01717012389</a:t>
              </a:r>
              <a:endParaRPr lang="en-GB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133" y="1510008"/>
              <a:ext cx="1524000" cy="15240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798133" y="258755"/>
            <a:ext cx="8986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82179" y="1590075"/>
            <a:ext cx="59345" cy="425445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823696" y="1914761"/>
            <a:ext cx="59345" cy="3529934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526890" y="1952335"/>
            <a:ext cx="50402" cy="3529934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051483" y="1559325"/>
            <a:ext cx="4380141" cy="4238239"/>
            <a:chOff x="4508433" y="1533214"/>
            <a:chExt cx="4380141" cy="4238239"/>
          </a:xfrm>
        </p:grpSpPr>
        <p:sp>
          <p:nvSpPr>
            <p:cNvPr id="10" name="TextBox 9"/>
            <p:cNvSpPr txBox="1"/>
            <p:nvPr/>
          </p:nvSpPr>
          <p:spPr>
            <a:xfrm>
              <a:off x="4508433" y="2724465"/>
              <a:ext cx="4361427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2"/>
              <a:r>
                <a:rPr lang="bn-IN" sz="32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শ্রেণিঃঅষ্টম </a:t>
              </a:r>
              <a:endParaRPr lang="bn-IN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lvl="2"/>
              <a:r>
                <a:rPr lang="bn-IN" sz="320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বিষয়ঃ </a:t>
              </a:r>
              <a:r>
                <a:rPr lang="bn-IN" sz="32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গণিত </a:t>
              </a:r>
              <a:r>
                <a:rPr lang="bn-BD" sz="320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bn-IN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lvl="2"/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  </a:t>
              </a:r>
              <a:endParaRPr lang="en-US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2"/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 </a:t>
              </a:r>
              <a:endParaRPr lang="bn-BD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2"/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সময়-৫০ মিনিট</a:t>
              </a:r>
            </a:p>
            <a:p>
              <a:pPr lvl="2"/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তারিখ-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২৫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/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০৬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/২০</a:t>
              </a: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 </a:t>
              </a:r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খ্রিঃ </a:t>
              </a:r>
              <a:endParaRPr lang="en-GB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1533214"/>
              <a:ext cx="1649574" cy="20971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594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14762" y="314325"/>
            <a:ext cx="2914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লক্ষ্য করি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48" y="899100"/>
            <a:ext cx="9613291" cy="46985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97161" y="5869858"/>
            <a:ext cx="2168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বৃত্তাকার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52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193" y="885755"/>
            <a:ext cx="8389495" cy="55263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6" t="34205" r="2330" b="38911"/>
          <a:stretch/>
        </p:blipFill>
        <p:spPr>
          <a:xfrm rot="21229490">
            <a:off x="12876328" y="2368030"/>
            <a:ext cx="5744421" cy="6402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" t="36151" r="968" b="39506"/>
          <a:stretch/>
        </p:blipFill>
        <p:spPr>
          <a:xfrm rot="16200000">
            <a:off x="13151752" y="3371432"/>
            <a:ext cx="3201137" cy="548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7492">
            <a:off x="12880547" y="643580"/>
            <a:ext cx="4158582" cy="838200"/>
          </a:xfrm>
          <a:prstGeom prst="rect">
            <a:avLst/>
          </a:prstGeom>
          <a:scene3d>
            <a:camera prst="isometricBottomDown"/>
            <a:lightRig rig="threePt" dir="t"/>
          </a:scene3d>
        </p:spPr>
      </p:pic>
      <p:sp>
        <p:nvSpPr>
          <p:cNvPr id="4" name="TextBox 3"/>
          <p:cNvSpPr txBox="1"/>
          <p:nvPr/>
        </p:nvSpPr>
        <p:spPr>
          <a:xfrm>
            <a:off x="1457325" y="200025"/>
            <a:ext cx="3357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4888" y="200025"/>
            <a:ext cx="2317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5608" y="1709129"/>
            <a:ext cx="1585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টেবিল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41148" y="2103388"/>
            <a:ext cx="915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7604" y="1811000"/>
            <a:ext cx="915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66596" y="3819176"/>
            <a:ext cx="915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027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56 -0.12269 L -0.56289 0.0104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24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323 0.00671 L -0.83203 0.1629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63" y="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48148E-6 L -0.69506 0.1129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53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451" y="1743335"/>
            <a:ext cx="7620000" cy="37240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ক্ষেত্রফল পরিমা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 ক্ষেত্রফল পরিমাপের এককগুলো উল্লেখ করতে 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 ক্ষেত্রফল পরিমাপে আন্তঃসম্পর্ক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ক্ষেত্রের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নির্ণয় করতে পারবে।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4516" y="221226"/>
            <a:ext cx="1873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5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5" t="12500" r="14496" b="8963"/>
          <a:stretch/>
        </p:blipFill>
        <p:spPr>
          <a:xfrm>
            <a:off x="814389" y="848012"/>
            <a:ext cx="4543424" cy="43475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7" t="7692" r="6949"/>
          <a:stretch/>
        </p:blipFill>
        <p:spPr>
          <a:xfrm>
            <a:off x="6572250" y="848012"/>
            <a:ext cx="4557714" cy="43475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86101" y="263237"/>
            <a:ext cx="5572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2" y="5195602"/>
            <a:ext cx="3814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2250" y="4903214"/>
            <a:ext cx="4557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আয়াতাকার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1783" y="5946201"/>
            <a:ext cx="7072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ক্ষেত্রগুলোর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8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6175" y="142876"/>
            <a:ext cx="4000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 flipH="1">
            <a:off x="2693193" y="3214685"/>
            <a:ext cx="114301" cy="340042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 flipH="1">
            <a:off x="2657471" y="-71439"/>
            <a:ext cx="114301" cy="340042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 flipH="1">
            <a:off x="4321961" y="1571623"/>
            <a:ext cx="121449" cy="340042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800000" flipH="1">
            <a:off x="1017976" y="1571623"/>
            <a:ext cx="121449" cy="340042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 flipH="1">
            <a:off x="5884649" y="1571621"/>
            <a:ext cx="121452" cy="340042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 flipH="1">
            <a:off x="8582320" y="2195798"/>
            <a:ext cx="114297" cy="543819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6200000" flipH="1">
            <a:off x="8578745" y="-1093898"/>
            <a:ext cx="114301" cy="544534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0800000" flipH="1">
            <a:off x="11208541" y="1571621"/>
            <a:ext cx="150027" cy="340042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159076" y="1707856"/>
            <a:ext cx="3182534" cy="31718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45387" y="1685924"/>
            <a:ext cx="5134577" cy="3171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93076" y="872547"/>
            <a:ext cx="1264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25918" y="802122"/>
            <a:ext cx="1748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5566" y="1685924"/>
            <a:ext cx="1264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মিটার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0556" y="3631039"/>
            <a:ext cx="1264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মিটার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01053" y="2807996"/>
            <a:ext cx="1799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বর্গ মিটার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04557" y="1785937"/>
            <a:ext cx="1264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মিটার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835146" y="2979444"/>
            <a:ext cx="1264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মিটার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06222" y="3100383"/>
            <a:ext cx="1728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বর্গমিটার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41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repeatCount="indefinite" fill="hold" grpId="1" nodeType="click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2" presetClass="entr" presetSubtype="2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25" grpId="0" uiExpand="1" build="p" animBg="1"/>
      <p:bldP spid="25" grpId="1" uiExpand="1" build="p"/>
      <p:bldP spid="25" grpId="2" build="allAtOnce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6238" y="142875"/>
            <a:ext cx="4943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 পরিমাপের একক গুলো দেখি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542924"/>
            <a:ext cx="2276475" cy="2009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" t="32889" b="37921"/>
          <a:stretch/>
        </p:blipFill>
        <p:spPr>
          <a:xfrm>
            <a:off x="3419481" y="976312"/>
            <a:ext cx="8039090" cy="11429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58037" y="2986088"/>
            <a:ext cx="47148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 ইঞ্চি =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সেঃমিঃ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ইঞ্চি = ২.৫৪সেঃমিঃ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বর্গইঞ্চি =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কত বর্গ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সেঃমিঃ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বর্গইঞ্চি = ৬.৪৫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বর্গ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সেঃমিঃ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38238" y="2986088"/>
            <a:ext cx="52625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বর্গইঞ্চি 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=   ৬.৪৫ বর্গসেন্টিমিটার(প্রায়)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২। ১ বর্গফুট  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=   ৯২৯ বর্গসেন্টিমিটার(প্রায়)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৩। ১ বর্গগজ  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=   ০.৮৪ বর্গমিটার(প্রায়)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4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। ১ বর্গমাইল   =   ৬৪০ একর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8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622</Words>
  <Application>Microsoft Office PowerPoint</Application>
  <PresentationFormat>Widescreen</PresentationFormat>
  <Paragraphs>107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Symbol</vt:lpstr>
      <vt:lpstr>Times New Roman</vt:lpstr>
      <vt:lpstr>Vrinda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B.Sc</dc:creator>
  <cp:lastModifiedBy>B.Sc</cp:lastModifiedBy>
  <cp:revision>49</cp:revision>
  <dcterms:created xsi:type="dcterms:W3CDTF">2021-06-17T16:29:04Z</dcterms:created>
  <dcterms:modified xsi:type="dcterms:W3CDTF">2021-06-25T18:44:28Z</dcterms:modified>
</cp:coreProperties>
</file>