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63" r:id="rId9"/>
    <p:sldId id="271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99A"/>
    <a:srgbClr val="C9E8E9"/>
    <a:srgbClr val="8CB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78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9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578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66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4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112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44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09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71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4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41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1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1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39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958D54-F00A-452C-B47F-42B1A52103B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C1E17C-7063-4211-A009-FEA2A782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0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66296" y="1008011"/>
            <a:ext cx="4604894" cy="8207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99" y="2067986"/>
            <a:ext cx="7042333" cy="415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75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2" grpId="1" uiExpan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5595" y="3024030"/>
            <a:ext cx="9512490" cy="32948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প্রত্যেক সুস্থ,প্রাপ্ত বয়স্ক,বুদ্ধিমান ও সামর্থ্যবান মুসলিম নর-নারীর ওপর জীবনে একবার হজ করা ফরজ ।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কাবাঘর আল্লাহর ঘর। পৃথিবীর প্রাচীনতম ইবাদতখানা। এটিই আমাদের কেবলা,বিশ্ব মুসলিমের মিলনকেন্দ্র। সুতরাং হজ হচ্ছে বিশ্বমুসলিমের মহাসম্মেলন। 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সবার কন্ঠে একই আওয়াজ 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‘’লাব্বায়েক আল্লাহুম্মা লাব্বায়েক’’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হজ মানুষের অতীত জীবনের গুনাহগুলো ধুয়ে-মুছে সাফ করে দেয়। রাসুল(সা.) বলেছেন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যেমন ময়লা ধুয়ে পরিষ্কার করে দেয়,হজও তেমনি গুনাহগুলোকে ধুয়ে পরিষ্কার করে দেয়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রাসুল(সা.)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বলেন –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ব্যক্তি আল্লাহর উদ্দেশ্যে হজ করল,তারপর কোনো অশ্লীল ও পাপ কাজ করল না,সে নবজাত শিশুর মতো নিষ্পাপ হয়ে ফিরল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51" y="600782"/>
            <a:ext cx="3268604" cy="2128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2" y="600783"/>
            <a:ext cx="3848740" cy="2237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2" y="600783"/>
            <a:ext cx="3166992" cy="22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4710" y="788050"/>
            <a:ext cx="7965043" cy="19389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 বইয়ের 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4ও৪৫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পৃষ্ঠা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খোলে  পাঠ –হজ্জ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 পড় 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98" y="2923413"/>
            <a:ext cx="6426834" cy="31498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7409"/>
            <a:ext cx="12309231" cy="120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4" y="0"/>
            <a:ext cx="102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57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784144" y="524845"/>
            <a:ext cx="6441743" cy="1290307"/>
          </a:xfrm>
          <a:prstGeom prst="ribbon2">
            <a:avLst/>
          </a:prstGeom>
          <a:solidFill>
            <a:srgbClr val="C9E8E9"/>
          </a:solidFill>
          <a:ln w="381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592801" y="2514091"/>
            <a:ext cx="3013704" cy="67182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innerShdw blurRad="63500" dist="50800" dir="162000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মাক্কী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86553" y="2138410"/>
            <a:ext cx="7748954" cy="14231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 কাজগুলো লিখ</a:t>
            </a: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92801" y="4408059"/>
            <a:ext cx="2871280" cy="820249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মাদানী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06505" y="4159343"/>
            <a:ext cx="7929002" cy="131767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ওয়াজিব কাজগুলো লিখ।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4027139" y="519036"/>
            <a:ext cx="5454485" cy="1225358"/>
          </a:xfrm>
          <a:prstGeom prst="star6">
            <a:avLst/>
          </a:prstGeom>
          <a:solidFill>
            <a:schemeClr val="bg1"/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4995" y="1725236"/>
            <a:ext cx="431878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  <a:endParaRPr lang="en-US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2025" y="2518116"/>
            <a:ext cx="7737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হজ একটি গুরুত্বপূর্ণ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ইবাদত।</a:t>
            </a:r>
          </a:p>
          <a:p>
            <a:pPr>
              <a:lnSpc>
                <a:spcPct val="150000"/>
              </a:lnSpc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হজের প্রথম ফরজ হলো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বাঁধা।</a:t>
            </a:r>
          </a:p>
          <a:p>
            <a:pPr>
              <a:lnSpc>
                <a:spcPct val="150000"/>
              </a:lnSpc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প্রাচীনতম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-----------------।</a:t>
            </a:r>
          </a:p>
          <a:p>
            <a:pPr>
              <a:lnSpc>
                <a:spcPct val="150000"/>
              </a:lnSpc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হজ শব্দের অর্থ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18511" y="3970636"/>
            <a:ext cx="8271802" cy="983501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 করণীয় কাজগুলোর একটি তালিকা তৈরি কর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3068" y="1426401"/>
            <a:ext cx="3076625" cy="984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87A99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913194" y="586854"/>
            <a:ext cx="3034211" cy="1514901"/>
          </a:xfrm>
          <a:prstGeom prst="flowChartPunchedTap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06" y="2420482"/>
            <a:ext cx="7710985" cy="34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83643" y="2647666"/>
            <a:ext cx="6509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বাগবাড়ী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2006" y="1419367"/>
            <a:ext cx="317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71" y="875731"/>
            <a:ext cx="3056416" cy="3013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180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071349" y="1619703"/>
            <a:ext cx="9300949" cy="4240072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ইবাদত</a:t>
            </a: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সময়ঃ৩৫  মিনিট</a:t>
            </a:r>
            <a:r>
              <a:rPr lang="bn-BD" sz="3600" dirty="0" smtClean="0">
                <a:ln w="0"/>
                <a:solidFill>
                  <a:schemeClr val="tx1"/>
                </a:solidFill>
              </a:rPr>
              <a:t> 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5775" y="973372"/>
            <a:ext cx="236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2"/>
          <p:cNvSpPr/>
          <p:nvPr/>
        </p:nvSpPr>
        <p:spPr>
          <a:xfrm>
            <a:off x="4170003" y="218364"/>
            <a:ext cx="3131549" cy="1000836"/>
          </a:xfrm>
          <a:prstGeom prst="flowChartOffpageConnector">
            <a:avLst/>
          </a:prstGeom>
          <a:solidFill>
            <a:schemeClr val="bg1"/>
          </a:solidFill>
          <a:ln w="22225" cap="sq" cmpd="dbl"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5092" y="1281840"/>
            <a:ext cx="10768083" cy="347003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 শব্দের অর্থ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তাৎপর্য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মহাসম্মেলন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	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354"/>
            <a:ext cx="11970903" cy="21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441938" y="389905"/>
            <a:ext cx="9437077" cy="2025748"/>
          </a:xfrm>
          <a:prstGeom prst="downArrow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 মনোযোগ দিয়ে পড়ি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2020" y="2661312"/>
            <a:ext cx="7856911" cy="313898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ইসলামের  রুকন কয়টি?</a:t>
            </a: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কাবাঘর কোন দিকে অবস্থিত?</a:t>
            </a: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মুসলমানরা কাবাঘরে কেন যায়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4338"/>
            <a:ext cx="11887199" cy="14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3">
                <a:lumMod val="5000"/>
                <a:lumOff val="95000"/>
              </a:schemeClr>
            </a:gs>
            <a:gs pos="71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14826" y="968993"/>
            <a:ext cx="9880804" cy="4572000"/>
          </a:xfrm>
          <a:prstGeom prst="snip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/>
              <a:t>        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হজ্জ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2" y="398584"/>
            <a:ext cx="2989384" cy="62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1537122"/>
            <a:ext cx="10467833" cy="4638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nip Single Corner Rectangle 2"/>
          <p:cNvSpPr/>
          <p:nvPr/>
        </p:nvSpPr>
        <p:spPr>
          <a:xfrm>
            <a:off x="2351350" y="559092"/>
            <a:ext cx="6539377" cy="867333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হজ্জ-</a:t>
            </a:r>
            <a:r>
              <a:rPr lang="bn-BD" sz="7200" dirty="0" smtClean="0">
                <a:solidFill>
                  <a:srgbClr val="7030A0"/>
                </a:solidFill>
              </a:rPr>
              <a:t>   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8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55" y="894326"/>
            <a:ext cx="3431479" cy="2028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95" y="776586"/>
            <a:ext cx="3511850" cy="2146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44" y="3344564"/>
            <a:ext cx="4010011" cy="2155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4965457" y="1857867"/>
            <a:ext cx="2730021" cy="90977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ফরজ সমুহ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90054" y="1599954"/>
            <a:ext cx="535157" cy="49935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465461" y="1539064"/>
            <a:ext cx="496647" cy="36943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10896" y="2767645"/>
            <a:ext cx="9854" cy="51143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114595" y="5622768"/>
            <a:ext cx="3756385" cy="454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আরাফাতে অবস্থান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25495" y="3057893"/>
            <a:ext cx="3615615" cy="738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তাওয়াফে যিয়ারত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3385" y="3487787"/>
            <a:ext cx="3008710" cy="454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ইহরাম বাঁধা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05" y="1477453"/>
            <a:ext cx="5883083" cy="3623791"/>
          </a:xfrm>
          <a:prstGeom prst="rect">
            <a:avLst/>
          </a:prstGeom>
          <a:ln w="19050" cap="sq" cmpd="thickThin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272953" y="2197718"/>
            <a:ext cx="2105527" cy="12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 বিশেষ অবস্থা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05425" y="5452756"/>
            <a:ext cx="9745579" cy="750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 কাপড় পরিহিত বিশেষ অবস্থার নাম ইহরাম বাঁধা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17076" y="551070"/>
            <a:ext cx="7455877" cy="7506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মনোযোগ দিয়ে দেখি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565"/>
            <a:ext cx="2153652" cy="65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825</TotalTime>
  <Words>309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 Rangpur</dc:creator>
  <cp:lastModifiedBy>BC</cp:lastModifiedBy>
  <cp:revision>113</cp:revision>
  <dcterms:created xsi:type="dcterms:W3CDTF">2020-02-02T04:26:36Z</dcterms:created>
  <dcterms:modified xsi:type="dcterms:W3CDTF">2021-06-26T11:18:55Z</dcterms:modified>
</cp:coreProperties>
</file>