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80" r:id="rId4"/>
    <p:sldId id="279" r:id="rId5"/>
    <p:sldId id="258" r:id="rId6"/>
    <p:sldId id="259" r:id="rId7"/>
    <p:sldId id="260" r:id="rId8"/>
    <p:sldId id="261" r:id="rId9"/>
    <p:sldId id="269" r:id="rId10"/>
    <p:sldId id="276" r:id="rId11"/>
    <p:sldId id="270" r:id="rId12"/>
    <p:sldId id="277" r:id="rId13"/>
    <p:sldId id="272" r:id="rId14"/>
    <p:sldId id="273" r:id="rId15"/>
    <p:sldId id="274" r:id="rId16"/>
    <p:sldId id="275" r:id="rId17"/>
    <p:sldId id="278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7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9BF40A-1EE6-4336-85DF-87978FC4D279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manullahamanullah766@gmail.com" TargetMode="Externa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34900" y="-34290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06329" tIns="179331" rIns="-106329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1910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ABCD </a:t>
            </a:r>
            <a:r>
              <a:rPr lang="as-IN" sz="3600" dirty="0"/>
              <a:t>রম্বসের কর্ণ দুইটি </a:t>
            </a:r>
            <a:r>
              <a:rPr lang="en-US" sz="3600" dirty="0"/>
              <a:t>d</a:t>
            </a:r>
            <a:r>
              <a:rPr lang="en-US" sz="3600" baseline="-25000" dirty="0"/>
              <a:t>1</a:t>
            </a:r>
            <a:r>
              <a:rPr lang="en-US" sz="3600" dirty="0"/>
              <a:t> </a:t>
            </a:r>
            <a:r>
              <a:rPr lang="as-IN" sz="3600" dirty="0"/>
              <a:t>ও </a:t>
            </a:r>
            <a:r>
              <a:rPr lang="en-US" sz="3600" dirty="0"/>
              <a:t>d</a:t>
            </a:r>
            <a:r>
              <a:rPr lang="en-US" sz="3600" baseline="-25000" dirty="0"/>
              <a:t>2</a:t>
            </a:r>
            <a:r>
              <a:rPr lang="en-US" sz="3600" dirty="0"/>
              <a:t> </a:t>
            </a:r>
            <a:r>
              <a:rPr lang="as-IN" sz="3600" dirty="0"/>
              <a:t>হলে, </a:t>
            </a:r>
            <a:endParaRPr lang="en-US" sz="3600" dirty="0"/>
          </a:p>
          <a:p>
            <a:r>
              <a:rPr lang="en-US" sz="3600" dirty="0" err="1"/>
              <a:t>রম্বসের</a:t>
            </a:r>
            <a:r>
              <a:rPr lang="en-US" sz="3600" dirty="0"/>
              <a:t> </a:t>
            </a:r>
            <a:r>
              <a:rPr lang="as-IN" sz="3600" dirty="0"/>
              <a:t>ক্ষেত্রফল </a:t>
            </a:r>
            <a:r>
              <a:rPr lang="en-US" sz="3600" dirty="0"/>
              <a:t>= 1/2  d</a:t>
            </a:r>
            <a:r>
              <a:rPr lang="en-US" sz="3600" baseline="-25000" dirty="0"/>
              <a:t>1</a:t>
            </a:r>
            <a:r>
              <a:rPr lang="en-US" sz="3600" dirty="0"/>
              <a:t>d</a:t>
            </a:r>
            <a:r>
              <a:rPr lang="en-US" sz="3600" baseline="-25000" dirty="0"/>
              <a:t>2</a:t>
            </a:r>
            <a:r>
              <a:rPr lang="en-US" sz="3600" dirty="0"/>
              <a:t> </a:t>
            </a:r>
            <a:r>
              <a:rPr lang="as-IN" sz="3600" dirty="0"/>
              <a:t>বর্গ একক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602" y="990600"/>
            <a:ext cx="4086795" cy="26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8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11735"/>
            <a:ext cx="3114844" cy="30412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1" y="5297269"/>
            <a:ext cx="7606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বর্গক্ষেত্রঃ</a:t>
            </a:r>
            <a:r>
              <a:rPr lang="en-US" sz="2800" dirty="0"/>
              <a:t> চ</a:t>
            </a:r>
            <a:r>
              <a:rPr lang="as-IN" sz="2800" dirty="0"/>
              <a:t>তুর্ভুজের চারটি বাহু ও চারটি কোণ পরস্পর সমান হলে তাকে বর্গ বলে।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04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47650"/>
            <a:ext cx="40386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4535269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/>
              <a:t>বর্গক্ষেত্রের ক্ষেত্রফল= (দৈর্ঘ্য × দৈর্ঘ্য) বর্গএকক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62000" y="5124271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/>
              <a:t>একটি বর্গক্ষেত্রের বাহুর দৈর্ঘ্য </a:t>
            </a:r>
            <a:r>
              <a:rPr lang="en-US" sz="2400" dirty="0"/>
              <a:t>a </a:t>
            </a:r>
            <a:r>
              <a:rPr lang="as-IN" sz="2400" dirty="0"/>
              <a:t>এবং ক্ষেত্রফল </a:t>
            </a:r>
            <a:r>
              <a:rPr lang="en-US" sz="2400" dirty="0"/>
              <a:t>A </a:t>
            </a:r>
            <a:r>
              <a:rPr lang="as-IN" sz="2400" dirty="0"/>
              <a:t>হলে,</a:t>
            </a:r>
          </a:p>
          <a:p>
            <a:r>
              <a:rPr lang="en-US" sz="2400" dirty="0"/>
              <a:t>A = a × a </a:t>
            </a:r>
            <a:r>
              <a:rPr lang="as-IN" sz="2400" dirty="0"/>
              <a:t>বর্গএকক</a:t>
            </a:r>
          </a:p>
          <a:p>
            <a:r>
              <a:rPr lang="as-IN" sz="2400" dirty="0"/>
              <a:t>∴ </a:t>
            </a:r>
            <a:r>
              <a:rPr lang="en-US" sz="2400" dirty="0"/>
              <a:t>A = a</a:t>
            </a:r>
            <a:r>
              <a:rPr lang="en-US" sz="2400" baseline="30000" dirty="0"/>
              <a:t>2</a:t>
            </a:r>
            <a:r>
              <a:rPr lang="en-US" sz="2400" dirty="0"/>
              <a:t> </a:t>
            </a:r>
            <a:r>
              <a:rPr lang="as-IN" sz="2400" dirty="0"/>
              <a:t>বর্গএকক</a:t>
            </a:r>
          </a:p>
        </p:txBody>
      </p:sp>
    </p:spTree>
    <p:extLst>
      <p:ext uri="{BB962C8B-B14F-4D97-AF65-F5344CB8AC3E}">
        <p14:creationId xmlns:p14="http://schemas.microsoft.com/office/powerpoint/2010/main" val="207044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301657"/>
            <a:ext cx="746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as-IN" sz="2800" dirty="0"/>
              <a:t>বর্গক্ষেত্রের প্রতিটি অন্তঃস্থ কোণ এক সমকোণ বা ৯০ ডিগ্রীর সমান। </a:t>
            </a:r>
            <a:endParaRPr lang="en-US" sz="2800" dirty="0"/>
          </a:p>
          <a:p>
            <a:pPr marL="285750" indent="-285750">
              <a:buFont typeface="Wingdings" pitchFamily="2" charset="2"/>
              <a:buChar char="v"/>
            </a:pPr>
            <a:r>
              <a:rPr lang="as-IN" sz="2800" dirty="0"/>
              <a:t>বর্গক্ষেত্রের কর্ণ দুইটি সমান।</a:t>
            </a:r>
            <a:endParaRPr lang="en-US" sz="2800" dirty="0"/>
          </a:p>
          <a:p>
            <a:pPr marL="285750" indent="-285750">
              <a:buFont typeface="Wingdings" pitchFamily="2" charset="2"/>
              <a:buChar char="v"/>
            </a:pPr>
            <a:r>
              <a:rPr lang="as-IN" sz="2800" dirty="0"/>
              <a:t> বর্গক্ষেত্রের কর্ণ বর্গক্ষেত্রটিকে দুইটি সর্বসম ত্রিভুজে বিভক্ত করে</a:t>
            </a:r>
            <a:endParaRPr lang="en-US" sz="2800" dirty="0"/>
          </a:p>
          <a:p>
            <a:pPr marL="285750" indent="-285750">
              <a:buFont typeface="Wingdings" pitchFamily="2" charset="2"/>
              <a:buChar char="v"/>
            </a:pPr>
            <a:r>
              <a:rPr lang="as-IN" sz="2800" dirty="0"/>
              <a:t>বর্গক্ষেত্র একটি সমবাহু চতুর্ভুজ; কারণ এর চারটি বাহু পরস্পর সমান।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22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সামন্তরিকের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301657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বিপরীত বাহুদ্বয় সমান ও সমান্তরাল</a:t>
            </a:r>
            <a:r>
              <a:rPr lang="en-US" sz="3200" dirty="0"/>
              <a:t>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সামান্তরিকের বিপরীত কোণগুলোর পরিমাপ পরস্পর সমান।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সামান্তরিকের যে কোন কর্ণ সামান্তরিকটিকে দুইটি সর্বসম ত্রিভুজে বিভক্ত করে।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কর্ণদ্বয় পরস্পরকে সমকোণে সমদ্বিখন্ডিত করে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endParaRPr lang="as-IN" sz="2800" dirty="0"/>
          </a:p>
        </p:txBody>
      </p:sp>
    </p:spTree>
    <p:extLst>
      <p:ext uri="{BB962C8B-B14F-4D97-AF65-F5344CB8AC3E}">
        <p14:creationId xmlns:p14="http://schemas.microsoft.com/office/powerpoint/2010/main" val="411625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8153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রম্বসের বাহুগুলো সবগুলোই একে অপরের সমান কিন্তু এর কোণগুলোর মধ্যে দুইটি বিপরীত কোণ পরস্পর সমান।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রম্বসের কর্ণদ্বয় পরস্পরকে সমকোণে সমদ্বিখণ্ডিত করে।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রম্বসের বিপরীত কোণগুলো পরস্পর সমান।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আবার এটিকে সমবাহু চতুর্ভুজও বলা হয় কারণ এর চারটি বাহুর দৈর্ঘ্য পরস্পর সমান।</a:t>
            </a:r>
          </a:p>
          <a:p>
            <a:endParaRPr lang="as-IN" sz="2800" dirty="0"/>
          </a:p>
        </p:txBody>
      </p:sp>
    </p:spTree>
    <p:extLst>
      <p:ext uri="{BB962C8B-B14F-4D97-AF65-F5344CB8AC3E}">
        <p14:creationId xmlns:p14="http://schemas.microsoft.com/office/powerpoint/2010/main" val="38478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s-IN" sz="7200" dirty="0">
                <a:solidFill>
                  <a:schemeClr val="bg1"/>
                </a:solidFill>
              </a:rPr>
              <a:t>বর্গক্ষেত্রের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058412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বর্গক্ষেত্রের প্রতিটি অন্তঃস্থ কোণ এক সমকোণ বা ৯০ ডিগ্রীর সমান।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বর্গক্ষেত্রের কর্ণ দুইটি সমান।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বর্গক্ষেত্রের </a:t>
            </a:r>
            <a:r>
              <a:rPr lang="en-US" sz="3200" dirty="0" err="1"/>
              <a:t>প্রত্যেক</a:t>
            </a:r>
            <a:r>
              <a:rPr lang="en-US" sz="3200" dirty="0"/>
              <a:t> </a:t>
            </a:r>
            <a:r>
              <a:rPr lang="en-US" sz="3200" dirty="0" err="1"/>
              <a:t>বাহু</a:t>
            </a:r>
            <a:r>
              <a:rPr lang="en-US" sz="3200" dirty="0"/>
              <a:t> </a:t>
            </a:r>
            <a:r>
              <a:rPr lang="en-US" sz="3200" dirty="0" err="1"/>
              <a:t>পরস্পর</a:t>
            </a:r>
            <a:r>
              <a:rPr lang="as-IN" sz="3200" dirty="0"/>
              <a:t> সমান।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বর্গক্ষেত্র একটি বিশেষ ধরণের আয়তক্ষেত্র, যে আয়তক্ষেত্রের চারটি বাহু পরস্পর সমান।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509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667000"/>
            <a:ext cx="525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00200" y="4461808"/>
            <a:ext cx="5181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একক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4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দলগত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286000"/>
            <a:ext cx="84582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১।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ত্রিভূজের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ক্ষেত্রফল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১২০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বর্গ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উচ্চতা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১২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হলে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ভূমির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দৈর্ঘ্য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নির্ণয়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962400"/>
            <a:ext cx="8458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সামান্তরিক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ত্রিভুজের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চিত্র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দেখিয়ে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উপরোক্ত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সমস্যা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দুটির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সমাধান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বোর্ডে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+mj-ea"/>
                <a:cs typeface="NikoshBAN" pitchFamily="2" charset="0"/>
              </a:rPr>
              <a:t>দেব</a:t>
            </a:r>
            <a:r>
              <a:rPr lang="en-US" sz="2400" dirty="0"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বাড়ির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1752600"/>
            <a:ext cx="82296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ক্ষেত্রের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ক্ষেত্রফল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৬৬৮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বর্গ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উচ্চতা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১২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200400"/>
            <a:ext cx="82296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ক.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ত্রিভুজ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ক্ষেত্রের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ক্ষেত্রফল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নির্ণয়ের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সূত্র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দুইটি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লিখ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7342" y="4656407"/>
            <a:ext cx="8229600" cy="8299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খ.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সামান্তরিকটির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ভূমির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দৈর্ঘ্য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নির্ণয়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486401"/>
            <a:ext cx="8045548" cy="978877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17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গ.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12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সামান্তরিকটির</a:t>
            </a:r>
            <a:r>
              <a:rPr kumimoji="0" lang="en-US" sz="1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উচ্চতাকে</a:t>
            </a:r>
            <a:r>
              <a:rPr kumimoji="0" lang="en-US" sz="12800" b="0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</a:t>
            </a:r>
            <a:r>
              <a:rPr kumimoji="0" lang="en-US" sz="12800" b="0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বগের</a:t>
            </a:r>
            <a:r>
              <a:rPr kumimoji="0" lang="en-US" sz="12800" b="0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বাহুর</a:t>
            </a:r>
            <a:r>
              <a:rPr kumimoji="0" lang="en-US" sz="12800" b="0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দৈঘ্য</a:t>
            </a:r>
            <a:r>
              <a:rPr kumimoji="0" lang="en-US" sz="12800" b="0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ধরে</a:t>
            </a:r>
            <a:r>
              <a:rPr kumimoji="0" lang="en-US" sz="12800" b="0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as-IN" sz="11200" dirty="0"/>
              <a:t>বর্গক্ষেত্রের</a:t>
            </a:r>
            <a:r>
              <a:rPr lang="en-US" sz="11200" dirty="0"/>
              <a:t> </a:t>
            </a:r>
            <a:r>
              <a:rPr lang="en-US" sz="112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11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11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1200" dirty="0">
                <a:latin typeface="NikoshBAN" pitchFamily="2" charset="0"/>
                <a:cs typeface="NikoshBAN" pitchFamily="2" charset="0"/>
              </a:rPr>
              <a:t>।</a:t>
            </a:r>
            <a:r>
              <a:rPr kumimoji="0" lang="en-US" sz="12800" b="0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38200"/>
            <a:ext cx="8382000" cy="80329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en-GB" sz="4800">
                <a:latin typeface="SutonnyMJ" pitchFamily="2" charset="0"/>
                <a:cs typeface="NikoshBAN" pitchFamily="2" charset="0"/>
              </a:rPr>
              <a:t>মোহাম্মদ আমান উল্যাহ্ </a:t>
            </a:r>
            <a:r>
              <a:rPr lang="bn-BD" sz="480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en-GB" sz="4800">
                <a:latin typeface="NikoshBAN" pitchFamily="2" charset="0"/>
                <a:cs typeface="NikoshBAN" pitchFamily="2" charset="0"/>
              </a:rPr>
              <a:t>প্রধান </a:t>
            </a:r>
            <a:r>
              <a:rPr lang="bn-BD" sz="4800"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5400">
                <a:latin typeface="NikoshBAN" pitchFamily="2" charset="0"/>
                <a:cs typeface="NikoshBAN" pitchFamily="2" charset="0"/>
              </a:rPr>
              <a:t>হাজী আমির হোসেন</a:t>
            </a:r>
            <a:r>
              <a:rPr lang="bn-BD" sz="540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5400">
                <a:latin typeface="NikoshBAN" pitchFamily="2" charset="0"/>
                <a:cs typeface="NikoshBAN" pitchFamily="2" charset="0"/>
              </a:rPr>
              <a:t>বিদ্যালয়।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800">
                <a:latin typeface="NikoshBAN" pitchFamily="2" charset="0"/>
                <a:cs typeface="NikoshBAN" pitchFamily="2" charset="0"/>
              </a:rPr>
              <a:t>ফুলগাজী, ফেণী।</a:t>
            </a:r>
          </a:p>
          <a:p>
            <a:pPr algn="ctr"/>
            <a:r>
              <a:rPr lang="en-GB" sz="4800">
                <a:latin typeface="NikoshBAN" pitchFamily="2" charset="0"/>
                <a:cs typeface="NikoshBAN" pitchFamily="2" charset="0"/>
              </a:rPr>
              <a:t>মোবাঃ০১৭১২-৭১০৪৮৪</a:t>
            </a:r>
          </a:p>
          <a:p>
            <a:pPr algn="ctr"/>
            <a:r>
              <a:rPr lang="en-GB" sz="4800">
                <a:latin typeface="NikoshBAN" pitchFamily="2" charset="0"/>
                <a:cs typeface="NikoshBAN" pitchFamily="2" charset="0"/>
              </a:rPr>
              <a:t>Email : </a:t>
            </a:r>
            <a:r>
              <a:rPr lang="en-GB" sz="4800">
                <a:latin typeface="NikoshBAN" pitchFamily="2" charset="0"/>
                <a:cs typeface="NikoshBAN" pitchFamily="2" charset="0"/>
                <a:hlinkClick r:id="rId2"/>
              </a:rPr>
              <a:t>amanullahamanullah766@gmail.com</a:t>
            </a:r>
            <a:r>
              <a:rPr lang="en-GB" sz="480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55600"/>
            <a:ext cx="8128000" cy="614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4114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6063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(জ্যামিতি)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ত্রি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ভুজ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সামান্তিরক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ও </a:t>
            </a:r>
          </a:p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752600"/>
            <a:ext cx="5410200" cy="45640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0"/>
            <a:ext cx="7010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সামান্তরিক,রম্বস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16764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5124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3505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502920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ত্রিভূজঃ </a:t>
            </a:r>
            <a:r>
              <a:rPr lang="bn-BD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তিনটি বাহু দ্বারা সীমাবদ্ধ ক্ষেত্রকে ত্রিভূজ বলে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275" y="23526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914400" y="228600"/>
            <a:ext cx="5562600" cy="2667000"/>
            <a:chOff x="914400" y="228600"/>
            <a:chExt cx="5562600" cy="2667000"/>
          </a:xfrm>
        </p:grpSpPr>
        <p:grpSp>
          <p:nvGrpSpPr>
            <p:cNvPr id="20" name="Group 19"/>
            <p:cNvGrpSpPr/>
            <p:nvPr/>
          </p:nvGrpSpPr>
          <p:grpSpPr>
            <a:xfrm>
              <a:off x="914400" y="228600"/>
              <a:ext cx="5562600" cy="2667000"/>
              <a:chOff x="3581400" y="1981200"/>
              <a:chExt cx="3200400" cy="22098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3505200" y="2057400"/>
                <a:ext cx="2209800" cy="2057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16200000" flipH="1">
                <a:off x="5105400" y="2514600"/>
                <a:ext cx="2209800" cy="1143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3581400" y="4173414"/>
                <a:ext cx="3200400" cy="17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rot="5400000">
              <a:off x="3165021" y="1559379"/>
              <a:ext cx="2667000" cy="54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Left Brace 25"/>
          <p:cNvSpPr/>
          <p:nvPr/>
        </p:nvSpPr>
        <p:spPr>
          <a:xfrm rot="16200000">
            <a:off x="3276600" y="685800"/>
            <a:ext cx="838200" cy="5562600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10800000" flipH="1">
            <a:off x="3962400" y="304800"/>
            <a:ext cx="457200" cy="2552700"/>
          </a:xfrm>
          <a:prstGeom prst="leftBrac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343400" y="48768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×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ভূমি×উচ্চতা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235813" y="888386"/>
            <a:ext cx="2792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9873" y="4954250"/>
            <a:ext cx="547327" cy="7239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7328" y="4954250"/>
            <a:ext cx="333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/>
      <p:bldP spid="3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4842808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সামান্তরিকঃ</a:t>
            </a:r>
            <a:r>
              <a:rPr lang="bn-BD" sz="4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চতুর্ভুজের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বিপরীত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বাহুগুলো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পরস্পর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সমান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সমান্তরাল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কোণগুলো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সমকোণ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নয়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সামান্তরিক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4000" dirty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22170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0" y="40458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41220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2800" y="2133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132237"/>
            <a:ext cx="4305374" cy="259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3" grpId="0"/>
      <p:bldP spid="13" grpId="1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286000" y="151606"/>
            <a:ext cx="4419600" cy="1981994"/>
            <a:chOff x="2286000" y="1447800"/>
            <a:chExt cx="4419600" cy="1981994"/>
          </a:xfrm>
        </p:grpSpPr>
        <p:sp>
          <p:nvSpPr>
            <p:cNvPr id="4" name="Parallelogram 3"/>
            <p:cNvSpPr/>
            <p:nvPr/>
          </p:nvSpPr>
          <p:spPr>
            <a:xfrm>
              <a:off x="2286000" y="1447800"/>
              <a:ext cx="4419600" cy="1981200"/>
            </a:xfrm>
            <a:prstGeom prst="parallelogram">
              <a:avLst>
                <a:gd name="adj" fmla="val 51982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2362200" y="2438400"/>
              <a:ext cx="1981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Left Brace 9"/>
          <p:cNvSpPr/>
          <p:nvPr/>
        </p:nvSpPr>
        <p:spPr>
          <a:xfrm rot="16200000">
            <a:off x="3543300" y="952500"/>
            <a:ext cx="838200" cy="3352800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0800000">
            <a:off x="3352801" y="152400"/>
            <a:ext cx="457200" cy="1943100"/>
          </a:xfrm>
          <a:prstGeom prst="leftBrac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30480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ভূমি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222332" y="139868"/>
            <a:ext cx="3581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4958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সামান্তরিকের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ভূমি×উচ্চতা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939605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/>
              <a:t>রম্বসঃ</a:t>
            </a:r>
            <a:r>
              <a:rPr lang="en-US" sz="2800" dirty="0"/>
              <a:t> </a:t>
            </a:r>
            <a:r>
              <a:rPr lang="as-IN" sz="2800" dirty="0"/>
              <a:t>যে চতুর্ভূজের বাহুগুলো পরস্পর সমান ও বিপরীত বাহুগুলো পরস্পর সমান্তরাল তাকে রম্বস বলে।</a:t>
            </a:r>
            <a:endParaRPr lang="en-US" sz="2800" dirty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8800"/>
            <a:ext cx="597704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334</TotalTime>
  <Words>438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Hardcover</vt:lpstr>
      <vt:lpstr>PowerPoint Presentation</vt:lpstr>
      <vt:lpstr>PowerPoint Presentation</vt:lpstr>
      <vt:lpstr>PowerPoint Presentation</vt:lpstr>
      <vt:lpstr>শিখন ফল</vt:lpstr>
      <vt:lpstr>ত্রিভুজ</vt:lpstr>
      <vt:lpstr>PowerPoint Presentation</vt:lpstr>
      <vt:lpstr>সামান্তরিক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Dashghar NUHS</dc:creator>
  <cp:lastModifiedBy>8801712710484</cp:lastModifiedBy>
  <cp:revision>43</cp:revision>
  <dcterms:created xsi:type="dcterms:W3CDTF">2014-05-24T05:06:13Z</dcterms:created>
  <dcterms:modified xsi:type="dcterms:W3CDTF">2021-06-26T17:39:39Z</dcterms:modified>
</cp:coreProperties>
</file>