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7373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1996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88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3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6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5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5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3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5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F7275B-5E4E-48B0-9642-2BE756C0D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50" y="0"/>
            <a:ext cx="126619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9384FE-3F97-46EB-A522-D6E7AA94F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300" y="3060700"/>
            <a:ext cx="7835900" cy="3149600"/>
          </a:xfrm>
        </p:spPr>
        <p:txBody>
          <a:bodyPr>
            <a:noAutofit/>
          </a:bodyPr>
          <a:lstStyle/>
          <a:p>
            <a:endParaRPr lang="en-US" sz="6600">
              <a:solidFill>
                <a:schemeClr val="bg1"/>
              </a:solidFill>
              <a:latin typeface="Matamuhuri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70FCC6-9A6B-4C4D-8536-79F982309071}"/>
              </a:ext>
            </a:extLst>
          </p:cNvPr>
          <p:cNvSpPr txBox="1"/>
          <p:nvPr/>
        </p:nvSpPr>
        <p:spPr>
          <a:xfrm>
            <a:off x="-368300" y="673100"/>
            <a:ext cx="12382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গোয়ারী আদর্শ বালিকা উচ্চ বিদ্যালয়ের অনলাইন ক্লাসে সবাইকে </a:t>
            </a:r>
          </a:p>
        </p:txBody>
      </p:sp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50545E62-8F62-4884-8F2B-B78C4FE56E11}"/>
              </a:ext>
            </a:extLst>
          </p:cNvPr>
          <p:cNvSpPr/>
          <p:nvPr/>
        </p:nvSpPr>
        <p:spPr>
          <a:xfrm>
            <a:off x="1917700" y="2851150"/>
            <a:ext cx="8293100" cy="3568700"/>
          </a:xfrm>
          <a:prstGeom prst="beve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3A2010-6ED4-4D77-88BC-D5DD81B44579}"/>
              </a:ext>
            </a:extLst>
          </p:cNvPr>
          <p:cNvSpPr txBox="1"/>
          <p:nvPr/>
        </p:nvSpPr>
        <p:spPr>
          <a:xfrm>
            <a:off x="2387600" y="3527504"/>
            <a:ext cx="73533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>
                <a:solidFill>
                  <a:srgbClr val="0070C0"/>
                </a:solidFill>
                <a:latin typeface="MatamuhuriMJ" pitchFamily="2" charset="0"/>
              </a:rPr>
              <a:t>স্বাগতম</a:t>
            </a:r>
            <a:endParaRPr lang="en-US" sz="2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5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48C816-CE33-4994-92DC-E215BFE2311A}"/>
              </a:ext>
            </a:extLst>
          </p:cNvPr>
          <p:cNvSpPr txBox="1"/>
          <p:nvPr/>
        </p:nvSpPr>
        <p:spPr>
          <a:xfrm>
            <a:off x="317500" y="381000"/>
            <a:ext cx="115189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>
                <a:latin typeface="SutonnyMJ" pitchFamily="2" charset="0"/>
              </a:rPr>
              <a:t>সবশেষে সবার সুস্বাস্থ্য ও সুন্দর জীবন কামনা করে আজকের মত বিদায় ।</a:t>
            </a:r>
            <a:br>
              <a:rPr lang="en-US" sz="8000">
                <a:latin typeface="SutonnyMJ" pitchFamily="2" charset="0"/>
              </a:rPr>
            </a:br>
            <a:r>
              <a:rPr lang="en-US" sz="13800">
                <a:solidFill>
                  <a:srgbClr val="FFC000"/>
                </a:solidFill>
                <a:latin typeface="SutonnyMJ" pitchFamily="2" charset="0"/>
              </a:rPr>
              <a:t>আল্লাহ হাফেজ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17081290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AE7B2A-E169-4718-BB49-B951FB1E99B5}"/>
              </a:ext>
            </a:extLst>
          </p:cNvPr>
          <p:cNvSpPr/>
          <p:nvPr/>
        </p:nvSpPr>
        <p:spPr>
          <a:xfrm>
            <a:off x="571500" y="0"/>
            <a:ext cx="8890000" cy="153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A8AC7-6D54-4D30-B870-2270B8BC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66699"/>
            <a:ext cx="8534400" cy="1270001"/>
          </a:xfrm>
        </p:spPr>
        <p:txBody>
          <a:bodyPr>
            <a:normAutofit/>
          </a:bodyPr>
          <a:lstStyle/>
          <a:p>
            <a:pPr algn="ctr"/>
            <a:r>
              <a:rPr lang="en-US" sz="8800">
                <a:solidFill>
                  <a:schemeClr val="bg1"/>
                </a:solidFill>
                <a:latin typeface="SutonnyMJ" pitchFamily="2" charset="0"/>
              </a:rPr>
              <a:t>শিক্ষক পরিচিতি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4F92B-7AEC-41A5-BBC4-D77C8AAAD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1825625"/>
            <a:ext cx="6604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>
                <a:solidFill>
                  <a:srgbClr val="FF0000"/>
                </a:solidFill>
                <a:latin typeface="SutonnyMJ" pitchFamily="2" charset="0"/>
              </a:rPr>
              <a:t>মোঃ সুলতান আহম্মেদ</a:t>
            </a:r>
          </a:p>
          <a:p>
            <a:pPr marL="0" indent="0" algn="ctr">
              <a:buNone/>
            </a:pPr>
            <a:r>
              <a:rPr lang="en-US" sz="3200">
                <a:latin typeface="SutonnyMJ" pitchFamily="2" charset="0"/>
              </a:rPr>
              <a:t>সহকারী শিক্ষক (গণিত)</a:t>
            </a:r>
          </a:p>
          <a:p>
            <a:pPr marL="0" indent="0" algn="ctr">
              <a:buNone/>
            </a:pPr>
            <a:r>
              <a:rPr lang="en-US" sz="3200">
                <a:latin typeface="SutonnyMJ" pitchFamily="2" charset="0"/>
              </a:rPr>
              <a:t>গোয়ারী আদর্শ বালিকা উচ্চ বিদ্যালয়</a:t>
            </a:r>
          </a:p>
          <a:p>
            <a:pPr marL="0" indent="0" algn="ctr">
              <a:buNone/>
            </a:pPr>
            <a:r>
              <a:rPr lang="en-US" sz="3200">
                <a:latin typeface="SutonnyMJ" pitchFamily="2" charset="0"/>
              </a:rPr>
              <a:t>ভালুকা, ময়মনসিংহ।</a:t>
            </a:r>
            <a:endParaRPr lang="en-US" sz="2400">
              <a:latin typeface="SutonnyMJ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9860DB9-87EA-45D2-84BD-34C4C3AE16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288" y="1714500"/>
            <a:ext cx="3647212" cy="43513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26917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7F5EDF8-7E90-4701-B94C-B4FB18DB2745}"/>
              </a:ext>
            </a:extLst>
          </p:cNvPr>
          <p:cNvSpPr/>
          <p:nvPr/>
        </p:nvSpPr>
        <p:spPr>
          <a:xfrm>
            <a:off x="2730500" y="0"/>
            <a:ext cx="7543800" cy="1574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89BC23-F54B-44B1-B28A-E0BF2E6AB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500" y="139701"/>
            <a:ext cx="7543800" cy="1435100"/>
          </a:xfrm>
        </p:spPr>
        <p:txBody>
          <a:bodyPr>
            <a:normAutofit/>
          </a:bodyPr>
          <a:lstStyle/>
          <a:p>
            <a:pPr algn="ctr"/>
            <a:r>
              <a:rPr lang="en-US" sz="8800">
                <a:solidFill>
                  <a:srgbClr val="FF0000"/>
                </a:solidFill>
                <a:latin typeface="SutonnyMJ" pitchFamily="2" charset="0"/>
              </a:rPr>
              <a:t>পাঠ পরিচিতি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E8E28-16C1-42FF-9E02-04CFA384B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714502"/>
            <a:ext cx="12065000" cy="47116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>
                <a:solidFill>
                  <a:srgbClr val="C00000"/>
                </a:solidFill>
                <a:latin typeface="SutonnyMJ" pitchFamily="2" charset="0"/>
              </a:rPr>
              <a:t>শ্রেণিঃ অষ্টম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7030A0"/>
                </a:solidFill>
                <a:latin typeface="SutonnyMJ" pitchFamily="2" charset="0"/>
              </a:rPr>
              <a:t>বিষয়ঃ গণিত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7030A0"/>
                </a:solidFill>
                <a:latin typeface="SutonnyMJ" pitchFamily="2" charset="0"/>
              </a:rPr>
              <a:t>অধ্যায়ঃ প্রথম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C00000"/>
                </a:solidFill>
                <a:latin typeface="SutonnyMJ" pitchFamily="2" charset="0"/>
              </a:rPr>
              <a:t>আজকের পাঠঃ </a:t>
            </a:r>
            <a:r>
              <a:rPr lang="en-US" sz="4400">
                <a:solidFill>
                  <a:srgbClr val="C00000"/>
                </a:solidFill>
                <a:latin typeface="SutonnyMJ" pitchFamily="2" charset="0"/>
              </a:rPr>
              <a:t>প্যাটার্ণ (গাণিতিক সমস্যা)</a:t>
            </a:r>
            <a:endParaRPr lang="en-US" sz="54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3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51A324D4-6575-4C7C-BA28-CD0FF19CC26F}"/>
              </a:ext>
            </a:extLst>
          </p:cNvPr>
          <p:cNvSpPr/>
          <p:nvPr/>
        </p:nvSpPr>
        <p:spPr>
          <a:xfrm>
            <a:off x="3420094" y="213756"/>
            <a:ext cx="5533901" cy="1211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F12A5F-3682-4DF9-A208-7E2B9990F9FD}"/>
                  </a:ext>
                </a:extLst>
              </p:cNvPr>
              <p:cNvSpPr txBox="1"/>
              <p:nvPr/>
            </p:nvSpPr>
            <p:spPr>
              <a:xfrm>
                <a:off x="215900" y="508000"/>
                <a:ext cx="11709400" cy="2850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noProof="0">
                    <a:solidFill>
                      <a:srgbClr val="FF0000"/>
                    </a:solidFill>
                    <a:latin typeface="SutonnyMJ" pitchFamily="2" charset="0"/>
                  </a:rPr>
                  <a:t>শিখনফল</a:t>
                </a:r>
                <a:endParaRPr lang="en-US" sz="4400">
                  <a:solidFill>
                    <a:srgbClr val="FF0000"/>
                  </a:solidFill>
                  <a:latin typeface="SutonnyMJ" pitchFamily="2" charset="0"/>
                </a:endParaRPr>
              </a:p>
              <a:p>
                <a:endParaRPr lang="en-US" sz="1600">
                  <a:solidFill>
                    <a:srgbClr val="FF0000"/>
                  </a:solidFill>
                  <a:latin typeface="SutonnyMJ" pitchFamily="2" charset="0"/>
                </a:endParaRP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(ক) প্যাটার্নের সাধারণ পদ নির্ণয় করতে পারবে।</a:t>
                </a: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(খ)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প্যাটার্ণের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কত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গুলো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পদের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যোগফল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নির্ণয়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করতে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পারবে।</m:t>
                    </m:r>
                  </m:oMath>
                </a14:m>
                <a:endParaRPr lang="en-US" sz="3600" b="0">
                  <a:solidFill>
                    <a:srgbClr val="002060"/>
                  </a:solidFill>
                  <a:latin typeface="SutonnyMJ" pitchFamily="2" charset="0"/>
                  <a:ea typeface="Cambria Math" panose="02040503050406030204" pitchFamily="18" charset="0"/>
                </a:endParaRP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(গ) যোগফল নির্ণয়ের সুত্র প্রতিপাদন করতে পারবে।</a:t>
                </a:r>
                <a:endParaRPr lang="en-US" sz="3600">
                  <a:solidFill>
                    <a:srgbClr val="FF0000"/>
                  </a:solidFill>
                  <a:latin typeface="SutonnyMJ" pitchFamily="2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F12A5F-3682-4DF9-A208-7E2B9990F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508000"/>
                <a:ext cx="11709400" cy="2850011"/>
              </a:xfrm>
              <a:prstGeom prst="rect">
                <a:avLst/>
              </a:prstGeom>
              <a:blipFill>
                <a:blip r:embed="rId2"/>
                <a:stretch>
                  <a:fillRect l="-1562" t="-5556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3042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ECE2C4-5505-4895-9461-0C682C178193}"/>
              </a:ext>
            </a:extLst>
          </p:cNvPr>
          <p:cNvSpPr txBox="1"/>
          <p:nvPr/>
        </p:nvSpPr>
        <p:spPr>
          <a:xfrm>
            <a:off x="510639" y="475013"/>
            <a:ext cx="11435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১। ১+২+৩+৪+৫+৬+৭+৮+৯+১০ ধারাটির যোগফল এবং যোগফল নির্ণয়ের সুত্র প্রতিপাদন কর।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16B844-8690-43E3-8E13-668F1AFD442D}"/>
              </a:ext>
            </a:extLst>
          </p:cNvPr>
          <p:cNvSpPr txBox="1"/>
          <p:nvPr/>
        </p:nvSpPr>
        <p:spPr>
          <a:xfrm>
            <a:off x="510639" y="1852551"/>
            <a:ext cx="114359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ধরি, যোগফল = ক</a:t>
            </a:r>
          </a:p>
          <a:p>
            <a:r>
              <a:rPr lang="en-US" sz="3600"/>
              <a:t>সুতরাং, ক = ১ +২ +৩ +৪ +৫ +৬ +৭ +৮ +৯ +১০</a:t>
            </a:r>
          </a:p>
          <a:p>
            <a:r>
              <a:rPr lang="en-US" sz="3600"/>
              <a:t>আবার, ক = ১০+৯ +৮ +৭ +৬ +৫ +৪ +৩ +২  +১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7CF4F4-2391-4F06-B33A-D5496346A07C}"/>
              </a:ext>
            </a:extLst>
          </p:cNvPr>
          <p:cNvSpPr txBox="1"/>
          <p:nvPr/>
        </p:nvSpPr>
        <p:spPr>
          <a:xfrm>
            <a:off x="510639" y="3512125"/>
            <a:ext cx="11435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[যোগ করে] </a:t>
            </a:r>
            <a:r>
              <a:rPr lang="en-US" sz="3600"/>
              <a:t>২ক = ১১+১১+১১+১১+১১+১১+১১+১১+১১+১১</a:t>
            </a:r>
          </a:p>
          <a:p>
            <a:r>
              <a:rPr lang="en-US" sz="3600"/>
              <a:t>    বা, ২ক = ১১ </a:t>
            </a:r>
            <a:r>
              <a:rPr lang="en-US" sz="3600">
                <a:latin typeface="Alef" panose="00000500000000000000" pitchFamily="2" charset="-79"/>
                <a:cs typeface="Alef" panose="00000500000000000000" pitchFamily="2" charset="-79"/>
              </a:rPr>
              <a:t>x</a:t>
            </a:r>
            <a:r>
              <a:rPr lang="en-US" sz="3600"/>
              <a:t> ১০        [ </a:t>
            </a:r>
            <a:r>
              <a:rPr lang="en-US"/>
              <a:t>পদ সংখ্যা = ১০ টি</a:t>
            </a:r>
            <a:r>
              <a:rPr lang="en-US" sz="3600"/>
              <a:t>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41EABC-ACD4-47EF-9252-9F927AC3A26B}"/>
              </a:ext>
            </a:extLst>
          </p:cNvPr>
          <p:cNvCxnSpPr/>
          <p:nvPr/>
        </p:nvCxnSpPr>
        <p:spPr>
          <a:xfrm>
            <a:off x="617517" y="3606877"/>
            <a:ext cx="100465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0C0874-27EA-455F-BF48-A87E78517C8C}"/>
                  </a:ext>
                </a:extLst>
              </p:cNvPr>
              <p:cNvSpPr txBox="1"/>
              <p:nvPr/>
            </p:nvSpPr>
            <p:spPr>
              <a:xfrm>
                <a:off x="510639" y="4663028"/>
                <a:ext cx="11435938" cy="1582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/>
                  <a:t>    বা,২ক = (১+১০) </a:t>
                </a:r>
                <a:r>
                  <a:rPr lang="en-US" sz="3600">
                    <a:latin typeface="Alef" panose="00000500000000000000" pitchFamily="2" charset="-79"/>
                    <a:cs typeface="Alef" panose="00000500000000000000" pitchFamily="2" charset="-79"/>
                  </a:rPr>
                  <a:t>x ১০</a:t>
                </a:r>
              </a:p>
              <a:p>
                <a:r>
                  <a:rPr lang="en-US" sz="3600"/>
                  <a:t>    বা, ক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/>
                          <m:t>(</m:t>
                        </m:r>
                        <m:r>
                          <m:rPr>
                            <m:nor/>
                          </m:rPr>
                          <a:rPr lang="en-US" sz="3600"/>
                          <m:t>১</m:t>
                        </m:r>
                        <m:r>
                          <m:rPr>
                            <m:nor/>
                          </m:rPr>
                          <a:rPr lang="en-US" sz="3600"/>
                          <m:t>+</m:t>
                        </m:r>
                        <m:r>
                          <m:rPr>
                            <m:nor/>
                          </m:rPr>
                          <a:rPr lang="en-US" sz="3600"/>
                          <m:t>১০</m:t>
                        </m:r>
                        <m:r>
                          <m:rPr>
                            <m:nor/>
                          </m:rPr>
                          <a:rPr lang="en-US" sz="3600"/>
                          <m:t>)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১০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/>
                          <m:t>২</m:t>
                        </m:r>
                      </m:den>
                    </m:f>
                  </m:oMath>
                </a14:m>
                <a:endParaRPr lang="en-US" sz="36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0C0874-27EA-455F-BF48-A87E78517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39" y="4663028"/>
                <a:ext cx="11435938" cy="1582997"/>
              </a:xfrm>
              <a:prstGeom prst="rect">
                <a:avLst/>
              </a:prstGeom>
              <a:blipFill>
                <a:blip r:embed="rId2"/>
                <a:stretch>
                  <a:fillRect t="-8077" b="-4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6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CE8A51-005C-4362-BF75-DA9F873FC45A}"/>
                  </a:ext>
                </a:extLst>
              </p:cNvPr>
              <p:cNvSpPr txBox="1"/>
              <p:nvPr/>
            </p:nvSpPr>
            <p:spPr>
              <a:xfrm>
                <a:off x="463137" y="387910"/>
                <a:ext cx="11435938" cy="2149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/>
                  <a:t>   বা, যোগফল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/>
                          <m:t>(</m:t>
                        </m:r>
                        <m:r>
                          <m:rPr>
                            <m:nor/>
                          </m:rPr>
                          <a:rPr lang="en-US" sz="3600" b="0" i="0" smtClean="0"/>
                          <m:t>প্রথম পদ </m:t>
                        </m:r>
                        <m:r>
                          <m:rPr>
                            <m:nor/>
                          </m:rPr>
                          <a:rPr lang="en-US" sz="3600"/>
                          <m:t>+</m:t>
                        </m:r>
                        <m:r>
                          <m:rPr>
                            <m:nor/>
                          </m:rPr>
                          <a:rPr lang="en-US" sz="3600" b="0" i="0" smtClean="0"/>
                          <m:t> </m:t>
                        </m:r>
                        <m:r>
                          <m:rPr>
                            <m:nor/>
                          </m:rPr>
                          <a:rPr lang="en-US" sz="3600" b="0" i="0" smtClean="0"/>
                          <m:t>শেষ পদ</m:t>
                        </m:r>
                        <m:r>
                          <m:rPr>
                            <m:nor/>
                          </m:rPr>
                          <a:rPr lang="en-US" sz="3600"/>
                          <m:t>)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smtClean="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পদ সংখ্যা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/>
                          <m:t>২</m:t>
                        </m:r>
                      </m:den>
                    </m:f>
                  </m:oMath>
                </a14:m>
                <a:endParaRPr lang="en-US" sz="3600"/>
              </a:p>
              <a:p>
                <a:r>
                  <a:rPr lang="en-US" sz="2400"/>
                  <a:t>এখানে, ধারার প্রথম পদ = ১</a:t>
                </a:r>
              </a:p>
              <a:p>
                <a:r>
                  <a:rPr lang="en-US" sz="2400"/>
                  <a:t>                     শেষ পদ = ১০</a:t>
                </a:r>
              </a:p>
              <a:p>
                <a:r>
                  <a:rPr lang="en-US" sz="2400"/>
                  <a:t>                   পদ সংখ্যা = ১০ টি</a:t>
                </a:r>
                <a:endParaRPr lang="en-US" sz="360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CE8A51-005C-4362-BF75-DA9F873FC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37" y="387910"/>
                <a:ext cx="11435938" cy="2149884"/>
              </a:xfrm>
              <a:prstGeom prst="rect">
                <a:avLst/>
              </a:prstGeom>
              <a:blipFill>
                <a:blip r:embed="rId2"/>
                <a:stretch>
                  <a:fillRect l="-853" b="-5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4514B9-2BD2-4D9A-AB28-0D6D434359DA}"/>
                  </a:ext>
                </a:extLst>
              </p:cNvPr>
              <p:cNvSpPr txBox="1"/>
              <p:nvPr/>
            </p:nvSpPr>
            <p:spPr>
              <a:xfrm>
                <a:off x="463137" y="2537794"/>
                <a:ext cx="11435938" cy="1305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/>
                  <a:t>   </a:t>
                </a:r>
                <a:r>
                  <a:rPr lang="en-US" sz="3200"/>
                  <a:t>অতএব, যোগফল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/>
                          <m:t>(</m:t>
                        </m:r>
                        <m:r>
                          <m:rPr>
                            <m:nor/>
                          </m:rPr>
                          <a:rPr lang="en-US" sz="3200" b="0" i="0" smtClean="0"/>
                          <m:t>প্রথম পদ </m:t>
                        </m:r>
                        <m:r>
                          <m:rPr>
                            <m:nor/>
                          </m:rPr>
                          <a:rPr lang="en-US" sz="3200"/>
                          <m:t>+</m:t>
                        </m:r>
                        <m:r>
                          <m:rPr>
                            <m:nor/>
                          </m:rPr>
                          <a:rPr lang="en-US" sz="3200" b="0" i="0" smtClean="0"/>
                          <m:t> </m:t>
                        </m:r>
                        <m:r>
                          <m:rPr>
                            <m:nor/>
                          </m:rPr>
                          <a:rPr lang="en-US" sz="3200" b="0" i="0" smtClean="0"/>
                          <m:t>শেষ পদ</m:t>
                        </m:r>
                        <m:r>
                          <m:rPr>
                            <m:nor/>
                          </m:rPr>
                          <a:rPr lang="en-US" sz="3200"/>
                          <m:t>) </m:t>
                        </m:r>
                        <m:r>
                          <m:rPr>
                            <m:nor/>
                          </m:rPr>
                          <a:rPr lang="en-US" sz="32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2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পদ সংখ্যা</m:t>
                        </m:r>
                        <m:r>
                          <m:rPr>
                            <m:nor/>
                          </m:rPr>
                          <a:rPr lang="en-US" sz="32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/>
                          <m:t>২</m:t>
                        </m:r>
                      </m:den>
                    </m:f>
                  </m:oMath>
                </a14:m>
                <a:endParaRPr lang="en-US" sz="3200"/>
              </a:p>
              <a:p>
                <a:r>
                  <a:rPr lang="en-US" sz="2400"/>
                  <a:t>                                                                         [যোগফলের সুত্র প্রতিপাদিত হলো ]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4514B9-2BD2-4D9A-AB28-0D6D43435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37" y="2537794"/>
                <a:ext cx="11435938" cy="1305742"/>
              </a:xfrm>
              <a:prstGeom prst="rect">
                <a:avLst/>
              </a:prstGeom>
              <a:blipFill>
                <a:blip r:embed="rId3"/>
                <a:stretch>
                  <a:fillRect r="-426" b="-9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7041D0-49E1-4625-88FD-9DFE851F0B6A}"/>
                  </a:ext>
                </a:extLst>
              </p:cNvPr>
              <p:cNvSpPr txBox="1"/>
              <p:nvPr/>
            </p:nvSpPr>
            <p:spPr>
              <a:xfrm>
                <a:off x="463137" y="3966647"/>
                <a:ext cx="11435938" cy="2894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/>
                  <a:t>   আবার, ক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/>
                          <m:t>(</m:t>
                        </m:r>
                        <m:r>
                          <m:rPr>
                            <m:nor/>
                          </m:rPr>
                          <a:rPr lang="en-US" sz="3600"/>
                          <m:t>১</m:t>
                        </m:r>
                        <m:r>
                          <m:rPr>
                            <m:nor/>
                          </m:rPr>
                          <a:rPr lang="en-US" sz="3600"/>
                          <m:t>+</m:t>
                        </m:r>
                        <m:r>
                          <m:rPr>
                            <m:nor/>
                          </m:rPr>
                          <a:rPr lang="en-US" sz="3600"/>
                          <m:t>১০</m:t>
                        </m:r>
                        <m:r>
                          <m:rPr>
                            <m:nor/>
                          </m:rPr>
                          <a:rPr lang="en-US" sz="3600"/>
                          <m:t>)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১০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/>
                          <m:t>২</m:t>
                        </m:r>
                      </m:den>
                    </m:f>
                  </m:oMath>
                </a14:m>
                <a:endParaRPr lang="en-US" sz="3600"/>
              </a:p>
              <a:p>
                <a:r>
                  <a:rPr lang="en-US" sz="3600"/>
                  <a:t>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0" smtClean="0"/>
                          <m:t>১১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১০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/>
                          <m:t>২</m:t>
                        </m:r>
                      </m:den>
                    </m:f>
                  </m:oMath>
                </a14:m>
                <a:r>
                  <a:rPr lang="en-US" sz="3600"/>
                  <a:t> </a:t>
                </a:r>
              </a:p>
              <a:p>
                <a:r>
                  <a:rPr lang="en-US" sz="3600"/>
                  <a:t>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0" smtClean="0"/>
                          <m:t>১১০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/>
                          <m:t>২</m:t>
                        </m:r>
                      </m:den>
                    </m:f>
                  </m:oMath>
                </a14:m>
                <a:r>
                  <a:rPr lang="en-US" sz="3600"/>
                  <a:t> = ৫৫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7041D0-49E1-4625-88FD-9DFE851F0B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37" y="3966647"/>
                <a:ext cx="11435938" cy="2894190"/>
              </a:xfrm>
              <a:prstGeom prst="rect">
                <a:avLst/>
              </a:prstGeom>
              <a:blipFill>
                <a:blip r:embed="rId4"/>
                <a:stretch>
                  <a:fillRect b="-2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7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ACB0C0-8F0A-4EDF-B995-D503456B4110}"/>
              </a:ext>
            </a:extLst>
          </p:cNvPr>
          <p:cNvSpPr txBox="1"/>
          <p:nvPr/>
        </p:nvSpPr>
        <p:spPr>
          <a:xfrm>
            <a:off x="510639" y="475013"/>
            <a:ext cx="1143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২। ৩, ৭, ১১, ১৫............... এর সাধারণ রাশি নির্ণয় কর।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1E2205-8F98-4399-AC58-06A01E52BEF4}"/>
              </a:ext>
            </a:extLst>
          </p:cNvPr>
          <p:cNvSpPr txBox="1"/>
          <p:nvPr/>
        </p:nvSpPr>
        <p:spPr>
          <a:xfrm>
            <a:off x="510639" y="1133951"/>
            <a:ext cx="11435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প্যাটার্ণটি = ৩, ৭, ১১, ১৫.............</a:t>
            </a:r>
          </a:p>
          <a:p>
            <a:endParaRPr lang="en-US" sz="24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E220A8D-F9D1-4938-94CA-ECDC6DE61367}"/>
              </a:ext>
            </a:extLst>
          </p:cNvPr>
          <p:cNvGrpSpPr/>
          <p:nvPr/>
        </p:nvGrpSpPr>
        <p:grpSpPr>
          <a:xfrm>
            <a:off x="3123840" y="1453920"/>
            <a:ext cx="1916317" cy="516432"/>
            <a:chOff x="3171340" y="1655801"/>
            <a:chExt cx="1916317" cy="516432"/>
          </a:xfrm>
        </p:grpSpPr>
        <p:sp>
          <p:nvSpPr>
            <p:cNvPr id="4" name="Half Frame 3">
              <a:extLst>
                <a:ext uri="{FF2B5EF4-FFF2-40B4-BE49-F238E27FC236}">
                  <a16:creationId xmlns:a16="http://schemas.microsoft.com/office/drawing/2014/main" id="{BBBD7D40-43F5-4151-BDCF-EE182B13495D}"/>
                </a:ext>
              </a:extLst>
            </p:cNvPr>
            <p:cNvSpPr/>
            <p:nvPr/>
          </p:nvSpPr>
          <p:spPr>
            <a:xfrm rot="13507180">
              <a:off x="3163988" y="1670845"/>
              <a:ext cx="508740" cy="494035"/>
            </a:xfrm>
            <a:prstGeom prst="halfFrame">
              <a:avLst>
                <a:gd name="adj1" fmla="val 1799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>
              <a:extLst>
                <a:ext uri="{FF2B5EF4-FFF2-40B4-BE49-F238E27FC236}">
                  <a16:creationId xmlns:a16="http://schemas.microsoft.com/office/drawing/2014/main" id="{EB9FB868-5E40-403C-A565-11E21794BBAC}"/>
                </a:ext>
              </a:extLst>
            </p:cNvPr>
            <p:cNvSpPr/>
            <p:nvPr/>
          </p:nvSpPr>
          <p:spPr>
            <a:xfrm rot="13507180">
              <a:off x="3877241" y="1660718"/>
              <a:ext cx="500325" cy="502415"/>
            </a:xfrm>
            <a:prstGeom prst="halfFrame">
              <a:avLst>
                <a:gd name="adj1" fmla="val 1799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>
              <a:extLst>
                <a:ext uri="{FF2B5EF4-FFF2-40B4-BE49-F238E27FC236}">
                  <a16:creationId xmlns:a16="http://schemas.microsoft.com/office/drawing/2014/main" id="{A25EF5B5-DB65-46A2-AF85-5A680C034EBE}"/>
                </a:ext>
              </a:extLst>
            </p:cNvPr>
            <p:cNvSpPr/>
            <p:nvPr/>
          </p:nvSpPr>
          <p:spPr>
            <a:xfrm rot="13507180">
              <a:off x="4586287" y="1654756"/>
              <a:ext cx="500325" cy="502415"/>
            </a:xfrm>
            <a:prstGeom prst="halfFrame">
              <a:avLst>
                <a:gd name="adj1" fmla="val 1799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5F691-2E76-4CA4-AB60-94C813E16C32}"/>
                  </a:ext>
                </a:extLst>
              </p:cNvPr>
              <p:cNvSpPr txBox="1"/>
              <p:nvPr/>
            </p:nvSpPr>
            <p:spPr>
              <a:xfrm>
                <a:off x="510639" y="2901813"/>
                <a:ext cx="1143593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/>
                  <a:t>এখন, প্যাটার্ণটির প্রথম পদ ৩ = ৪ - ১</a:t>
                </a:r>
              </a:p>
              <a:p>
                <a:r>
                  <a:rPr lang="en-US" sz="3200"/>
                  <a:t>                                          = ৪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১ -১</a:t>
                </a:r>
              </a:p>
              <a:p>
                <a:r>
                  <a:rPr lang="en-US" sz="3200"/>
                  <a:t>                       দ্বিতীয় পদ ৭ = ৮ - ১</a:t>
                </a:r>
              </a:p>
              <a:p>
                <a:r>
                  <a:rPr lang="en-US" sz="3200"/>
                  <a:t>                                         = ৪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২ -১</a:t>
                </a:r>
              </a:p>
              <a:p>
                <a:r>
                  <a:rPr lang="en-US" sz="3200"/>
                  <a:t>                       তৃতীয় পদ ১১ = ১২ - ১</a:t>
                </a:r>
              </a:p>
              <a:p>
                <a:r>
                  <a:rPr lang="en-US" sz="3200"/>
                  <a:t>                                          = ৪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৩ -১</a:t>
                </a:r>
              </a:p>
              <a:p>
                <a:r>
                  <a:rPr lang="en-US" sz="3200"/>
                  <a:t>.....................................................</a:t>
                </a:r>
                <a:endParaRPr lang="en-US" sz="360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5F691-2E76-4CA4-AB60-94C813E16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39" y="2901813"/>
                <a:ext cx="11435938" cy="3539430"/>
              </a:xfrm>
              <a:prstGeom prst="rect">
                <a:avLst/>
              </a:prstGeom>
              <a:blipFill>
                <a:blip r:embed="rId2"/>
                <a:stretch>
                  <a:fillRect l="-1386" t="-2238" b="-4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6EAC103-25A5-4BBC-A956-FAF418BE4C4D}"/>
              </a:ext>
            </a:extLst>
          </p:cNvPr>
          <p:cNvSpPr txBox="1"/>
          <p:nvPr/>
        </p:nvSpPr>
        <p:spPr>
          <a:xfrm>
            <a:off x="468068" y="2006007"/>
            <a:ext cx="11435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পার্থক্য   =     ৪   ৪   ৪ .............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5512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2C563-A64A-469D-9A18-60E0D6658B22}"/>
                  </a:ext>
                </a:extLst>
              </p:cNvPr>
              <p:cNvSpPr txBox="1"/>
              <p:nvPr/>
            </p:nvSpPr>
            <p:spPr>
              <a:xfrm>
                <a:off x="570016" y="134862"/>
                <a:ext cx="1143593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/>
                  <a:t>...........................................................</a:t>
                </a:r>
              </a:p>
              <a:p>
                <a:r>
                  <a:rPr lang="en-US" sz="3200"/>
                  <a:t>অতএব, প্যাটার্ণটির ক তম পদ = ৪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ক -১</a:t>
                </a:r>
              </a:p>
              <a:p>
                <a:r>
                  <a:rPr lang="en-US" sz="3200"/>
                  <a:t> সুতরাং, প্যাটার্ণটির সাধারণ রাশি = ৪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ক -১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2C563-A64A-469D-9A18-60E0D6658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16" y="134862"/>
                <a:ext cx="11435938" cy="1569660"/>
              </a:xfrm>
              <a:prstGeom prst="rect">
                <a:avLst/>
              </a:prstGeom>
              <a:blipFill>
                <a:blip r:embed="rId2"/>
                <a:stretch>
                  <a:fillRect l="-1387" t="-5039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31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6 Points 1">
            <a:extLst>
              <a:ext uri="{FF2B5EF4-FFF2-40B4-BE49-F238E27FC236}">
                <a16:creationId xmlns:a16="http://schemas.microsoft.com/office/drawing/2014/main" id="{38875108-E4FB-4B2D-8B65-3F3E01B87BC0}"/>
              </a:ext>
            </a:extLst>
          </p:cNvPr>
          <p:cNvSpPr/>
          <p:nvPr/>
        </p:nvSpPr>
        <p:spPr>
          <a:xfrm>
            <a:off x="1447800" y="0"/>
            <a:ext cx="9626600" cy="2946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87242D-8A4D-4CC0-AAE6-BB60E3A35310}"/>
              </a:ext>
            </a:extLst>
          </p:cNvPr>
          <p:cNvSpPr txBox="1"/>
          <p:nvPr/>
        </p:nvSpPr>
        <p:spPr>
          <a:xfrm>
            <a:off x="4127500" y="965368"/>
            <a:ext cx="4762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/>
              <a:t>বাড়ির কাজ</a:t>
            </a:r>
            <a:endParaRPr lang="en-US" sz="3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AD5715-F1CF-4F35-95A2-FE089D807C96}"/>
              </a:ext>
            </a:extLst>
          </p:cNvPr>
          <p:cNvSpPr txBox="1"/>
          <p:nvPr/>
        </p:nvSpPr>
        <p:spPr>
          <a:xfrm>
            <a:off x="914400" y="2946400"/>
            <a:ext cx="10160000" cy="954107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১। ১১+১২+১৩+১৪+১৫+১৬+১৭+১৮+১৯+২০ = কত? </a:t>
            </a:r>
          </a:p>
          <a:p>
            <a:r>
              <a:rPr lang="en-US" sz="2800">
                <a:solidFill>
                  <a:schemeClr val="bg1"/>
                </a:solidFill>
              </a:rPr>
              <a:t>২। ২, ৭, ১২, ১৭.......... প্যাটার্ণটির সাধারণ রাশি নির্ণয় কর?</a:t>
            </a:r>
          </a:p>
        </p:txBody>
      </p:sp>
    </p:spTree>
    <p:extLst>
      <p:ext uri="{BB962C8B-B14F-4D97-AF65-F5344CB8AC3E}">
        <p14:creationId xmlns:p14="http://schemas.microsoft.com/office/powerpoint/2010/main" val="202980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370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Alef</vt:lpstr>
      <vt:lpstr>Arial</vt:lpstr>
      <vt:lpstr>Cambria Math</vt:lpstr>
      <vt:lpstr>MatamuhuriMJ</vt:lpstr>
      <vt:lpstr>SutonnyMJ</vt:lpstr>
      <vt:lpstr>Trebuchet MS</vt:lpstr>
      <vt:lpstr>Wingdings 3</vt:lpstr>
      <vt:lpstr>Facet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Shultan Ahammed</dc:creator>
  <cp:lastModifiedBy>MD. Shultan Ahammed</cp:lastModifiedBy>
  <cp:revision>15</cp:revision>
  <dcterms:created xsi:type="dcterms:W3CDTF">2021-06-23T14:14:42Z</dcterms:created>
  <dcterms:modified xsi:type="dcterms:W3CDTF">2021-06-26T07:37:57Z</dcterms:modified>
</cp:coreProperties>
</file>