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60" r:id="rId8"/>
    <p:sldId id="261" r:id="rId9"/>
    <p:sldId id="262" r:id="rId10"/>
    <p:sldId id="278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2" r:id="rId19"/>
    <p:sldId id="270" r:id="rId20"/>
    <p:sldId id="271" r:id="rId21"/>
    <p:sldId id="277" r:id="rId22"/>
    <p:sldId id="274" r:id="rId23"/>
    <p:sldId id="276" r:id="rId24"/>
    <p:sldId id="275" r:id="rId25"/>
    <p:sldId id="279" r:id="rId26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FFFFF"/>
    <a:srgbClr val="0066FF"/>
    <a:srgbClr val="99CCFF"/>
    <a:srgbClr val="3366CC"/>
    <a:srgbClr val="CCECFF"/>
    <a:srgbClr val="0033CC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0" autoAdjust="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fld id="{160AAD2E-7E06-484F-A81A-76F2718A1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81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fld id="{7467019F-76C2-43CE-B09A-E9213445CC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74A5-33E0-45DE-B6CA-328EB3E4D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66105-7E4D-4241-A807-E8084B53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9F208-2FAE-4DED-A3C3-14EDDA6F9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9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E4668-3CCC-4BA8-A56A-58E2980D8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5D73E-98E8-4BB2-8E13-261A0ABD3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CD76F-D7CE-488F-84FB-BBBA164E0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4C593-B1BE-488C-9002-6F2184CA21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B6EC-5B96-4D5E-9898-1DE2014F9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6BC4-6A56-44DF-AFA4-68D6593E7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9284-EABA-48E6-A44B-CC9ED62AB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fld id="{57AAB56A-8B48-4FB3-ACB6-F1CAE312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4D6E26-AA4D-440F-A761-11C89827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53" y="0"/>
            <a:ext cx="9144000" cy="68580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25301C6-B83D-4449-AF5C-8069756E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69" t="21371" r="12336" b="12804"/>
          <a:stretch/>
        </p:blipFill>
        <p:spPr>
          <a:xfrm>
            <a:off x="224735" y="3272939"/>
            <a:ext cx="2653585" cy="378563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B090E0F0-1BA5-4590-95F4-B2D52A744B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1" t="23099" r="9382" b="13042"/>
          <a:stretch/>
        </p:blipFill>
        <p:spPr>
          <a:xfrm>
            <a:off x="6705600" y="3100114"/>
            <a:ext cx="2574739" cy="3858172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817611-6535-4151-8882-BD370822EC69}"/>
              </a:ext>
            </a:extLst>
          </p:cNvPr>
          <p:cNvSpPr txBox="1"/>
          <p:nvPr/>
        </p:nvSpPr>
        <p:spPr>
          <a:xfrm>
            <a:off x="1752600" y="1676400"/>
            <a:ext cx="230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আজকের</a:t>
            </a:r>
            <a:endParaRPr lang="en-US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511B3-D4D6-4A34-BF16-A18F4335C6C2}"/>
              </a:ext>
            </a:extLst>
          </p:cNvPr>
          <p:cNvSpPr txBox="1"/>
          <p:nvPr/>
        </p:nvSpPr>
        <p:spPr>
          <a:xfrm>
            <a:off x="2847663" y="2454081"/>
            <a:ext cx="170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ক্লাসে</a:t>
            </a:r>
            <a:endParaRPr lang="en-US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6EECF5-BDCA-46A6-BCF2-8EAF0013D538}"/>
              </a:ext>
            </a:extLst>
          </p:cNvPr>
          <p:cNvSpPr txBox="1"/>
          <p:nvPr/>
        </p:nvSpPr>
        <p:spPr>
          <a:xfrm>
            <a:off x="4114800" y="3165824"/>
            <a:ext cx="200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সবাইকে</a:t>
            </a:r>
            <a:endParaRPr lang="en-US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225177-1776-4DF7-A4CD-58A906FC13D5}"/>
              </a:ext>
            </a:extLst>
          </p:cNvPr>
          <p:cNvSpPr txBox="1"/>
          <p:nvPr/>
        </p:nvSpPr>
        <p:spPr>
          <a:xfrm>
            <a:off x="5167715" y="401399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স্বাগতম</a:t>
            </a:r>
            <a:endParaRPr lang="en-US" sz="54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-0.01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44444E-6 L 4.16667E-6 -0.018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DA718-6AAE-4EC9-BBE7-F0BDBFF380E0}"/>
              </a:ext>
            </a:extLst>
          </p:cNvPr>
          <p:cNvSpPr txBox="1"/>
          <p:nvPr/>
        </p:nvSpPr>
        <p:spPr>
          <a:xfrm>
            <a:off x="18288" y="3810000"/>
            <a:ext cx="8534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সেদিনের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উদ্যত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কবিহীন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বিমুখ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বিকেলের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উদ্যানের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…. </a:t>
            </a:r>
          </a:p>
        </p:txBody>
      </p:sp>
      <p:pic>
        <p:nvPicPr>
          <p:cNvPr id="4100" name="Picture 4" descr="Rupesh Samanta - হঠাৎ একটা দমকা হাওয়ায় খুলে গেল জানালাটা! বাইরের অন্তহীন  অন্ধকার থেকে ভেসে আসছে এক নারীর কান্নার কণ্ঠস্বর, &amp;#39;মৃত্যু দাও, মৃত্যু ...">
            <a:extLst>
              <a:ext uri="{FF2B5EF4-FFF2-40B4-BE49-F238E27FC236}">
                <a16:creationId xmlns:a16="http://schemas.microsoft.com/office/drawing/2014/main" id="{0C85D57C-7D33-42CE-B698-B266A641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76200"/>
            <a:ext cx="32766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9F0D1-EE24-4886-BBF5-8B1A6C7AC6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99" y="15240"/>
            <a:ext cx="3581399" cy="211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0DE6D82-6F35-40C9-B8E2-2C8D88F9A5A3}"/>
              </a:ext>
            </a:extLst>
          </p:cNvPr>
          <p:cNvGrpSpPr/>
          <p:nvPr/>
        </p:nvGrpSpPr>
        <p:grpSpPr>
          <a:xfrm>
            <a:off x="1524000" y="1905000"/>
            <a:ext cx="5885687" cy="1850898"/>
            <a:chOff x="1524000" y="2126454"/>
            <a:chExt cx="5885687" cy="1850898"/>
          </a:xfrm>
        </p:grpSpPr>
        <p:pic>
          <p:nvPicPr>
            <p:cNvPr id="4098" name="Picture 2" descr="১ মার্চ ১৯৭১, কী হয়েছিল সেদিন?">
              <a:extLst>
                <a:ext uri="{FF2B5EF4-FFF2-40B4-BE49-F238E27FC236}">
                  <a16:creationId xmlns:a16="http://schemas.microsoft.com/office/drawing/2014/main" id="{5208663C-549E-4266-933A-DE686365C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488" y="2126454"/>
              <a:ext cx="3124199" cy="184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EFA9E435-DB1B-4AEE-BC55-DA422EDF9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129502"/>
              <a:ext cx="3000375" cy="184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174BE9-2D1E-4518-94C9-3A0A786A7479}"/>
              </a:ext>
            </a:extLst>
          </p:cNvPr>
          <p:cNvSpPr txBox="1"/>
          <p:nvPr/>
        </p:nvSpPr>
        <p:spPr>
          <a:xfrm>
            <a:off x="3545586" y="381000"/>
            <a:ext cx="2357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4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9721EA-F3B8-44C6-9727-FD59AD63AC98}"/>
              </a:ext>
            </a:extLst>
          </p:cNvPr>
          <p:cNvSpPr/>
          <p:nvPr/>
        </p:nvSpPr>
        <p:spPr>
          <a:xfrm>
            <a:off x="1447800" y="4687431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হে অনাগত শিশু, হে আগামী দিনের কবি,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শিশু পার্কের রঙিন দোলনায় দোল খেতে খেতে তুমি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একদিন সব জানতে পারবে;  আমি তোমাদের কথা ভেবে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লিখে রেখে যাচ্ছি সেই শ্রেষ্ঠ বিকেলের গল্প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লক্ষ্মীপুরে পৌর শিশুপার্কে উপচেপড়া ভিড়">
            <a:extLst>
              <a:ext uri="{FF2B5EF4-FFF2-40B4-BE49-F238E27FC236}">
                <a16:creationId xmlns:a16="http://schemas.microsoft.com/office/drawing/2014/main" id="{812FA87F-DBFE-4521-9289-2EBA393F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" y="0"/>
            <a:ext cx="38100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শ্রেষ্ঠ এক বিকেলের গল্প">
            <a:extLst>
              <a:ext uri="{FF2B5EF4-FFF2-40B4-BE49-F238E27FC236}">
                <a16:creationId xmlns:a16="http://schemas.microsoft.com/office/drawing/2014/main" id="{0F4A4D66-E3FA-499E-B2A2-A7382A2B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62009"/>
            <a:ext cx="4572000" cy="236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শেষ বিকেলের আলো - Posts | Facebook">
            <a:extLst>
              <a:ext uri="{FF2B5EF4-FFF2-40B4-BE49-F238E27FC236}">
                <a16:creationId xmlns:a16="http://schemas.microsoft.com/office/drawing/2014/main" id="{E35B0B23-1ADD-4768-96A7-D207CCA6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77CB9-8399-4A08-B049-529B3C9E000F}"/>
              </a:ext>
            </a:extLst>
          </p:cNvPr>
          <p:cNvSpPr txBox="1"/>
          <p:nvPr/>
        </p:nvSpPr>
        <p:spPr>
          <a:xfrm>
            <a:off x="609600" y="4114800"/>
            <a:ext cx="762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সেদিনের এই উদ্যানের রূপ ছিল ভিন্নতর।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 পার্ক না ফুলের বাগান, -এইসবের কিছুই ছিল না,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একখন্ড অখন্ড আকাশ যেরকম, সেরকম দিগন্ত প্লাবিত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ধু ধু মাঠ ছিল দুর্বাদলে ঢাকা, সবুজে সবুজময়।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প্রাণের সবুজ এসে মিশেছিল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ধু ধু মাঠের সবুজে।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6" descr="আকাশ আঁকতে আকাশ দেখি | 413634 | কালের কণ্ঠ | kalerkantho">
            <a:extLst>
              <a:ext uri="{FF2B5EF4-FFF2-40B4-BE49-F238E27FC236}">
                <a16:creationId xmlns:a16="http://schemas.microsoft.com/office/drawing/2014/main" id="{C13A6411-E610-41C6-A200-8E3FC32A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0ED8C9A-44B9-4532-9D34-7E0387C6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5092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আজ মহান স্বাধীনতা দিবস – Dainik Amader Shomoy">
            <a:extLst>
              <a:ext uri="{FF2B5EF4-FFF2-40B4-BE49-F238E27FC236}">
                <a16:creationId xmlns:a16="http://schemas.microsoft.com/office/drawing/2014/main" id="{11DFDA19-689A-45FC-AF04-B5F1A608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79095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635A-089B-4057-9537-8B8D34AC9CA4}"/>
              </a:ext>
            </a:extLst>
          </p:cNvPr>
          <p:cNvSpPr txBox="1"/>
          <p:nvPr/>
        </p:nvSpPr>
        <p:spPr>
          <a:xfrm>
            <a:off x="0" y="3166170"/>
            <a:ext cx="6781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কব্জিতে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নিম্নবিত্ত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ভবঘুরে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পাতা-কুড়ানিরা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ব্যাকুল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?’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B01B8B-5AD1-4BA6-91A4-8A83DF44B2B6}"/>
              </a:ext>
            </a:extLst>
          </p:cNvPr>
          <p:cNvGrpSpPr/>
          <p:nvPr/>
        </p:nvGrpSpPr>
        <p:grpSpPr>
          <a:xfrm>
            <a:off x="0" y="0"/>
            <a:ext cx="9220201" cy="2895600"/>
            <a:chOff x="-1" y="-188976"/>
            <a:chExt cx="9220201" cy="24823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02F139-3924-454A-A706-E5B3150D242F}"/>
                </a:ext>
              </a:extLst>
            </p:cNvPr>
            <p:cNvGrpSpPr/>
            <p:nvPr/>
          </p:nvGrpSpPr>
          <p:grpSpPr>
            <a:xfrm>
              <a:off x="-1" y="-188976"/>
              <a:ext cx="3203639" cy="2445757"/>
              <a:chOff x="1447800" y="685800"/>
              <a:chExt cx="5486400" cy="3723911"/>
            </a:xfrm>
          </p:grpSpPr>
          <p:sp>
            <p:nvSpPr>
              <p:cNvPr id="4" name="Flowchart: Process 3">
                <a:extLst>
                  <a:ext uri="{FF2B5EF4-FFF2-40B4-BE49-F238E27FC236}">
                    <a16:creationId xmlns:a16="http://schemas.microsoft.com/office/drawing/2014/main" id="{9CD0B6F5-F4AD-45B1-873B-5131487E3786}"/>
                  </a:ext>
                </a:extLst>
              </p:cNvPr>
              <p:cNvSpPr/>
              <p:nvPr/>
            </p:nvSpPr>
            <p:spPr>
              <a:xfrm rot="20480242">
                <a:off x="2181005" y="1386665"/>
                <a:ext cx="446193" cy="51727"/>
              </a:xfrm>
              <a:prstGeom prst="flowChartProcess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DB21635D-343B-4281-A50A-3D29C478C1A9}"/>
                  </a:ext>
                </a:extLst>
              </p:cNvPr>
              <p:cNvSpPr/>
              <p:nvPr/>
            </p:nvSpPr>
            <p:spPr>
              <a:xfrm rot="20480242">
                <a:off x="3395309" y="1020718"/>
                <a:ext cx="308616" cy="78222"/>
              </a:xfrm>
              <a:prstGeom prst="flowChartProcess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49EBF0F8-4D89-48E3-B4B0-9B575623AD72}"/>
                  </a:ext>
                </a:extLst>
              </p:cNvPr>
              <p:cNvSpPr/>
              <p:nvPr/>
            </p:nvSpPr>
            <p:spPr>
              <a:xfrm rot="20480242">
                <a:off x="3019609" y="1407655"/>
                <a:ext cx="325336" cy="78221"/>
              </a:xfrm>
              <a:prstGeom prst="flowChartProcess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lowchart: Process 6">
                <a:extLst>
                  <a:ext uri="{FF2B5EF4-FFF2-40B4-BE49-F238E27FC236}">
                    <a16:creationId xmlns:a16="http://schemas.microsoft.com/office/drawing/2014/main" id="{64D7E68B-E1EF-4B98-B972-62AFF624C472}"/>
                  </a:ext>
                </a:extLst>
              </p:cNvPr>
              <p:cNvSpPr/>
              <p:nvPr/>
            </p:nvSpPr>
            <p:spPr>
              <a:xfrm rot="21059073">
                <a:off x="4431577" y="1369388"/>
                <a:ext cx="274216" cy="88963"/>
              </a:xfrm>
              <a:prstGeom prst="flowChartProcess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7">
                <a:extLst>
                  <a:ext uri="{FF2B5EF4-FFF2-40B4-BE49-F238E27FC236}">
                    <a16:creationId xmlns:a16="http://schemas.microsoft.com/office/drawing/2014/main" id="{82BB2712-E0E5-46A0-97D0-C2C822B8155B}"/>
                  </a:ext>
                </a:extLst>
              </p:cNvPr>
              <p:cNvSpPr/>
              <p:nvPr/>
            </p:nvSpPr>
            <p:spPr>
              <a:xfrm rot="20480242">
                <a:off x="3544175" y="1551992"/>
                <a:ext cx="335592" cy="92382"/>
              </a:xfrm>
              <a:prstGeom prst="flowChartProcess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lowchart: Process 8">
                <a:extLst>
                  <a:ext uri="{FF2B5EF4-FFF2-40B4-BE49-F238E27FC236}">
                    <a16:creationId xmlns:a16="http://schemas.microsoft.com/office/drawing/2014/main" id="{4F78D1E1-E0FE-4B2D-AD41-8215871ACC45}"/>
                  </a:ext>
                </a:extLst>
              </p:cNvPr>
              <p:cNvSpPr/>
              <p:nvPr/>
            </p:nvSpPr>
            <p:spPr>
              <a:xfrm rot="20480242">
                <a:off x="5565662" y="1319439"/>
                <a:ext cx="325992" cy="78222"/>
              </a:xfrm>
              <a:prstGeom prst="flowChartProcess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9ADF5C9-5B74-4C79-B30D-F4DE4A0E9DF8}"/>
                  </a:ext>
                </a:extLst>
              </p:cNvPr>
              <p:cNvGrpSpPr/>
              <p:nvPr/>
            </p:nvGrpSpPr>
            <p:grpSpPr>
              <a:xfrm>
                <a:off x="1447800" y="685800"/>
                <a:ext cx="5486400" cy="3723911"/>
                <a:chOff x="457200" y="0"/>
                <a:chExt cx="7772400" cy="5417868"/>
              </a:xfrm>
            </p:grpSpPr>
            <p:pic>
              <p:nvPicPr>
                <p:cNvPr id="11" name="Picture 10" descr="2012-04-28-17-59-16-4f9c2ff40fb36-untitled-4.jpg">
                  <a:extLst>
                    <a:ext uri="{FF2B5EF4-FFF2-40B4-BE49-F238E27FC236}">
                      <a16:creationId xmlns:a16="http://schemas.microsoft.com/office/drawing/2014/main" id="{91B54FB5-C365-414A-94BA-36E026E188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14343" t="13954" r="1190" b="4651"/>
                <a:stretch>
                  <a:fillRect/>
                </a:stretch>
              </p:blipFill>
              <p:spPr>
                <a:xfrm>
                  <a:off x="457200" y="0"/>
                  <a:ext cx="7772400" cy="541786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139C81DD-A178-4E7D-8096-B71C84920FD0}"/>
                    </a:ext>
                  </a:extLst>
                </p:cNvPr>
                <p:cNvSpPr/>
                <p:nvPr/>
              </p:nvSpPr>
              <p:spPr>
                <a:xfrm rot="20480242">
                  <a:off x="1497257" y="1199464"/>
                  <a:ext cx="517612" cy="91093"/>
                </a:xfrm>
                <a:prstGeom prst="flowChartProcess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lowchart: Process 12">
                  <a:extLst>
                    <a:ext uri="{FF2B5EF4-FFF2-40B4-BE49-F238E27FC236}">
                      <a16:creationId xmlns:a16="http://schemas.microsoft.com/office/drawing/2014/main" id="{D6B8D932-DB4C-460D-B9FB-9922F14E0B20}"/>
                    </a:ext>
                  </a:extLst>
                </p:cNvPr>
                <p:cNvSpPr/>
                <p:nvPr/>
              </p:nvSpPr>
              <p:spPr>
                <a:xfrm rot="20939259" flipV="1">
                  <a:off x="2447930" y="541489"/>
                  <a:ext cx="321751" cy="45719"/>
                </a:xfrm>
                <a:prstGeom prst="flowChartProcess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lowchart: Process 13">
                  <a:extLst>
                    <a:ext uri="{FF2B5EF4-FFF2-40B4-BE49-F238E27FC236}">
                      <a16:creationId xmlns:a16="http://schemas.microsoft.com/office/drawing/2014/main" id="{79AAC8C4-6728-4B4D-B628-8906C4B3FEAF}"/>
                    </a:ext>
                  </a:extLst>
                </p:cNvPr>
                <p:cNvSpPr/>
                <p:nvPr/>
              </p:nvSpPr>
              <p:spPr>
                <a:xfrm rot="20480242">
                  <a:off x="3481250" y="1563999"/>
                  <a:ext cx="438897" cy="95620"/>
                </a:xfrm>
                <a:prstGeom prst="flowChartProcess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lowchart: Process 14">
                  <a:extLst>
                    <a:ext uri="{FF2B5EF4-FFF2-40B4-BE49-F238E27FC236}">
                      <a16:creationId xmlns:a16="http://schemas.microsoft.com/office/drawing/2014/main" id="{0395D205-358B-4B5F-B71B-20EFB3911349}"/>
                    </a:ext>
                  </a:extLst>
                </p:cNvPr>
                <p:cNvSpPr/>
                <p:nvPr/>
              </p:nvSpPr>
              <p:spPr>
                <a:xfrm>
                  <a:off x="2659199" y="1304821"/>
                  <a:ext cx="478856" cy="87559"/>
                </a:xfrm>
                <a:prstGeom prst="flowChartProcess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lowchart: Process 15">
                  <a:extLst>
                    <a:ext uri="{FF2B5EF4-FFF2-40B4-BE49-F238E27FC236}">
                      <a16:creationId xmlns:a16="http://schemas.microsoft.com/office/drawing/2014/main" id="{B9A8D410-668C-4DB7-84FF-E8BD534FF183}"/>
                    </a:ext>
                  </a:extLst>
                </p:cNvPr>
                <p:cNvSpPr/>
                <p:nvPr/>
              </p:nvSpPr>
              <p:spPr>
                <a:xfrm rot="21092061">
                  <a:off x="4659851" y="1246405"/>
                  <a:ext cx="443698" cy="84471"/>
                </a:xfrm>
                <a:prstGeom prst="flowChartProcess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lowchart: Process 16">
                  <a:extLst>
                    <a:ext uri="{FF2B5EF4-FFF2-40B4-BE49-F238E27FC236}">
                      <a16:creationId xmlns:a16="http://schemas.microsoft.com/office/drawing/2014/main" id="{4E824014-A137-4DA4-89E5-44A579DD16AB}"/>
                    </a:ext>
                  </a:extLst>
                </p:cNvPr>
                <p:cNvSpPr/>
                <p:nvPr/>
              </p:nvSpPr>
              <p:spPr>
                <a:xfrm rot="21092061">
                  <a:off x="6404599" y="1175200"/>
                  <a:ext cx="443698" cy="84471"/>
                </a:xfrm>
                <a:prstGeom prst="flowChartProcess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lowchart: Process 17">
                  <a:extLst>
                    <a:ext uri="{FF2B5EF4-FFF2-40B4-BE49-F238E27FC236}">
                      <a16:creationId xmlns:a16="http://schemas.microsoft.com/office/drawing/2014/main" id="{0DA309D7-A987-447B-A44C-20A796D81206}"/>
                    </a:ext>
                  </a:extLst>
                </p:cNvPr>
                <p:cNvSpPr/>
                <p:nvPr/>
              </p:nvSpPr>
              <p:spPr>
                <a:xfrm rot="20939259" flipV="1">
                  <a:off x="4878204" y="716109"/>
                  <a:ext cx="321751" cy="45719"/>
                </a:xfrm>
                <a:prstGeom prst="flowChartProcess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lowchart: Process 18">
                  <a:extLst>
                    <a:ext uri="{FF2B5EF4-FFF2-40B4-BE49-F238E27FC236}">
                      <a16:creationId xmlns:a16="http://schemas.microsoft.com/office/drawing/2014/main" id="{31C446D4-B460-494F-B0E0-37BA0E798E20}"/>
                    </a:ext>
                  </a:extLst>
                </p:cNvPr>
                <p:cNvSpPr/>
                <p:nvPr/>
              </p:nvSpPr>
              <p:spPr>
                <a:xfrm rot="20939259">
                  <a:off x="3347472" y="698995"/>
                  <a:ext cx="264831" cy="45719"/>
                </a:xfrm>
                <a:prstGeom prst="flowChartProcess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074" name="Picture 2" descr="নাঙ্গল ও মই নিয়ে কৃষকের বাস্তবচিত্র - The Dhaka Times">
              <a:extLst>
                <a:ext uri="{FF2B5EF4-FFF2-40B4-BE49-F238E27FC236}">
                  <a16:creationId xmlns:a16="http://schemas.microsoft.com/office/drawing/2014/main" id="{A2F52B91-2155-4188-845C-DB4F79DC6C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34"/>
            <a:stretch/>
          </p:blipFill>
          <p:spPr bwMode="auto">
            <a:xfrm>
              <a:off x="3005541" y="-152400"/>
              <a:ext cx="3354406" cy="24457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বঙ্গবন্ধুর ঐতিহাসিক ৭ই মার্চের... - বঙ্গবন্ধুর ছবি ও ইতিহাস">
              <a:extLst>
                <a:ext uri="{FF2B5EF4-FFF2-40B4-BE49-F238E27FC236}">
                  <a16:creationId xmlns:a16="http://schemas.microsoft.com/office/drawing/2014/main" id="{88E23C5E-F217-434D-BEAA-DF33611169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7" t="2779" r="12667"/>
            <a:stretch/>
          </p:blipFill>
          <p:spPr bwMode="auto">
            <a:xfrm>
              <a:off x="6063892" y="-137183"/>
              <a:ext cx="3156308" cy="24305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ঐতিহাসিক ৭ মার্চের ভাষণের পূর্ব প্রস্তুতি | The Daily Star Bangla">
            <a:extLst>
              <a:ext uri="{FF2B5EF4-FFF2-40B4-BE49-F238E27FC236}">
                <a16:creationId xmlns:a16="http://schemas.microsoft.com/office/drawing/2014/main" id="{C4A4DD50-54B8-462C-AD0B-BC72225B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71665"/>
            <a:ext cx="2746002" cy="285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333B20-785E-464D-8F99-73CBBD0BB4BE}"/>
              </a:ext>
            </a:extLst>
          </p:cNvPr>
          <p:cNvSpPr txBox="1"/>
          <p:nvPr/>
        </p:nvSpPr>
        <p:spPr>
          <a:xfrm>
            <a:off x="1524000" y="2819400"/>
            <a:ext cx="7620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দাড়ালেন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ঝলকে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জনসমুদ্রে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বজ্রকন্ঠ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গণসূর্য্যের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কাঁপিয়ে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কবিতাখানিঃ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pic>
        <p:nvPicPr>
          <p:cNvPr id="4098" name="Picture 2" descr="বঙ্গবন্ধু : দি পয়েট অফ পলিটিক্সকে নিয়ে কিছু দুর্লভ ছবিব্লগ। - লুব্ধক০১ এর  বাংলা ব্লগ । bangla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75DD7EDE-B12F-445B-AD02-45307BC72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3"/>
          <a:stretch/>
        </p:blipFill>
        <p:spPr bwMode="auto">
          <a:xfrm>
            <a:off x="-76200" y="-76200"/>
            <a:ext cx="2657476" cy="4401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4D5CCC-7843-4F35-9643-0F9A6E319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" r="5500"/>
          <a:stretch/>
        </p:blipFill>
        <p:spPr>
          <a:xfrm>
            <a:off x="3810000" y="49994"/>
            <a:ext cx="3886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EF3D8407-EB86-4A69-ABBE-45FDB945AA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79583"/>
              </p:ext>
            </p:extLst>
          </p:nvPr>
        </p:nvGraphicFramePr>
        <p:xfrm>
          <a:off x="3200400" y="1219200"/>
          <a:ext cx="3581400" cy="72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Packager Shell Object" showAsIcon="1" r:id="rId3" imgW="4431240" imgH="439560" progId="Package">
                  <p:embed/>
                </p:oleObj>
              </mc:Choice>
              <mc:Fallback>
                <p:oleObj name="Packager Shell Object" showAsIcon="1" r:id="rId3" imgW="4431240" imgH="439560" progId="Package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FE94357-2CAD-42A2-BCDD-2CD9DA4E9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1219200"/>
                        <a:ext cx="3581400" cy="72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0F9C69C-9183-44AC-86C9-82B43B7847C5}"/>
              </a:ext>
            </a:extLst>
          </p:cNvPr>
          <p:cNvSpPr txBox="1"/>
          <p:nvPr/>
        </p:nvSpPr>
        <p:spPr>
          <a:xfrm>
            <a:off x="24384" y="2743200"/>
            <a:ext cx="9448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3B341-F715-40B4-8903-BB678C9BF120}"/>
              </a:ext>
            </a:extLst>
          </p:cNvPr>
          <p:cNvSpPr txBox="1"/>
          <p:nvPr/>
        </p:nvSpPr>
        <p:spPr>
          <a:xfrm>
            <a:off x="3695700" y="-30480"/>
            <a:ext cx="175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D5DCF-3A52-4A02-84C2-7D072C29D509}"/>
              </a:ext>
            </a:extLst>
          </p:cNvPr>
          <p:cNvSpPr txBox="1"/>
          <p:nvPr/>
        </p:nvSpPr>
        <p:spPr>
          <a:xfrm>
            <a:off x="800100" y="2979003"/>
            <a:ext cx="14097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উদ্যান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49EDE-0365-47D8-87FD-05597E286534}"/>
              </a:ext>
            </a:extLst>
          </p:cNvPr>
          <p:cNvSpPr txBox="1"/>
          <p:nvPr/>
        </p:nvSpPr>
        <p:spPr>
          <a:xfrm>
            <a:off x="533400" y="5638800"/>
            <a:ext cx="2286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গণসূর্যের মঞ্চ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73A21-0B80-42F0-A339-EE8ED166A21B}"/>
              </a:ext>
            </a:extLst>
          </p:cNvPr>
          <p:cNvSpPr txBox="1"/>
          <p:nvPr/>
        </p:nvSpPr>
        <p:spPr>
          <a:xfrm>
            <a:off x="609600" y="4350603"/>
            <a:ext cx="1752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দূর্বাদলে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E7F8A-C539-4A41-8AD5-90C6BC8AF6C8}"/>
              </a:ext>
            </a:extLst>
          </p:cNvPr>
          <p:cNvSpPr txBox="1"/>
          <p:nvPr/>
        </p:nvSpPr>
        <p:spPr>
          <a:xfrm>
            <a:off x="6248400" y="5646003"/>
            <a:ext cx="25908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জনগণের নেতা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D57EC-667E-4668-A89D-2AF2DB145E7D}"/>
              </a:ext>
            </a:extLst>
          </p:cNvPr>
          <p:cNvSpPr txBox="1"/>
          <p:nvPr/>
        </p:nvSpPr>
        <p:spPr>
          <a:xfrm>
            <a:off x="6477000" y="4350603"/>
            <a:ext cx="2286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সবুজ ঘাসে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75192-2906-4BD2-8B72-3B869DED5059}"/>
              </a:ext>
            </a:extLst>
          </p:cNvPr>
          <p:cNvSpPr txBox="1"/>
          <p:nvPr/>
        </p:nvSpPr>
        <p:spPr>
          <a:xfrm>
            <a:off x="6934200" y="2979003"/>
            <a:ext cx="14097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61ECE-F82C-4481-8D66-259FD164E4C5}"/>
              </a:ext>
            </a:extLst>
          </p:cNvPr>
          <p:cNvSpPr txBox="1"/>
          <p:nvPr/>
        </p:nvSpPr>
        <p:spPr>
          <a:xfrm>
            <a:off x="630936" y="1607403"/>
            <a:ext cx="2133600" cy="5847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শোভিত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1C4EF-CF21-49F5-AF0E-CD359E1016EE}"/>
              </a:ext>
            </a:extLst>
          </p:cNvPr>
          <p:cNvSpPr txBox="1"/>
          <p:nvPr/>
        </p:nvSpPr>
        <p:spPr>
          <a:xfrm>
            <a:off x="6248400" y="1676400"/>
            <a:ext cx="1676400" cy="5847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C45670-D85A-40D8-A8C8-9C0D6B86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2819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শিমুল বাগান, সুনামগঞ্জ - ভ্রমণ গাইড">
            <a:extLst>
              <a:ext uri="{FF2B5EF4-FFF2-40B4-BE49-F238E27FC236}">
                <a16:creationId xmlns:a16="http://schemas.microsoft.com/office/drawing/2014/main" id="{282CCD17-018A-433F-A05B-845BFBB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819400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সবুজ ঘাস বিনামূল্যে ছবি ডাউনলোড করুন_ছবি নম্বর 501202440_bd.lovepik.com">
            <a:extLst>
              <a:ext uri="{FF2B5EF4-FFF2-40B4-BE49-F238E27FC236}">
                <a16:creationId xmlns:a16="http://schemas.microsoft.com/office/drawing/2014/main" id="{43960D1E-9EA0-435B-B7F9-2DFBC1B8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819400" cy="122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ছবি ও ভাস্কর্যে বঙ্গবন্ধুকে খুঁজে পাওয়া যাবে না">
            <a:extLst>
              <a:ext uri="{FF2B5EF4-FFF2-40B4-BE49-F238E27FC236}">
                <a16:creationId xmlns:a16="http://schemas.microsoft.com/office/drawing/2014/main" id="{77359A5D-18BB-4026-9155-A31FFA37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2819400" cy="122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9DDD1-507F-4614-B199-D3AFFB997AAF}"/>
              </a:ext>
            </a:extLst>
          </p:cNvPr>
          <p:cNvSpPr txBox="1"/>
          <p:nvPr/>
        </p:nvSpPr>
        <p:spPr>
          <a:xfrm>
            <a:off x="800100" y="3517611"/>
            <a:ext cx="14097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বজ্রকণ্ঠ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3A82A-D959-4246-A4A7-FA21AF0D79E2}"/>
              </a:ext>
            </a:extLst>
          </p:cNvPr>
          <p:cNvSpPr txBox="1"/>
          <p:nvPr/>
        </p:nvSpPr>
        <p:spPr>
          <a:xfrm>
            <a:off x="628650" y="5250597"/>
            <a:ext cx="17526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158F9-A066-4917-9103-3BD1C08D4F43}"/>
              </a:ext>
            </a:extLst>
          </p:cNvPr>
          <p:cNvSpPr txBox="1"/>
          <p:nvPr/>
        </p:nvSpPr>
        <p:spPr>
          <a:xfrm>
            <a:off x="6477000" y="5250597"/>
            <a:ext cx="2286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20AB8-7BFD-4222-9AE6-4B10E6332485}"/>
              </a:ext>
            </a:extLst>
          </p:cNvPr>
          <p:cNvSpPr txBox="1"/>
          <p:nvPr/>
        </p:nvSpPr>
        <p:spPr>
          <a:xfrm>
            <a:off x="5486400" y="3276379"/>
            <a:ext cx="3511105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উদ্দীপ্ত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দ্যুতিময়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বঙবন্ধু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95169-28E4-428E-A4E2-CC6D26212621}"/>
              </a:ext>
            </a:extLst>
          </p:cNvPr>
          <p:cNvSpPr txBox="1"/>
          <p:nvPr/>
        </p:nvSpPr>
        <p:spPr>
          <a:xfrm>
            <a:off x="630936" y="1607403"/>
            <a:ext cx="2133600" cy="5847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পাতা-কুড়ানিরা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F5BF7-8E6D-46BA-AA4E-E64C49B85A08}"/>
              </a:ext>
            </a:extLst>
          </p:cNvPr>
          <p:cNvSpPr txBox="1"/>
          <p:nvPr/>
        </p:nvSpPr>
        <p:spPr>
          <a:xfrm>
            <a:off x="5486400" y="1430179"/>
            <a:ext cx="3429000" cy="1077218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হৃদয়কাড়া ছোট্ট সোনার গাঁয়">
            <a:extLst>
              <a:ext uri="{FF2B5EF4-FFF2-40B4-BE49-F238E27FC236}">
                <a16:creationId xmlns:a16="http://schemas.microsoft.com/office/drawing/2014/main" id="{964D0F23-C454-4CA5-B635-9903C34D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30" y="1286589"/>
            <a:ext cx="2428875" cy="1364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বঙ্গবন্ধুর ছবির মর্যাদা রক্ষা করতে হবে">
            <a:extLst>
              <a:ext uri="{FF2B5EF4-FFF2-40B4-BE49-F238E27FC236}">
                <a16:creationId xmlns:a16="http://schemas.microsoft.com/office/drawing/2014/main" id="{7E8521B4-6D19-422A-9EBD-A5DAD5EC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28" y="3276379"/>
            <a:ext cx="2563177" cy="114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সবুজ ঘাস ওয়ালপেপার - PHONEKY থেকে আপনার মোবাইল থেকে ডাউনলোড করুন">
            <a:extLst>
              <a:ext uri="{FF2B5EF4-FFF2-40B4-BE49-F238E27FC236}">
                <a16:creationId xmlns:a16="http://schemas.microsoft.com/office/drawing/2014/main" id="{1E0454B2-F041-4CFB-A694-4F25D1AC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24" y="5024711"/>
            <a:ext cx="2563177" cy="1364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61FEB6-8B36-4082-989E-422406B30017}"/>
              </a:ext>
            </a:extLst>
          </p:cNvPr>
          <p:cNvGrpSpPr/>
          <p:nvPr/>
        </p:nvGrpSpPr>
        <p:grpSpPr>
          <a:xfrm>
            <a:off x="228600" y="1219200"/>
            <a:ext cx="8686800" cy="5199186"/>
            <a:chOff x="1142999" y="304800"/>
            <a:chExt cx="6611976" cy="51991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F0D547-7951-452F-B05B-64B8FC7B2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000" y="304800"/>
              <a:ext cx="6611975" cy="3871546"/>
            </a:xfrm>
            <a:custGeom>
              <a:avLst/>
              <a:gdLst>
                <a:gd name="connsiteX0" fmla="*/ 1019988 w 6611975"/>
                <a:gd name="connsiteY0" fmla="*/ 0 h 3871546"/>
                <a:gd name="connsiteX1" fmla="*/ 6611975 w 6611975"/>
                <a:gd name="connsiteY1" fmla="*/ 0 h 3871546"/>
                <a:gd name="connsiteX2" fmla="*/ 6611975 w 6611975"/>
                <a:gd name="connsiteY2" fmla="*/ 3871546 h 3871546"/>
                <a:gd name="connsiteX3" fmla="*/ 0 w 6611975"/>
                <a:gd name="connsiteY3" fmla="*/ 3871546 h 3871546"/>
                <a:gd name="connsiteX4" fmla="*/ 0 w 6611975"/>
                <a:gd name="connsiteY4" fmla="*/ 231531 h 3871546"/>
                <a:gd name="connsiteX5" fmla="*/ 1019988 w 6611975"/>
                <a:gd name="connsiteY5" fmla="*/ 231531 h 387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1975" h="3871546">
                  <a:moveTo>
                    <a:pt x="1019988" y="0"/>
                  </a:moveTo>
                  <a:lnTo>
                    <a:pt x="6611975" y="0"/>
                  </a:lnTo>
                  <a:lnTo>
                    <a:pt x="6611975" y="3871546"/>
                  </a:lnTo>
                  <a:lnTo>
                    <a:pt x="0" y="3871546"/>
                  </a:lnTo>
                  <a:lnTo>
                    <a:pt x="0" y="231531"/>
                  </a:lnTo>
                  <a:lnTo>
                    <a:pt x="1019988" y="231531"/>
                  </a:lnTo>
                  <a:close/>
                </a:path>
              </a:pathLst>
            </a:cu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6AA28F-502F-4D15-9970-49D318CD6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99" y="4114800"/>
              <a:ext cx="6611975" cy="138918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5423F1A-93D4-4DC4-8C1B-224AA84BFBF1}"/>
              </a:ext>
            </a:extLst>
          </p:cNvPr>
          <p:cNvSpPr txBox="1"/>
          <p:nvPr/>
        </p:nvSpPr>
        <p:spPr>
          <a:xfrm>
            <a:off x="2514600" y="10031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6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270D77-92F3-4D1E-9043-F215EC9B0F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7DCA3-9B70-4DF1-A50E-0248F2ABC608}"/>
              </a:ext>
            </a:extLst>
          </p:cNvPr>
          <p:cNvGrpSpPr/>
          <p:nvPr/>
        </p:nvGrpSpPr>
        <p:grpSpPr>
          <a:xfrm>
            <a:off x="1852398" y="1931730"/>
            <a:ext cx="5325460" cy="1107996"/>
            <a:chOff x="2155054" y="2169127"/>
            <a:chExt cx="7001538" cy="1107996"/>
          </a:xfrm>
        </p:grpSpPr>
        <p:sp>
          <p:nvSpPr>
            <p:cNvPr id="4" name="Rectangle 3" hidden="1">
              <a:extLst>
                <a:ext uri="{FF2B5EF4-FFF2-40B4-BE49-F238E27FC236}">
                  <a16:creationId xmlns:a16="http://schemas.microsoft.com/office/drawing/2014/main" id="{14EB7357-B2AC-45EA-BDC5-C1C2BEDCD07B}"/>
                </a:ext>
              </a:extLst>
            </p:cNvPr>
            <p:cNvSpPr/>
            <p:nvPr/>
          </p:nvSpPr>
          <p:spPr>
            <a:xfrm>
              <a:off x="2155054" y="2210710"/>
              <a:ext cx="6993919" cy="8216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9E058A-A3E9-4768-B697-724CB1905CDB}"/>
                </a:ext>
              </a:extLst>
            </p:cNvPr>
            <p:cNvSpPr txBox="1"/>
            <p:nvPr/>
          </p:nvSpPr>
          <p:spPr>
            <a:xfrm>
              <a:off x="2162673" y="2169127"/>
              <a:ext cx="69939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rgbClr val="1FF0D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600" b="1" dirty="0">
                  <a:solidFill>
                    <a:srgbClr val="1FF0D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1FF0D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b="1" dirty="0">
                <a:solidFill>
                  <a:srgbClr val="1FF0D8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F430983-7C9E-4E14-90F6-988630AA76FA}"/>
              </a:ext>
            </a:extLst>
          </p:cNvPr>
          <p:cNvSpPr/>
          <p:nvPr/>
        </p:nvSpPr>
        <p:spPr>
          <a:xfrm>
            <a:off x="731709" y="2794948"/>
            <a:ext cx="8412291" cy="40630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6C5D0-B35E-4EC2-8118-498B494E3C63}"/>
              </a:ext>
            </a:extLst>
          </p:cNvPr>
          <p:cNvSpPr txBox="1"/>
          <p:nvPr/>
        </p:nvSpPr>
        <p:spPr>
          <a:xfrm>
            <a:off x="1066800" y="2873276"/>
            <a:ext cx="7952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‘এবারের সংগ্রাম আমাদের মুক্তির সংগ্রাম,</a:t>
            </a:r>
          </a:p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সংগ্রাম।’ - উক্তিটি ব্যাখ্যা কর।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8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9281D97-4EEA-4A12-9549-87D98C1983FC}"/>
              </a:ext>
            </a:extLst>
          </p:cNvPr>
          <p:cNvSpPr txBox="1"/>
          <p:nvPr/>
        </p:nvSpPr>
        <p:spPr>
          <a:xfrm>
            <a:off x="2362200" y="0"/>
            <a:ext cx="527717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4AC9B0-23DB-457F-940F-255EC0A1E12A}"/>
              </a:ext>
            </a:extLst>
          </p:cNvPr>
          <p:cNvSpPr txBox="1"/>
          <p:nvPr/>
        </p:nvSpPr>
        <p:spPr>
          <a:xfrm>
            <a:off x="5296531" y="4062309"/>
            <a:ext cx="3981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                     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2৬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82E8E933-343B-4EE0-8C8A-9EAA34C352CC}"/>
              </a:ext>
            </a:extLst>
          </p:cNvPr>
          <p:cNvSpPr/>
          <p:nvPr/>
        </p:nvSpPr>
        <p:spPr>
          <a:xfrm rot="10800000">
            <a:off x="5480537" y="136579"/>
            <a:ext cx="709793" cy="967576"/>
          </a:xfrm>
          <a:prstGeom prst="bentArrow">
            <a:avLst>
              <a:gd name="adj1" fmla="val 25000"/>
              <a:gd name="adj2" fmla="val 25000"/>
              <a:gd name="adj3" fmla="val 2636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F7487E71-1EFB-43B2-A1DD-341964DB6A68}"/>
              </a:ext>
            </a:extLst>
          </p:cNvPr>
          <p:cNvSpPr/>
          <p:nvPr/>
        </p:nvSpPr>
        <p:spPr>
          <a:xfrm rot="5400000">
            <a:off x="3907867" y="30379"/>
            <a:ext cx="998113" cy="1149440"/>
          </a:xfrm>
          <a:prstGeom prst="bentUpArrow">
            <a:avLst>
              <a:gd name="adj1" fmla="val 25000"/>
              <a:gd name="adj2" fmla="val 23064"/>
              <a:gd name="adj3" fmla="val 3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01D7A794-0674-4F8E-99C9-253234EDCBC3}"/>
              </a:ext>
            </a:extLst>
          </p:cNvPr>
          <p:cNvSpPr/>
          <p:nvPr/>
        </p:nvSpPr>
        <p:spPr>
          <a:xfrm rot="5400000">
            <a:off x="4393593" y="2196522"/>
            <a:ext cx="2682443" cy="7097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12E0E368-D0DD-4E38-9E79-DFF884A8162C}"/>
              </a:ext>
            </a:extLst>
          </p:cNvPr>
          <p:cNvSpPr/>
          <p:nvPr/>
        </p:nvSpPr>
        <p:spPr>
          <a:xfrm rot="10800000">
            <a:off x="4052025" y="1210196"/>
            <a:ext cx="709793" cy="2682443"/>
          </a:xfrm>
          <a:prstGeom prst="bentArrow">
            <a:avLst>
              <a:gd name="adj1" fmla="val 25000"/>
              <a:gd name="adj2" fmla="val 25000"/>
              <a:gd name="adj3" fmla="val 2636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61B5BFDE-90AC-4441-8BA0-F3E4510B50B7}"/>
              </a:ext>
            </a:extLst>
          </p:cNvPr>
          <p:cNvSpPr/>
          <p:nvPr/>
        </p:nvSpPr>
        <p:spPr>
          <a:xfrm>
            <a:off x="4838183" y="1210196"/>
            <a:ext cx="490586" cy="2682444"/>
          </a:xfrm>
          <a:prstGeom prst="leftRightArrow">
            <a:avLst>
              <a:gd name="adj1" fmla="val 73077"/>
              <a:gd name="adj2" fmla="val 1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273540-6D2F-4B96-96EA-81ADB14B2449}"/>
              </a:ext>
            </a:extLst>
          </p:cNvPr>
          <p:cNvSpPr txBox="1"/>
          <p:nvPr/>
        </p:nvSpPr>
        <p:spPr>
          <a:xfrm>
            <a:off x="-284232" y="4016276"/>
            <a:ext cx="5412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০১৭২৫৬৬৬৩৯৪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hosnearakhatun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@gmail.com 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1405A5-567B-41E7-AE2A-679FF097B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766" y="796830"/>
            <a:ext cx="2429542" cy="273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182A90-C423-4D27-8B43-0C6471D062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451647" y="854080"/>
            <a:ext cx="2224542" cy="275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ECD32F-9A1B-4A24-9791-0EE1A7351C2F}"/>
              </a:ext>
            </a:extLst>
          </p:cNvPr>
          <p:cNvSpPr txBox="1"/>
          <p:nvPr/>
        </p:nvSpPr>
        <p:spPr>
          <a:xfrm>
            <a:off x="3581400" y="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76335-7F4F-47B6-BE5D-7284A4E9410B}"/>
              </a:ext>
            </a:extLst>
          </p:cNvPr>
          <p:cNvSpPr txBox="1"/>
          <p:nvPr/>
        </p:nvSpPr>
        <p:spPr>
          <a:xfrm>
            <a:off x="0" y="1066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890CB-0A9D-425B-AAE2-71F34BB8CFD9}"/>
              </a:ext>
            </a:extLst>
          </p:cNvPr>
          <p:cNvSpPr txBox="1"/>
          <p:nvPr/>
        </p:nvSpPr>
        <p:spPr>
          <a:xfrm>
            <a:off x="0" y="159881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24151-6B53-4956-B16F-34CA098897E7}"/>
              </a:ext>
            </a:extLst>
          </p:cNvPr>
          <p:cNvSpPr txBox="1"/>
          <p:nvPr/>
        </p:nvSpPr>
        <p:spPr>
          <a:xfrm>
            <a:off x="0" y="212789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91AF8-BD77-4626-A9B9-7387A2DB37E8}"/>
              </a:ext>
            </a:extLst>
          </p:cNvPr>
          <p:cNvSpPr txBox="1"/>
          <p:nvPr/>
        </p:nvSpPr>
        <p:spPr>
          <a:xfrm>
            <a:off x="0" y="265990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F7F89-0D03-4006-BE75-BFA162D260F8}"/>
              </a:ext>
            </a:extLst>
          </p:cNvPr>
          <p:cNvSpPr txBox="1"/>
          <p:nvPr/>
        </p:nvSpPr>
        <p:spPr>
          <a:xfrm>
            <a:off x="0" y="322708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DAE41-6D4C-4349-804D-B01083E9907D}"/>
              </a:ext>
            </a:extLst>
          </p:cNvPr>
          <p:cNvSpPr txBox="1"/>
          <p:nvPr/>
        </p:nvSpPr>
        <p:spPr>
          <a:xfrm>
            <a:off x="0" y="375909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১৯৭১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4F5EB-13C7-42D6-9C3D-14D6A5E95036}"/>
              </a:ext>
            </a:extLst>
          </p:cNvPr>
          <p:cNvSpPr txBox="1"/>
          <p:nvPr/>
        </p:nvSpPr>
        <p:spPr>
          <a:xfrm>
            <a:off x="0" y="43267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উত্তেজনা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15974-AAB1-4565-831D-BBBCF41D296F}"/>
              </a:ext>
            </a:extLst>
          </p:cNvPr>
          <p:cNvSpPr txBox="1"/>
          <p:nvPr/>
        </p:nvSpPr>
        <p:spPr>
          <a:xfrm>
            <a:off x="0" y="485875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লক্ষ লক্ষ উন্মত্ত অধীর ব্যাকুল বিদ্রোহী শ্রোতা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61F8A-B73F-4FCC-A2E2-952C6C9D00B2}"/>
              </a:ext>
            </a:extLst>
          </p:cNvPr>
          <p:cNvSpPr txBox="1"/>
          <p:nvPr/>
        </p:nvSpPr>
        <p:spPr>
          <a:xfrm>
            <a:off x="0" y="54142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শ্রোতা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690A6-1928-47D8-B4C8-A9D92FF8A27B}"/>
              </a:ext>
            </a:extLst>
          </p:cNvPr>
          <p:cNvSpPr txBox="1"/>
          <p:nvPr/>
        </p:nvSpPr>
        <p:spPr>
          <a:xfrm>
            <a:off x="0" y="5946225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আগমনের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অপেক্ষায়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0F9316-D280-49D5-9BA7-808632D7F8C2}"/>
              </a:ext>
            </a:extLst>
          </p:cNvPr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385E3C-293A-4A6B-9832-C9CDA2A5BCD1}"/>
              </a:ext>
            </a:extLst>
          </p:cNvPr>
          <p:cNvGrpSpPr/>
          <p:nvPr/>
        </p:nvGrpSpPr>
        <p:grpSpPr>
          <a:xfrm>
            <a:off x="4435513" y="1598308"/>
            <a:ext cx="1565638" cy="1643742"/>
            <a:chOff x="6744538" y="1526596"/>
            <a:chExt cx="1492682" cy="14926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E4F3DB-DAE1-474F-98F5-3FEE531F7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720" y="1685778"/>
              <a:ext cx="1174318" cy="1174318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B64CD3-5AF4-4B83-BEA6-D9EF1644B7DD}"/>
                </a:ext>
              </a:extLst>
            </p:cNvPr>
            <p:cNvSpPr/>
            <p:nvPr/>
          </p:nvSpPr>
          <p:spPr>
            <a:xfrm>
              <a:off x="6744538" y="1526596"/>
              <a:ext cx="1492682" cy="14926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E1C947-45D9-45CC-8874-8E24CF14CB10}"/>
              </a:ext>
            </a:extLst>
          </p:cNvPr>
          <p:cNvGrpSpPr/>
          <p:nvPr/>
        </p:nvGrpSpPr>
        <p:grpSpPr>
          <a:xfrm>
            <a:off x="5597162" y="870858"/>
            <a:ext cx="1565638" cy="1643742"/>
            <a:chOff x="6744538" y="1526596"/>
            <a:chExt cx="1492682" cy="14926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0EF7AB-8325-420C-89A2-68A38083C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720" y="1685778"/>
              <a:ext cx="1174318" cy="117431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E51CE4-C702-4208-BC7B-5EF55509B624}"/>
                </a:ext>
              </a:extLst>
            </p:cNvPr>
            <p:cNvSpPr/>
            <p:nvPr/>
          </p:nvSpPr>
          <p:spPr>
            <a:xfrm>
              <a:off x="6744538" y="1526596"/>
              <a:ext cx="1492682" cy="14926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3314F5-27AB-4C09-AC20-215ACD95BFDC}"/>
              </a:ext>
            </a:extLst>
          </p:cNvPr>
          <p:cNvSpPr txBox="1"/>
          <p:nvPr/>
        </p:nvSpPr>
        <p:spPr>
          <a:xfrm>
            <a:off x="1837770" y="3141616"/>
            <a:ext cx="6388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বাড়ির</a:t>
            </a:r>
            <a:r>
              <a:rPr lang="en-US" sz="8800" b="1" dirty="0">
                <a:solidFill>
                  <a:schemeClr val="bg1"/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ea typeface="Tahom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688E2-36CE-472F-853A-8D3FC8A7689F}"/>
              </a:ext>
            </a:extLst>
          </p:cNvPr>
          <p:cNvSpPr txBox="1"/>
          <p:nvPr/>
        </p:nvSpPr>
        <p:spPr>
          <a:xfrm>
            <a:off x="0" y="4286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600" b="1" dirty="0">
              <a:solidFill>
                <a:srgbClr val="0099FF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54726-8002-478C-BDBE-2A4D6BC0F395}"/>
              </a:ext>
            </a:extLst>
          </p:cNvPr>
          <p:cNvSpPr/>
          <p:nvPr/>
        </p:nvSpPr>
        <p:spPr>
          <a:xfrm>
            <a:off x="0" y="5370286"/>
            <a:ext cx="9144000" cy="1259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E0B5D2-E3C0-48CF-A9BB-76FBAE825B21}"/>
              </a:ext>
            </a:extLst>
          </p:cNvPr>
          <p:cNvSpPr/>
          <p:nvPr/>
        </p:nvSpPr>
        <p:spPr>
          <a:xfrm>
            <a:off x="-51737" y="-221025"/>
            <a:ext cx="9429101" cy="730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BE0CD-EE88-4144-B9C6-FEFB60518CFA}"/>
              </a:ext>
            </a:extLst>
          </p:cNvPr>
          <p:cNvSpPr txBox="1"/>
          <p:nvPr/>
        </p:nvSpPr>
        <p:spPr>
          <a:xfrm>
            <a:off x="2814120" y="2359613"/>
            <a:ext cx="87980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2A763-580C-45CC-B14E-5D01BDAE4B81}"/>
              </a:ext>
            </a:extLst>
          </p:cNvPr>
          <p:cNvSpPr/>
          <p:nvPr/>
        </p:nvSpPr>
        <p:spPr>
          <a:xfrm>
            <a:off x="0" y="2133600"/>
            <a:ext cx="2762383" cy="2895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CEF9A4-227A-45E2-99AE-6FFB5F5262E0}"/>
              </a:ext>
            </a:extLst>
          </p:cNvPr>
          <p:cNvGrpSpPr/>
          <p:nvPr/>
        </p:nvGrpSpPr>
        <p:grpSpPr>
          <a:xfrm rot="2700000">
            <a:off x="1407257" y="3201706"/>
            <a:ext cx="988540" cy="988540"/>
            <a:chOff x="1742304" y="981075"/>
            <a:chExt cx="988540" cy="988540"/>
          </a:xfrm>
          <a:solidFill>
            <a:srgbClr val="1FF0D8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1E092D-BF91-448D-9D50-45B67EA7D52C}"/>
                </a:ext>
              </a:extLst>
            </p:cNvPr>
            <p:cNvSpPr/>
            <p:nvPr/>
          </p:nvSpPr>
          <p:spPr>
            <a:xfrm>
              <a:off x="1742304" y="981076"/>
              <a:ext cx="988540" cy="25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E78147-52AE-4B87-97A0-AF5CD1BFBEBE}"/>
                </a:ext>
              </a:extLst>
            </p:cNvPr>
            <p:cNvSpPr/>
            <p:nvPr/>
          </p:nvSpPr>
          <p:spPr>
            <a:xfrm rot="16200000">
              <a:off x="2108557" y="1347329"/>
              <a:ext cx="988540" cy="25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FACA7-865E-4D86-B2CB-E3455E750F21}"/>
              </a:ext>
            </a:extLst>
          </p:cNvPr>
          <p:cNvSpPr/>
          <p:nvPr/>
        </p:nvSpPr>
        <p:spPr>
          <a:xfrm>
            <a:off x="8323385" y="1919754"/>
            <a:ext cx="2344615" cy="3338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্বাধীনতার ১০০ বছরে বাংলাদেশ | প্রাণের বাংলা">
            <a:extLst>
              <a:ext uri="{FF2B5EF4-FFF2-40B4-BE49-F238E27FC236}">
                <a16:creationId xmlns:a16="http://schemas.microsoft.com/office/drawing/2014/main" id="{78569F6C-4AD1-42FD-BC85-127481DF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8885"/>
            <a:ext cx="5705474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অগ্নিঝরা মার্চের প্রথম দিন আজ">
            <a:extLst>
              <a:ext uri="{FF2B5EF4-FFF2-40B4-BE49-F238E27FC236}">
                <a16:creationId xmlns:a16="http://schemas.microsoft.com/office/drawing/2014/main" id="{9691DDBF-BBB9-439D-802D-970607A4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115"/>
            <a:ext cx="5705475" cy="3423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8DBC1B-327E-4B78-9E7C-CFCC148EBB8C}"/>
              </a:ext>
            </a:extLst>
          </p:cNvPr>
          <p:cNvSpPr txBox="1"/>
          <p:nvPr/>
        </p:nvSpPr>
        <p:spPr>
          <a:xfrm>
            <a:off x="1752600" y="76200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1B002-9CB3-4543-BBCC-CD92343ED010}"/>
              </a:ext>
            </a:extLst>
          </p:cNvPr>
          <p:cNvSpPr txBox="1"/>
          <p:nvPr/>
        </p:nvSpPr>
        <p:spPr>
          <a:xfrm>
            <a:off x="227860" y="1163426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স্বাধীনতা, এই শব্দটি কীভাবে আমাদের হলো   </a:t>
            </a:r>
            <a:r>
              <a:rPr lang="bn-BD" sz="4000" b="1" dirty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			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৭ মার্চের ভাষণ অবিকল যেরকম">
            <a:extLst>
              <a:ext uri="{FF2B5EF4-FFF2-40B4-BE49-F238E27FC236}">
                <a16:creationId xmlns:a16="http://schemas.microsoft.com/office/drawing/2014/main" id="{2F6A787E-1DC7-4DDB-B2D9-0CDB8D67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3055956"/>
            <a:ext cx="9137904" cy="3802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20FA36-42EA-4DF7-B2DA-72890EB291B8}"/>
              </a:ext>
            </a:extLst>
          </p:cNvPr>
          <p:cNvSpPr txBox="1"/>
          <p:nvPr/>
        </p:nvSpPr>
        <p:spPr>
          <a:xfrm>
            <a:off x="5181600" y="2001969"/>
            <a:ext cx="297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নির্মলেন্দু গুণ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61CD32-CA6B-4758-88FA-ED1060569EAD}"/>
              </a:ext>
            </a:extLst>
          </p:cNvPr>
          <p:cNvSpPr txBox="1"/>
          <p:nvPr/>
        </p:nvSpPr>
        <p:spPr>
          <a:xfrm>
            <a:off x="2438400" y="22860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E495A-E26A-45FC-861A-D5AB67FC9549}"/>
              </a:ext>
            </a:extLst>
          </p:cNvPr>
          <p:cNvSpPr txBox="1"/>
          <p:nvPr/>
        </p:nvSpPr>
        <p:spPr>
          <a:xfrm>
            <a:off x="1219200" y="1416704"/>
            <a:ext cx="62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llout: Quad Arrow 4">
            <a:extLst>
              <a:ext uri="{FF2B5EF4-FFF2-40B4-BE49-F238E27FC236}">
                <a16:creationId xmlns:a16="http://schemas.microsoft.com/office/drawing/2014/main" id="{B6096FF9-3BFF-4FD2-AEC8-61605D9A5AD6}"/>
              </a:ext>
            </a:extLst>
          </p:cNvPr>
          <p:cNvSpPr/>
          <p:nvPr/>
        </p:nvSpPr>
        <p:spPr bwMode="auto">
          <a:xfrm>
            <a:off x="228600" y="1478260"/>
            <a:ext cx="609600" cy="523220"/>
          </a:xfrm>
          <a:prstGeom prst="quadArrowCallou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llout: Quad Arrow 9">
            <a:extLst>
              <a:ext uri="{FF2B5EF4-FFF2-40B4-BE49-F238E27FC236}">
                <a16:creationId xmlns:a16="http://schemas.microsoft.com/office/drawing/2014/main" id="{6F770569-CA73-4955-B378-E3280887C19B}"/>
              </a:ext>
            </a:extLst>
          </p:cNvPr>
          <p:cNvSpPr/>
          <p:nvPr/>
        </p:nvSpPr>
        <p:spPr bwMode="auto">
          <a:xfrm>
            <a:off x="213360" y="2590800"/>
            <a:ext cx="609600" cy="523220"/>
          </a:xfrm>
          <a:prstGeom prst="quadArrowCallou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6B68FE-D703-4D52-8A0A-DCCEDFF3EDA4}"/>
              </a:ext>
            </a:extLst>
          </p:cNvPr>
          <p:cNvSpPr txBox="1"/>
          <p:nvPr/>
        </p:nvSpPr>
        <p:spPr>
          <a:xfrm>
            <a:off x="1219200" y="242054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2" name="Callout: Quad Arrow 11">
            <a:extLst>
              <a:ext uri="{FF2B5EF4-FFF2-40B4-BE49-F238E27FC236}">
                <a16:creationId xmlns:a16="http://schemas.microsoft.com/office/drawing/2014/main" id="{4129A52A-1AFD-49DA-A798-2E922067E491}"/>
              </a:ext>
            </a:extLst>
          </p:cNvPr>
          <p:cNvSpPr/>
          <p:nvPr/>
        </p:nvSpPr>
        <p:spPr bwMode="auto">
          <a:xfrm>
            <a:off x="213360" y="3896380"/>
            <a:ext cx="609600" cy="523220"/>
          </a:xfrm>
          <a:prstGeom prst="quadArrowCallou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B31D1-F078-4612-9BF5-8588E0333737}"/>
              </a:ext>
            </a:extLst>
          </p:cNvPr>
          <p:cNvSpPr txBox="1"/>
          <p:nvPr/>
        </p:nvSpPr>
        <p:spPr>
          <a:xfrm>
            <a:off x="1219200" y="3791129"/>
            <a:ext cx="626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49A7A-E167-48E4-A17E-9409897DEC75}"/>
              </a:ext>
            </a:extLst>
          </p:cNvPr>
          <p:cNvSpPr/>
          <p:nvPr/>
        </p:nvSpPr>
        <p:spPr>
          <a:xfrm>
            <a:off x="3320596" y="147070"/>
            <a:ext cx="316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4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ular Callout 7">
            <a:extLst>
              <a:ext uri="{FF2B5EF4-FFF2-40B4-BE49-F238E27FC236}">
                <a16:creationId xmlns:a16="http://schemas.microsoft.com/office/drawing/2014/main" id="{5135592D-85A8-4336-A23F-B482EB2632FF}"/>
              </a:ext>
            </a:extLst>
          </p:cNvPr>
          <p:cNvSpPr/>
          <p:nvPr/>
        </p:nvSpPr>
        <p:spPr>
          <a:xfrm>
            <a:off x="1" y="4766310"/>
            <a:ext cx="3007374" cy="1939290"/>
          </a:xfrm>
          <a:prstGeom prst="wedgeRectCallout">
            <a:avLst>
              <a:gd name="adj1" fmla="val 74252"/>
              <a:gd name="adj2" fmla="val -62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প্রেমাংশুর রক্ত চাই, বাংলার মাটি বাংলার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জল, চাষাভূষার কাব্য, পঞ্চাশ সহস্র বর্ষ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8">
            <a:extLst>
              <a:ext uri="{FF2B5EF4-FFF2-40B4-BE49-F238E27FC236}">
                <a16:creationId xmlns:a16="http://schemas.microsoft.com/office/drawing/2014/main" id="{31359B91-1734-4BF5-8D19-88A134E55AF6}"/>
              </a:ext>
            </a:extLst>
          </p:cNvPr>
          <p:cNvSpPr/>
          <p:nvPr/>
        </p:nvSpPr>
        <p:spPr>
          <a:xfrm>
            <a:off x="6531079" y="4570006"/>
            <a:ext cx="2568828" cy="2005330"/>
          </a:xfrm>
          <a:prstGeom prst="wedgeRectCallout">
            <a:avLst>
              <a:gd name="adj1" fmla="val -47423"/>
              <a:gd name="adj2" fmla="val -77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১৯৬২ সালে মাধ্যমিক, ১৯৬৪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 উচ্চ মাধ্যমিক , ১৯৬৯ সালে স্নাতক পাস করেন।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ular Callout 9">
            <a:extLst>
              <a:ext uri="{FF2B5EF4-FFF2-40B4-BE49-F238E27FC236}">
                <a16:creationId xmlns:a16="http://schemas.microsoft.com/office/drawing/2014/main" id="{2E5F9AA3-24B2-41BA-86D8-81DBBF3562C3}"/>
              </a:ext>
            </a:extLst>
          </p:cNvPr>
          <p:cNvSpPr/>
          <p:nvPr/>
        </p:nvSpPr>
        <p:spPr>
          <a:xfrm>
            <a:off x="6575172" y="1921667"/>
            <a:ext cx="2568828" cy="1877060"/>
          </a:xfrm>
          <a:prstGeom prst="wedgeRectCallout">
            <a:avLst>
              <a:gd name="adj1" fmla="val -73372"/>
              <a:gd name="adj2" fmla="val -23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সুখেন্দু প্রকাশ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 চৌধুরী</a:t>
            </a: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বীণাপানি গুণ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ular Callout 10">
            <a:extLst>
              <a:ext uri="{FF2B5EF4-FFF2-40B4-BE49-F238E27FC236}">
                <a16:creationId xmlns:a16="http://schemas.microsoft.com/office/drawing/2014/main" id="{15BEF7AB-2F59-45D7-ABCF-1EC58F68F4A5}"/>
              </a:ext>
            </a:extLst>
          </p:cNvPr>
          <p:cNvSpPr/>
          <p:nvPr/>
        </p:nvSpPr>
        <p:spPr>
          <a:xfrm>
            <a:off x="3364607" y="5813336"/>
            <a:ext cx="2814320" cy="762000"/>
          </a:xfrm>
          <a:prstGeom prst="wedgeRectCallout">
            <a:avLst>
              <a:gd name="adj1" fmla="val 39946"/>
              <a:gd name="adj2" fmla="val -2076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সাংবাদিকতা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ular Callout 11">
            <a:extLst>
              <a:ext uri="{FF2B5EF4-FFF2-40B4-BE49-F238E27FC236}">
                <a16:creationId xmlns:a16="http://schemas.microsoft.com/office/drawing/2014/main" id="{28068C30-B44F-4EE9-878E-9E3F5B01F9DE}"/>
              </a:ext>
            </a:extLst>
          </p:cNvPr>
          <p:cNvSpPr/>
          <p:nvPr/>
        </p:nvSpPr>
        <p:spPr>
          <a:xfrm>
            <a:off x="8451" y="2535624"/>
            <a:ext cx="2998923" cy="2036376"/>
          </a:xfrm>
          <a:prstGeom prst="wedgeRectCallout">
            <a:avLst>
              <a:gd name="adj1" fmla="val 64881"/>
              <a:gd name="adj2" fmla="val 30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ছোটগল্প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আপন দলের মানুষ।</a:t>
            </a:r>
          </a:p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ছোটদের উপন্যাস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কালোমেঘের ভেলা, বাবা যখন ছোট ছিলেন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2">
            <a:extLst>
              <a:ext uri="{FF2B5EF4-FFF2-40B4-BE49-F238E27FC236}">
                <a16:creationId xmlns:a16="http://schemas.microsoft.com/office/drawing/2014/main" id="{FCDD96C6-F7CA-4EB9-8922-B228F7A79DE8}"/>
              </a:ext>
            </a:extLst>
          </p:cNvPr>
          <p:cNvSpPr/>
          <p:nvPr/>
        </p:nvSpPr>
        <p:spPr>
          <a:xfrm>
            <a:off x="6575172" y="213052"/>
            <a:ext cx="2568828" cy="1493521"/>
          </a:xfrm>
          <a:prstGeom prst="wedgeRectCallout">
            <a:avLst>
              <a:gd name="adj1" fmla="val -57421"/>
              <a:gd name="adj2" fmla="val 3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১৯৪৫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নেত্রকোনা জেলার কাশবন গ্রামে।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A049B-3F39-48A4-854D-9C8B5AA5997D}"/>
              </a:ext>
            </a:extLst>
          </p:cNvPr>
          <p:cNvSpPr/>
          <p:nvPr/>
        </p:nvSpPr>
        <p:spPr>
          <a:xfrm>
            <a:off x="3930981" y="3936921"/>
            <a:ext cx="1943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নির্মলেন্দু গুণ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53E890-BEA7-4455-9D38-A5D17D605B15}"/>
              </a:ext>
            </a:extLst>
          </p:cNvPr>
          <p:cNvSpPr/>
          <p:nvPr/>
        </p:nvSpPr>
        <p:spPr>
          <a:xfrm>
            <a:off x="8451" y="130145"/>
            <a:ext cx="3421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পদক,বাংলা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পুরস্কার,হাসান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হাফিজুর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শুভ জন্মদিন নির্মলেন্দু গুণ">
            <a:extLst>
              <a:ext uri="{FF2B5EF4-FFF2-40B4-BE49-F238E27FC236}">
                <a16:creationId xmlns:a16="http://schemas.microsoft.com/office/drawing/2014/main" id="{069CACFA-EE26-4715-AB6E-D59D0F79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79409"/>
            <a:ext cx="3464183" cy="30690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ular Callout 11">
            <a:extLst>
              <a:ext uri="{FF2B5EF4-FFF2-40B4-BE49-F238E27FC236}">
                <a16:creationId xmlns:a16="http://schemas.microsoft.com/office/drawing/2014/main" id="{D13B5E7C-3DEE-40A4-9940-608B9FA4BEDE}"/>
              </a:ext>
            </a:extLst>
          </p:cNvPr>
          <p:cNvSpPr/>
          <p:nvPr/>
        </p:nvSpPr>
        <p:spPr>
          <a:xfrm>
            <a:off x="0" y="164360"/>
            <a:ext cx="2998923" cy="2176954"/>
          </a:xfrm>
          <a:prstGeom prst="wedgeRectCallout">
            <a:avLst>
              <a:gd name="adj1" fmla="val 64881"/>
              <a:gd name="adj2" fmla="val 30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2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11175E-3B3A-4E6F-9153-47363E6CEFAC}"/>
              </a:ext>
            </a:extLst>
          </p:cNvPr>
          <p:cNvSpPr/>
          <p:nvPr/>
        </p:nvSpPr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2DEF4-26E5-413A-AC42-35D0C1FD5252}"/>
              </a:ext>
            </a:extLst>
          </p:cNvPr>
          <p:cNvSpPr txBox="1"/>
          <p:nvPr/>
        </p:nvSpPr>
        <p:spPr>
          <a:xfrm rot="10800000" flipH="1" flipV="1">
            <a:off x="3307795" y="2661778"/>
            <a:ext cx="5653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7866349-CBB6-4A0E-9211-79EDAD9F9A88}"/>
              </a:ext>
            </a:extLst>
          </p:cNvPr>
          <p:cNvSpPr/>
          <p:nvPr/>
        </p:nvSpPr>
        <p:spPr>
          <a:xfrm>
            <a:off x="-876300" y="2426232"/>
            <a:ext cx="4184095" cy="197814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47B3B5-E1C7-4E41-93B7-17B32F01CFA5}"/>
              </a:ext>
            </a:extLst>
          </p:cNvPr>
          <p:cNvGrpSpPr/>
          <p:nvPr/>
        </p:nvGrpSpPr>
        <p:grpSpPr>
          <a:xfrm>
            <a:off x="3585935" y="1668928"/>
            <a:ext cx="3646786" cy="719204"/>
            <a:chOff x="4324349" y="1552939"/>
            <a:chExt cx="3646786" cy="719204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3229442C-7B06-4E3F-BC35-2238165263ED}"/>
                </a:ext>
              </a:extLst>
            </p:cNvPr>
            <p:cNvSpPr/>
            <p:nvPr/>
          </p:nvSpPr>
          <p:spPr>
            <a:xfrm>
              <a:off x="4324349" y="1552939"/>
              <a:ext cx="3543300" cy="695755"/>
            </a:xfrm>
            <a:prstGeom prst="parallelogram">
              <a:avLst>
                <a:gd name="adj" fmla="val 19524"/>
              </a:avLst>
            </a:prstGeom>
            <a:gradFill flip="none" rotWithShape="1">
              <a:gsLst>
                <a:gs pos="12000">
                  <a:srgbClr val="EC3454"/>
                </a:gs>
                <a:gs pos="100000">
                  <a:srgbClr val="BD078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8147995A-3B8F-446A-9574-02E1B21EFE9C}"/>
                </a:ext>
              </a:extLst>
            </p:cNvPr>
            <p:cNvSpPr txBox="1">
              <a:spLocks/>
            </p:cNvSpPr>
            <p:nvPr/>
          </p:nvSpPr>
          <p:spPr>
            <a:xfrm>
              <a:off x="4427836" y="1576387"/>
              <a:ext cx="3543299" cy="6957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CB663FA2-AD3F-49BA-898D-EE2BAB9162B8}"/>
              </a:ext>
            </a:extLst>
          </p:cNvPr>
          <p:cNvSpPr/>
          <p:nvPr/>
        </p:nvSpPr>
        <p:spPr>
          <a:xfrm>
            <a:off x="7129235" y="1430623"/>
            <a:ext cx="5577115" cy="104836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B717664C-9CAE-4C7F-8AC9-D8E5B51FEC00}"/>
              </a:ext>
            </a:extLst>
          </p:cNvPr>
          <p:cNvSpPr/>
          <p:nvPr/>
        </p:nvSpPr>
        <p:spPr>
          <a:xfrm>
            <a:off x="-742950" y="2364682"/>
            <a:ext cx="1755779" cy="3121717"/>
          </a:xfrm>
          <a:prstGeom prst="parallelogram">
            <a:avLst>
              <a:gd name="adj" fmla="val 401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5451F7-85DF-48E1-9CE7-8DAFA6D1AEBD}"/>
              </a:ext>
            </a:extLst>
          </p:cNvPr>
          <p:cNvSpPr/>
          <p:nvPr/>
        </p:nvSpPr>
        <p:spPr>
          <a:xfrm>
            <a:off x="914400" y="5105400"/>
            <a:ext cx="7077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কবিতা লেখা হবে তার জন্য অপেক্ষার উত্তেজনা নিয়ে 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ভোর থেকে জনসমুদ্রের উদ্যান সৈকতেঃ ‘ কখন আসবে কবি?’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ছবিতে ঐতিহাসিক ৭ মার্চ - Bhorer Kagoj">
            <a:extLst>
              <a:ext uri="{FF2B5EF4-FFF2-40B4-BE49-F238E27FC236}">
                <a16:creationId xmlns:a16="http://schemas.microsoft.com/office/drawing/2014/main" id="{4C9C2956-1355-41D1-8131-3822201EB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1910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একটি কবিতার জন্য | দৈনিক আজাদী">
            <a:extLst>
              <a:ext uri="{FF2B5EF4-FFF2-40B4-BE49-F238E27FC236}">
                <a16:creationId xmlns:a16="http://schemas.microsoft.com/office/drawing/2014/main" id="{F1BDAC1A-E581-4E27-8842-FFA47ABA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52400"/>
            <a:ext cx="3733802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65294-8362-4815-98B0-F4F2EE3B0139}"/>
              </a:ext>
            </a:extLst>
          </p:cNvPr>
          <p:cNvSpPr txBox="1"/>
          <p:nvPr/>
        </p:nvSpPr>
        <p:spPr>
          <a:xfrm>
            <a:off x="2286000" y="0"/>
            <a:ext cx="2357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DA909-3F1F-4D95-8724-197026246BBD}"/>
              </a:ext>
            </a:extLst>
          </p:cNvPr>
          <p:cNvSpPr/>
          <p:nvPr/>
        </p:nvSpPr>
        <p:spPr>
          <a:xfrm>
            <a:off x="126111" y="4435661"/>
            <a:ext cx="8815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শিশু পার্ক সেদিন ছিল না,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বৃক্ষে ফুলে শোভিত উদ্যান সেদিন ছিল না,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তন্দ্রাচ্ছন্ন বিবর্ণ বিকেল সেদিন ছিল না।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ঢেকে দেয়া এই ঢাকার হৃদয় মাঠখানি?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গাজীপুর শহরে নেই শিশু পার্ক ও বিনোদন কেন্দ্র">
            <a:extLst>
              <a:ext uri="{FF2B5EF4-FFF2-40B4-BE49-F238E27FC236}">
                <a16:creationId xmlns:a16="http://schemas.microsoft.com/office/drawing/2014/main" id="{3913D007-2181-4F27-901F-7FB59578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03" y="-179041"/>
            <a:ext cx="3599688" cy="2246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ower Garden Pictures | Download Free Images on Unsplash">
            <a:extLst>
              <a:ext uri="{FF2B5EF4-FFF2-40B4-BE49-F238E27FC236}">
                <a16:creationId xmlns:a16="http://schemas.microsoft.com/office/drawing/2014/main" id="{ED08A861-0A6A-42DF-B27D-CFA25B65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66" y="-76200"/>
            <a:ext cx="3581398" cy="214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D6A1EF8-7033-431C-B7C1-B15611D5A23B}"/>
              </a:ext>
            </a:extLst>
          </p:cNvPr>
          <p:cNvGrpSpPr/>
          <p:nvPr/>
        </p:nvGrpSpPr>
        <p:grpSpPr>
          <a:xfrm>
            <a:off x="990600" y="1905000"/>
            <a:ext cx="7306056" cy="2438400"/>
            <a:chOff x="998220" y="2570637"/>
            <a:chExt cx="7306056" cy="2148070"/>
          </a:xfrm>
        </p:grpSpPr>
        <p:pic>
          <p:nvPicPr>
            <p:cNvPr id="3080" name="Picture 8" descr="সিএইচসিপি-হালিম-এর কবিতা বিবর্ণ বিকেল">
              <a:extLst>
                <a:ext uri="{FF2B5EF4-FFF2-40B4-BE49-F238E27FC236}">
                  <a16:creationId xmlns:a16="http://schemas.microsoft.com/office/drawing/2014/main" id="{D5EDD391-21DC-4C6A-AFBF-1117F81D9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00"/>
            <a:stretch/>
          </p:blipFill>
          <p:spPr bwMode="auto">
            <a:xfrm>
              <a:off x="998220" y="2570637"/>
              <a:ext cx="3543300" cy="2130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থেকেই গেছে মাঠ সঙ্কট">
              <a:extLst>
                <a:ext uri="{FF2B5EF4-FFF2-40B4-BE49-F238E27FC236}">
                  <a16:creationId xmlns:a16="http://schemas.microsoft.com/office/drawing/2014/main" id="{0F9B54FA-B422-4315-A1A9-81FCBDC1F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376" y="2588693"/>
              <a:ext cx="3771900" cy="2130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10178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2035-01-01T08:00:00+00:00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730281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2011-12-21T20:41:00+00:00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1386626</Value>
      <Value>1386627</Value>
    </PublishStatusLookup>
    <APAuthor xmlns="4873beb7-5857-4685-be1f-d57550cc96cc">
      <UserInfo>
        <DisplayName>REDMOND\v-gakel</DisplayName>
        <AccountId>2721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>Marketing plan presentation</SourceTitle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>2007 Template UpLeveling Do Not HandOff</UALocComments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12 Default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TP102806419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OfficeOnline,OfficeOnlineVNext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14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  <LocMarketGroupTiers2 xmlns="4873beb7-5857-4685-be1f-d57550cc96cc">,t:Tier 1,t:Tier 2,t:Tier 3,</LocMarketGroupTiers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60BA137-9F22-4D70-831C-E25B6FFB809C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C5E1184C-8D6F-4B2F-9B7D-5970C995F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E47465-1BBE-45E0-8364-7439AF5AE9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presentation</Template>
  <TotalTime>573</TotalTime>
  <Words>693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Ink Free</vt:lpstr>
      <vt:lpstr>NikoshBAN</vt:lpstr>
      <vt:lpstr>Tahoma</vt:lpstr>
      <vt:lpstr>Times New Roman</vt:lpstr>
      <vt:lpstr>Tw Cen MT</vt:lpstr>
      <vt:lpstr>01017812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[Product Name] Marketing Plan</dc:title>
  <dc:creator>Hosneara Khatun</dc:creator>
  <cp:lastModifiedBy>Hosneara Khatun</cp:lastModifiedBy>
  <cp:revision>86</cp:revision>
  <cp:lastPrinted>1601-01-01T00:00:00Z</cp:lastPrinted>
  <dcterms:created xsi:type="dcterms:W3CDTF">2021-06-14T15:06:59Z</dcterms:created>
  <dcterms:modified xsi:type="dcterms:W3CDTF">2021-06-26T15:28:07Z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InternalTags">
    <vt:lpwstr/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LocMarketGroupTiers">
    <vt:lpwstr>,t:Tier 1,t:Tier 2,t:Tier 3,</vt:lpwstr>
  </property>
</Properties>
</file>