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337" r:id="rId2"/>
    <p:sldId id="338" r:id="rId3"/>
    <p:sldId id="336" r:id="rId4"/>
    <p:sldId id="325" r:id="rId5"/>
    <p:sldId id="288" r:id="rId6"/>
    <p:sldId id="289" r:id="rId7"/>
    <p:sldId id="340" r:id="rId8"/>
    <p:sldId id="321" r:id="rId9"/>
    <p:sldId id="333" r:id="rId10"/>
    <p:sldId id="343" r:id="rId11"/>
    <p:sldId id="287" r:id="rId12"/>
    <p:sldId id="319" r:id="rId13"/>
    <p:sldId id="330" r:id="rId14"/>
    <p:sldId id="327" r:id="rId15"/>
    <p:sldId id="331" r:id="rId16"/>
    <p:sldId id="298" r:id="rId17"/>
    <p:sldId id="342" r:id="rId18"/>
    <p:sldId id="284" r:id="rId19"/>
    <p:sldId id="34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F84C5FC8-6EBE-4F78-854B-91F5DB5A16FB}">
          <p14:sldIdLst>
            <p14:sldId id="337"/>
            <p14:sldId id="338"/>
            <p14:sldId id="336"/>
            <p14:sldId id="325"/>
            <p14:sldId id="288"/>
            <p14:sldId id="289"/>
            <p14:sldId id="340"/>
            <p14:sldId id="321"/>
            <p14:sldId id="333"/>
            <p14:sldId id="287"/>
            <p14:sldId id="319"/>
            <p14:sldId id="330"/>
            <p14:sldId id="327"/>
            <p14:sldId id="331"/>
            <p14:sldId id="298"/>
            <p14:sldId id="342"/>
          </p14:sldIdLst>
        </p14:section>
        <p14:section name="Untitled Section" id="{0298B7D1-2B6A-4FC7-84D4-D60B0102BC3D}">
          <p14:sldIdLst>
            <p14:sldId id="284"/>
            <p14:sldId id="34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C90DB3"/>
    <a:srgbClr val="F67AE7"/>
    <a:srgbClr val="66FF99"/>
    <a:srgbClr val="FFCCCC"/>
    <a:srgbClr val="99FF66"/>
    <a:srgbClr val="9999FF"/>
    <a:srgbClr val="B8B3BD"/>
    <a:srgbClr val="D7FFD5"/>
    <a:srgbClr val="F0F9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65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69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405D4-77CB-4664-971E-AADDF124BFA7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2A4C3-31AB-4F98-86CB-49D925CFE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749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2A4C3-31AB-4F98-86CB-49D925CFE4D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728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file:///C:\Users\Rasel\Pictures\Picture5.png" TargetMode="Externa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3048000"/>
            <a:ext cx="388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1430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2895600"/>
            <a:ext cx="792881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762000" y="4687351"/>
            <a:ext cx="7928811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762000" y="5616714"/>
            <a:ext cx="7928811" cy="707886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বির্মূত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838200" y="914400"/>
            <a:ext cx="7928811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সমসাময়িক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3070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667000" y="2286000"/>
            <a:ext cx="3200400" cy="2362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ঘটনাবলিওশাসনতান্ত্রিক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3517" y="33572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883" y="567139"/>
            <a:ext cx="8244904" cy="6158544"/>
            <a:chOff x="412883" y="567139"/>
            <a:chExt cx="8244904" cy="6158544"/>
          </a:xfrm>
        </p:grpSpPr>
        <p:pic>
          <p:nvPicPr>
            <p:cNvPr id="5" name="Picture 7" descr="glorious-moment-of-the-liberation-wa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75959" y="939318"/>
              <a:ext cx="2623291" cy="166660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558" y="2832515"/>
              <a:ext cx="2707229" cy="159310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050" y="4630183"/>
              <a:ext cx="2190750" cy="20955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207" y="4482254"/>
              <a:ext cx="2457292" cy="224342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83" y="2190225"/>
              <a:ext cx="2009209" cy="234675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834" y="567139"/>
              <a:ext cx="2813077" cy="15842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3" name="Group 2"/>
          <p:cNvGrpSpPr/>
          <p:nvPr/>
        </p:nvGrpSpPr>
        <p:grpSpPr>
          <a:xfrm>
            <a:off x="80886" y="504336"/>
            <a:ext cx="8525827" cy="6249457"/>
            <a:chOff x="80886" y="507170"/>
            <a:chExt cx="8525827" cy="6249457"/>
          </a:xfrm>
        </p:grpSpPr>
        <p:sp>
          <p:nvSpPr>
            <p:cNvPr id="9" name="Oval 8"/>
            <p:cNvSpPr/>
            <p:nvPr/>
          </p:nvSpPr>
          <p:spPr>
            <a:xfrm>
              <a:off x="5097228" y="774208"/>
              <a:ext cx="2827572" cy="19325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 যুদ্ধ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867400" y="2822234"/>
              <a:ext cx="2739313" cy="16534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</a:t>
              </a:r>
              <a:endParaRPr lang="en-US" sz="3600" b="1" dirty="0" smtClean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4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অভ্যুত্থান </a:t>
              </a:r>
              <a:endParaRPr lang="en-US" sz="34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21515" y="4600004"/>
              <a:ext cx="2241819" cy="21558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দফা 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270615" y="4436998"/>
              <a:ext cx="2507391" cy="2319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  আন্দোলন 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0886" y="2113131"/>
              <a:ext cx="2486901" cy="24243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  আইন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752412" y="507170"/>
              <a:ext cx="2934652" cy="172855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chemeClr val="bg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সংবিধান  </a:t>
              </a:r>
              <a:endParaRPr lang="en-US" sz="3600" b="1" dirty="0">
                <a:solidFill>
                  <a:schemeClr val="bg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30695436"/>
              </p:ext>
            </p:extLst>
          </p:nvPr>
        </p:nvGraphicFramePr>
        <p:xfrm>
          <a:off x="4557713" y="3414713"/>
          <a:ext cx="28575" cy="28575"/>
        </p:xfrm>
        <a:graphic>
          <a:graphicData uri="http://schemas.openxmlformats.org/presentationml/2006/ole">
            <p:oleObj spid="_x0000_s1259" name="HTML Document" r:id="rId3" imgW="0" imgH="0" progId="htmlfile">
              <p:link updateAutomatic="1"/>
            </p:oleObj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8061" y="70987"/>
            <a:ext cx="7796339" cy="6619392"/>
            <a:chOff x="738061" y="70987"/>
            <a:chExt cx="7796339" cy="66193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8061" y="1203053"/>
              <a:ext cx="2147476" cy="2387781"/>
            </a:xfrm>
            <a:prstGeom prst="ellipse">
              <a:avLst/>
            </a:prstGeom>
            <a:ln w="63500" cap="rnd">
              <a:solidFill>
                <a:srgbClr val="FFFF0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3430" y="70987"/>
              <a:ext cx="2369323" cy="22810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648" y="806138"/>
              <a:ext cx="2265418" cy="262286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55" y="3443288"/>
              <a:ext cx="2243445" cy="26652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623" y="4756181"/>
              <a:ext cx="2270938" cy="19341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66" y="4112300"/>
              <a:ext cx="1860770" cy="194837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457200" y="286013"/>
            <a:ext cx="8326137" cy="6609641"/>
            <a:chOff x="471997" y="240492"/>
            <a:chExt cx="8326137" cy="6609641"/>
          </a:xfrm>
        </p:grpSpPr>
        <p:sp>
          <p:nvSpPr>
            <p:cNvPr id="20" name="Oval 19"/>
            <p:cNvSpPr/>
            <p:nvPr/>
          </p:nvSpPr>
          <p:spPr>
            <a:xfrm>
              <a:off x="3273430" y="240492"/>
              <a:ext cx="2514599" cy="20707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সিটি কর্পোরেশন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71997" y="1046794"/>
              <a:ext cx="2666999" cy="256528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ইউনিয়ন পরিষদ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157117" y="3575023"/>
              <a:ext cx="2641017" cy="24480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শাসন বিভাগ 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076791" y="791850"/>
              <a:ext cx="2425537" cy="25687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আইন  বিভাগ 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383425" y="4693841"/>
              <a:ext cx="2493059" cy="21562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জাতি সংঘ 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24397" y="3979772"/>
              <a:ext cx="2520240" cy="2318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কমনওয়েলথ  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2667000" y="2426067"/>
            <a:ext cx="3581400" cy="21314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নাগরিকের স্থানীয়,জাতীয় ও আন্তর্জাতিক   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23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865709" y="2587345"/>
            <a:ext cx="3810000" cy="1993405"/>
            <a:chOff x="3453250" y="2327712"/>
            <a:chExt cx="2338921" cy="1631900"/>
          </a:xfrm>
        </p:grpSpPr>
        <p:sp>
          <p:nvSpPr>
            <p:cNvPr id="22" name="Oval 21"/>
            <p:cNvSpPr/>
            <p:nvPr/>
          </p:nvSpPr>
          <p:spPr>
            <a:xfrm>
              <a:off x="3453250" y="2327712"/>
              <a:ext cx="2338921" cy="163190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Oval 4"/>
            <p:cNvSpPr txBox="1"/>
            <p:nvPr/>
          </p:nvSpPr>
          <p:spPr>
            <a:xfrm>
              <a:off x="3874255" y="2651485"/>
              <a:ext cx="1653867" cy="11539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8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kern="1200" dirty="0" smtClean="0">
                  <a:latin typeface="NikoshBAN" pitchFamily="2" charset="0"/>
                  <a:cs typeface="NikoshBAN" pitchFamily="2" charset="0"/>
                </a:rPr>
                <a:t>নাগরিকের অধিকার  ও কর্তব্য</a:t>
              </a:r>
              <a:endParaRPr lang="en-US" sz="3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3112" y="211138"/>
            <a:ext cx="9155658" cy="6646862"/>
            <a:chOff x="103112" y="211138"/>
            <a:chExt cx="9155658" cy="6646862"/>
          </a:xfrm>
        </p:grpSpPr>
        <p:sp>
          <p:nvSpPr>
            <p:cNvPr id="13" name="Oval 12"/>
            <p:cNvSpPr/>
            <p:nvPr/>
          </p:nvSpPr>
          <p:spPr>
            <a:xfrm>
              <a:off x="103112" y="4630422"/>
              <a:ext cx="2863642" cy="2185179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val 4"/>
            <p:cNvSpPr/>
            <p:nvPr/>
          </p:nvSpPr>
          <p:spPr>
            <a:xfrm>
              <a:off x="143810" y="320374"/>
              <a:ext cx="2878609" cy="2291889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6"/>
            <p:cNvSpPr/>
            <p:nvPr/>
          </p:nvSpPr>
          <p:spPr>
            <a:xfrm>
              <a:off x="3424421" y="320374"/>
              <a:ext cx="2717652" cy="2148536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9"/>
            <p:cNvSpPr/>
            <p:nvPr/>
          </p:nvSpPr>
          <p:spPr>
            <a:xfrm>
              <a:off x="6396221" y="211138"/>
              <a:ext cx="2771130" cy="2257772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424421" y="4672821"/>
              <a:ext cx="2717652" cy="2185179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304802" y="4749021"/>
              <a:ext cx="2953968" cy="2108979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" name="Group 1"/>
          <p:cNvGrpSpPr/>
          <p:nvPr/>
        </p:nvGrpSpPr>
        <p:grpSpPr>
          <a:xfrm>
            <a:off x="72220" y="222900"/>
            <a:ext cx="9190703" cy="6637902"/>
            <a:chOff x="84109" y="220098"/>
            <a:chExt cx="9190703" cy="6637902"/>
          </a:xfrm>
        </p:grpSpPr>
        <p:sp>
          <p:nvSpPr>
            <p:cNvPr id="25" name="Oval 24"/>
            <p:cNvSpPr/>
            <p:nvPr/>
          </p:nvSpPr>
          <p:spPr>
            <a:xfrm>
              <a:off x="84109" y="361418"/>
              <a:ext cx="3048000" cy="22098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ভোট প্রদান করা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059890" y="329225"/>
              <a:ext cx="3429000" cy="21459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 প্রতি আনুগত্য প্রকাশ 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391928" y="220098"/>
              <a:ext cx="2788167" cy="223985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আইন মান্য করা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4109" y="4615588"/>
              <a:ext cx="2899137" cy="2239610"/>
            </a:xfrm>
            <a:prstGeom prst="ellipse">
              <a:avLst/>
            </a:prstGeom>
            <a:solidFill>
              <a:schemeClr val="bg2"/>
            </a:solidFill>
            <a:ln>
              <a:solidFill>
                <a:srgbClr val="0070C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 প্রদান করা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345945" y="4775033"/>
              <a:ext cx="2928867" cy="206960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রাষ্ট্রের সেবা করা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212289" y="4665865"/>
              <a:ext cx="2937654" cy="219213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সন্তানদের শিক্ষিত করা </a:t>
              </a:r>
              <a:endPara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892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2362347"/>
            <a:ext cx="3439709" cy="251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bn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সমসাময়িক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9443" y="17742"/>
            <a:ext cx="9013141" cy="6684218"/>
            <a:chOff x="-65502" y="-7036"/>
            <a:chExt cx="9013141" cy="66842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6" y="4012771"/>
              <a:ext cx="2971800" cy="21336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215" y="1257524"/>
              <a:ext cx="3043687" cy="192408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935" y="3459226"/>
              <a:ext cx="3182704" cy="221673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502" y="1068852"/>
              <a:ext cx="2739244" cy="211458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8609" y="-7036"/>
              <a:ext cx="3112718" cy="208454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647" y="4937090"/>
              <a:ext cx="2783944" cy="174009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-46660" y="-23538"/>
            <a:ext cx="9127432" cy="6731191"/>
            <a:chOff x="-71526" y="-14746"/>
            <a:chExt cx="9127432" cy="6731191"/>
          </a:xfrm>
        </p:grpSpPr>
        <p:sp>
          <p:nvSpPr>
            <p:cNvPr id="4" name="Oval 3"/>
            <p:cNvSpPr/>
            <p:nvPr/>
          </p:nvSpPr>
          <p:spPr>
            <a:xfrm>
              <a:off x="5744474" y="1070790"/>
              <a:ext cx="3311432" cy="23286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দুর্নীতি</a:t>
              </a:r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755953" y="3456675"/>
              <a:ext cx="3240562" cy="22603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সন্ত্রাস</a:t>
              </a:r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705311" y="-14746"/>
              <a:ext cx="3311432" cy="23286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পরিবে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শগত</a:t>
              </a:r>
              <a:r>
                <a:rPr lang="en-US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সমস্যা</a:t>
              </a:r>
              <a:r>
                <a:rPr lang="en-US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119915" y="4943013"/>
              <a:ext cx="2809528" cy="17734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ইভটিজিং </a:t>
              </a:r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-71526" y="1054194"/>
              <a:ext cx="3170860" cy="22110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</a:t>
              </a:r>
              <a:r>
                <a:rPr lang="en-US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দুর্যোগ</a:t>
              </a:r>
              <a:r>
                <a:rPr lang="en-US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27702" y="3970407"/>
              <a:ext cx="3355636" cy="22110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রাজনৈতিক অস্থিরতা </a:t>
              </a:r>
              <a:r>
                <a:rPr lang="en-US" sz="32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853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8518" y="-12032"/>
            <a:ext cx="8685608" cy="6870032"/>
            <a:chOff x="158518" y="-12032"/>
            <a:chExt cx="8685608" cy="6870032"/>
          </a:xfrm>
        </p:grpSpPr>
        <p:sp>
          <p:nvSpPr>
            <p:cNvPr id="9" name="Oval 8"/>
            <p:cNvSpPr/>
            <p:nvPr/>
          </p:nvSpPr>
          <p:spPr>
            <a:xfrm>
              <a:off x="5029200" y="4775589"/>
              <a:ext cx="2801344" cy="2082411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6"/>
            <p:cNvSpPr/>
            <p:nvPr/>
          </p:nvSpPr>
          <p:spPr>
            <a:xfrm>
              <a:off x="762000" y="4743505"/>
              <a:ext cx="2819400" cy="1956181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Oval 4"/>
            <p:cNvSpPr/>
            <p:nvPr/>
          </p:nvSpPr>
          <p:spPr>
            <a:xfrm>
              <a:off x="158518" y="1828800"/>
              <a:ext cx="2819400" cy="2443384"/>
            </a:xfrm>
            <a:prstGeom prst="ellipse">
              <a:avLst/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11" name="Picture 10" descr="aks-our-people-larg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46188" y="1981200"/>
              <a:ext cx="3097938" cy="244338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3" name="Oval 12"/>
            <p:cNvSpPr/>
            <p:nvPr/>
          </p:nvSpPr>
          <p:spPr>
            <a:xfrm>
              <a:off x="3061132" y="-12032"/>
              <a:ext cx="2685056" cy="2590800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1" name="Group 20"/>
          <p:cNvGrpSpPr/>
          <p:nvPr/>
        </p:nvGrpSpPr>
        <p:grpSpPr>
          <a:xfrm>
            <a:off x="-304800" y="0"/>
            <a:ext cx="9448800" cy="6867258"/>
            <a:chOff x="10957" y="13269"/>
            <a:chExt cx="8876369" cy="6867258"/>
          </a:xfrm>
        </p:grpSpPr>
        <p:sp>
          <p:nvSpPr>
            <p:cNvPr id="16" name="Oval 15"/>
            <p:cNvSpPr/>
            <p:nvPr/>
          </p:nvSpPr>
          <p:spPr>
            <a:xfrm>
              <a:off x="3033058" y="13269"/>
              <a:ext cx="2685056" cy="2578768"/>
            </a:xfrm>
            <a:prstGeom prst="ellipse">
              <a:avLst/>
            </a:prstGeom>
            <a:solidFill>
              <a:schemeClr val="bg1">
                <a:lumMod val="9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পরিবার</a:t>
              </a:r>
              <a:r>
                <a:rPr lang="bn-BD" sz="3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022156" y="4764795"/>
              <a:ext cx="2801344" cy="211573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রাষ্ট্র</a:t>
              </a:r>
              <a:r>
                <a:rPr lang="bn-IN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33926" y="4706164"/>
              <a:ext cx="2895600" cy="20574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নির্বাচন</a:t>
              </a:r>
              <a:endPara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957" y="1842069"/>
              <a:ext cx="3032307" cy="250230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রাজনৈতিক দল  </a:t>
              </a:r>
              <a:endParaRPr lang="en-US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660464" y="1842069"/>
              <a:ext cx="3226862" cy="2667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সমাজ</a:t>
              </a:r>
              <a:r>
                <a:rPr lang="en-US" sz="4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67000" y="2412093"/>
            <a:ext cx="3352799" cy="3074307"/>
            <a:chOff x="3555854" y="2174935"/>
            <a:chExt cx="2352980" cy="2540907"/>
          </a:xfrm>
        </p:grpSpPr>
        <p:sp>
          <p:nvSpPr>
            <p:cNvPr id="23" name="Oval 22"/>
            <p:cNvSpPr/>
            <p:nvPr/>
          </p:nvSpPr>
          <p:spPr>
            <a:xfrm>
              <a:off x="3555854" y="2337445"/>
              <a:ext cx="2352980" cy="235296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4"/>
            <p:cNvSpPr txBox="1"/>
            <p:nvPr/>
          </p:nvSpPr>
          <p:spPr>
            <a:xfrm>
              <a:off x="3880387" y="2174935"/>
              <a:ext cx="1663808" cy="2540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000" b="1" kern="1200" dirty="0" smtClean="0">
                  <a:latin typeface="NikoshBAN" pitchFamily="2" charset="0"/>
                  <a:cs typeface="NikoshBAN" pitchFamily="2" charset="0"/>
                </a:rPr>
                <a:t>সামাজিক</a:t>
              </a:r>
              <a:endParaRPr lang="bn-IN" sz="3000" b="1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000" b="1" kern="1200" dirty="0" smtClean="0">
                  <a:latin typeface="NikoshBAN" pitchFamily="2" charset="0"/>
                  <a:cs typeface="NikoshBAN" pitchFamily="2" charset="0"/>
                </a:rPr>
                <a:t> ও রাজনৈতিক প্রতিষ্ঠান </a:t>
              </a:r>
              <a:endParaRPr lang="en-US" sz="30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370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9021" y="2590800"/>
            <a:ext cx="8754979" cy="2411128"/>
            <a:chOff x="131247" y="-10941"/>
            <a:chExt cx="8754979" cy="241112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2626" y="217659"/>
              <a:ext cx="2707105" cy="191498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47" y="65259"/>
              <a:ext cx="2230953" cy="233492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3851" y="-10941"/>
              <a:ext cx="2772375" cy="219956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3" name="Oval 12"/>
          <p:cNvSpPr/>
          <p:nvPr/>
        </p:nvSpPr>
        <p:spPr>
          <a:xfrm>
            <a:off x="1053433" y="809996"/>
            <a:ext cx="6640341" cy="1301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নাগরিকতা বিষয় আলোচনা 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" y="2514600"/>
            <a:ext cx="9067800" cy="2492777"/>
            <a:chOff x="-7933924" y="302685"/>
            <a:chExt cx="9067800" cy="2475924"/>
          </a:xfrm>
        </p:grpSpPr>
        <p:sp>
          <p:nvSpPr>
            <p:cNvPr id="12" name="Oval 11"/>
            <p:cNvSpPr/>
            <p:nvPr/>
          </p:nvSpPr>
          <p:spPr>
            <a:xfrm>
              <a:off x="-1990324" y="302685"/>
              <a:ext cx="3124200" cy="22363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সুনাগরিক</a:t>
              </a:r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7933924" y="378370"/>
              <a:ext cx="2743200" cy="240023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উত্তম নাগরিক </a:t>
              </a:r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-4885924" y="529740"/>
              <a:ext cx="2888683" cy="2110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নাগরিক অধিকার ও কর্তব্য  </a:t>
              </a:r>
              <a:r>
                <a:rPr lang="bn-IN" sz="40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2819400"/>
            <a:ext cx="8675068" cy="2379830"/>
            <a:chOff x="3104168" y="937003"/>
            <a:chExt cx="8675071" cy="237983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168" y="937003"/>
              <a:ext cx="2817774" cy="234695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169" y="1241803"/>
              <a:ext cx="2683344" cy="200338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3970" y="1165603"/>
              <a:ext cx="2655269" cy="215123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6" name="Group 5"/>
          <p:cNvGrpSpPr/>
          <p:nvPr/>
        </p:nvGrpSpPr>
        <p:grpSpPr>
          <a:xfrm>
            <a:off x="228600" y="2819400"/>
            <a:ext cx="8712262" cy="2410250"/>
            <a:chOff x="7794208" y="228601"/>
            <a:chExt cx="8712262" cy="2410250"/>
          </a:xfrm>
        </p:grpSpPr>
        <p:sp>
          <p:nvSpPr>
            <p:cNvPr id="19" name="Oval 18"/>
            <p:cNvSpPr/>
            <p:nvPr/>
          </p:nvSpPr>
          <p:spPr>
            <a:xfrm>
              <a:off x="13814008" y="457201"/>
              <a:ext cx="2692462" cy="21816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সাম্য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794208" y="228601"/>
              <a:ext cx="2836748" cy="23695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আইন 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0537408" y="457201"/>
              <a:ext cx="3200400" cy="210376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স্বাধীনতা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990600" y="838200"/>
            <a:ext cx="6640341" cy="1301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ও রাষ্ট্রীয় বির্মূত বিষয় 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33675" y="47726"/>
            <a:ext cx="3657600" cy="64008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648200"/>
            <a:ext cx="8382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পৌরনীতির বিষয়বস্তু সুনাগরিক তৈরিতে কতটা সহায়ক বলে মনে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/>
          </a:p>
        </p:txBody>
      </p:sp>
      <p:pic>
        <p:nvPicPr>
          <p:cNvPr id="7" name="Picture 6" descr="16017-49670-2566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48728"/>
            <a:ext cx="4857750" cy="3638550"/>
          </a:xfrm>
          <a:prstGeom prst="rect">
            <a:avLst/>
          </a:prstGeom>
          <a:ln w="38100">
            <a:solidFill>
              <a:srgbClr val="F67AE7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flower03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8229600" cy="4724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245"/>
            <a:ext cx="91440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058543"/>
            <a:ext cx="4343400" cy="6397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b="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b="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en-US" sz="4000" b="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4000" b="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62243"/>
            <a:ext cx="4343400" cy="499575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en-US" sz="30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indent="0">
              <a:buNone/>
            </a:pPr>
            <a:endParaRPr lang="en-US" sz="3000" dirty="0" smtClean="0">
              <a:solidFill>
                <a:srgbClr val="0000FF"/>
              </a:solidFill>
              <a:latin typeface="SutonnyMJ" pitchFamily="2" charset="0"/>
            </a:endParaRPr>
          </a:p>
          <a:p>
            <a:pPr indent="0">
              <a:buNone/>
            </a:pPr>
            <a:endParaRPr lang="en-US" sz="3000" dirty="0">
              <a:solidFill>
                <a:srgbClr val="0000FF"/>
              </a:solidFill>
              <a:latin typeface="SutonnyMJ" pitchFamily="2" charset="0"/>
            </a:endParaRPr>
          </a:p>
          <a:p>
            <a:pPr indent="0">
              <a:buNone/>
            </a:pPr>
            <a:endParaRPr lang="en-US" sz="3000" dirty="0" smtClean="0">
              <a:solidFill>
                <a:srgbClr val="0000FF"/>
              </a:solidFill>
              <a:latin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000" dirty="0">
              <a:solidFill>
                <a:srgbClr val="0000FF"/>
              </a:solidFill>
              <a:latin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100" dirty="0" smtClean="0">
              <a:solidFill>
                <a:srgbClr val="0000FF"/>
              </a:solidFill>
              <a:latin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বজলুর</a:t>
            </a:r>
            <a:r>
              <a:rPr lang="en-US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r>
              <a:rPr lang="en-US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IN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রাষ্ট্রবিজ্ঞান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রামপুর</a:t>
            </a:r>
            <a:r>
              <a:rPr lang="en-US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4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4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0000FF"/>
                </a:solidFill>
                <a:latin typeface="NikoshBAN" panose="02000000000000000000" pitchFamily="2" charset="0"/>
              </a:rPr>
              <a:t>চাঁদপুর</a:t>
            </a:r>
            <a:r>
              <a:rPr lang="en-US" sz="2400" dirty="0" smtClean="0">
                <a:solidFill>
                  <a:srgbClr val="0000FF"/>
                </a:solidFill>
                <a:latin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NikoshBAN" panose="02000000000000000000" pitchFamily="2" charset="0"/>
              </a:rPr>
              <a:t>সদর</a:t>
            </a:r>
            <a:r>
              <a:rPr lang="en-US" sz="2400" dirty="0" smtClean="0">
                <a:solidFill>
                  <a:srgbClr val="0000FF"/>
                </a:solidFill>
                <a:latin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NikoshBAN" panose="02000000000000000000" pitchFamily="2" charset="0"/>
              </a:rPr>
              <a:t>চাঁদপুর</a:t>
            </a:r>
            <a:r>
              <a:rPr lang="en-US" sz="2400" dirty="0" smtClean="0">
                <a:solidFill>
                  <a:srgbClr val="0000FF"/>
                </a:solidFill>
                <a:latin typeface="NikoshBAN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00FF"/>
                </a:solidFill>
                <a:latin typeface="NikoshBAN" panose="02000000000000000000" pitchFamily="2" charset="0"/>
              </a:rPr>
              <a:t>E-</a:t>
            </a:r>
            <a:r>
              <a:rPr lang="en-US" sz="2400" dirty="0" err="1" smtClean="0">
                <a:solidFill>
                  <a:srgbClr val="0000FF"/>
                </a:solidFill>
                <a:latin typeface="NikoshBAN" panose="02000000000000000000" pitchFamily="2" charset="0"/>
              </a:rPr>
              <a:t>mail:bazlusohel@gmail.com</a:t>
            </a:r>
            <a:endParaRPr lang="en-US" sz="2400" dirty="0" smtClean="0">
              <a:solidFill>
                <a:srgbClr val="0000FF"/>
              </a:solidFill>
              <a:latin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>
              <a:solidFill>
                <a:srgbClr val="0000FF"/>
              </a:solidFill>
              <a:latin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000" dirty="0" smtClean="0"/>
          </a:p>
          <a:p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1998" y="1058543"/>
            <a:ext cx="4572001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1999" y="1862241"/>
            <a:ext cx="4572000" cy="49957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IN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200" dirty="0" smtClean="0">
              <a:latin typeface="SutonnyMJ" pitchFamily="2" charset="0"/>
            </a:endParaRPr>
          </a:p>
          <a:p>
            <a:pPr algn="ctr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</a:t>
            </a:r>
            <a:r>
              <a:rPr lang="en-US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bn-IN" sz="32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bn-IN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অধ্যায়- ১ম </a:t>
            </a:r>
          </a:p>
          <a:p>
            <a:pPr algn="ctr">
              <a:buNone/>
            </a:pPr>
            <a:r>
              <a:rPr lang="bn-IN" sz="3200" b="1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শ্রেণি- একাদশ</a:t>
            </a:r>
          </a:p>
          <a:p>
            <a:pPr algn="ctr">
              <a:buNone/>
            </a:pPr>
            <a:endParaRPr lang="en-US" sz="32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endParaRPr lang="en-US" sz="3200" b="1" dirty="0" smtClean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C:\Users\california\Desktop\176922599_880797452481893_246379256915522494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23622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253176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5257800"/>
            <a:ext cx="8839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4" name="Picture 3" descr="question 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447800"/>
            <a:ext cx="4114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905000"/>
            <a:ext cx="9067800" cy="38862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শিক্ষার্থীরা-------</a:t>
            </a:r>
          </a:p>
          <a:p>
            <a:pPr algn="just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 পৌরনীতি কী তা বলতে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পৌরনীতির পরিধি বা বিষয়বস্তু বর্ণনা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just"/>
            <a:endParaRPr lang="bn-IN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2438400" y="533400"/>
            <a:ext cx="3581400" cy="990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9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ইংরেজী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Civics</a:t>
            </a:r>
            <a:r>
              <a:rPr lang="bn-BD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 ল্যাটিন শব্দ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600200"/>
            <a:ext cx="2133600" cy="4503241"/>
            <a:chOff x="0" y="1600200"/>
            <a:chExt cx="2133600" cy="4503241"/>
          </a:xfrm>
        </p:grpSpPr>
        <p:sp>
          <p:nvSpPr>
            <p:cNvPr id="4" name="TextBox 3"/>
            <p:cNvSpPr txBox="1"/>
            <p:nvPr/>
          </p:nvSpPr>
          <p:spPr>
            <a:xfrm>
              <a:off x="0" y="1600200"/>
              <a:ext cx="1600200" cy="7694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Times New Roman" pitchFamily="18" charset="0"/>
                  <a:cs typeface="Times New Roman" pitchFamily="18" charset="0"/>
                </a:rPr>
                <a:t>Civis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0" y="5334000"/>
              <a:ext cx="2133600" cy="7694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Times New Roman" pitchFamily="18" charset="0"/>
                  <a:cs typeface="Times New Roman" pitchFamily="18" charset="0"/>
                </a:rPr>
                <a:t>Civitas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28800" y="1600200"/>
            <a:ext cx="3048000" cy="4503241"/>
            <a:chOff x="1828800" y="1600200"/>
            <a:chExt cx="3048000" cy="4503241"/>
          </a:xfrm>
        </p:grpSpPr>
        <p:sp>
          <p:nvSpPr>
            <p:cNvPr id="6" name="TextBox 5"/>
            <p:cNvSpPr txBox="1"/>
            <p:nvPr/>
          </p:nvSpPr>
          <p:spPr>
            <a:xfrm>
              <a:off x="2286000" y="5334000"/>
              <a:ext cx="2590800" cy="76944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নগর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রাষ্ট্র</a:t>
              </a:r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28800" y="1600200"/>
              <a:ext cx="2590800" cy="769441"/>
            </a:xfrm>
            <a:prstGeom prst="rect">
              <a:avLst/>
            </a:prstGeom>
            <a:solidFill>
              <a:schemeClr val="accent5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নাগরিক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3400" y="2514600"/>
            <a:ext cx="8153400" cy="2667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পৌরনীতি এমন এক শাস্ত্র যা নগররাষ্ট্রে বসবাসরত নাগরিকদের আচার-আচরণ,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রীতিনীতি ও কার্যাবলি নিয়ে আলোচনা করে।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0px-Whewell_William_signa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13557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646948" y="39468"/>
            <a:ext cx="64770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ব্রিটিশ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রাষ্ট্রবিজ্ঞানী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ই.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হোয়াইটের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6477000" cy="525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1600200"/>
            <a:ext cx="8839200" cy="5115820"/>
            <a:chOff x="81394" y="1536959"/>
            <a:chExt cx="8538153" cy="5305711"/>
          </a:xfrm>
        </p:grpSpPr>
        <p:sp>
          <p:nvSpPr>
            <p:cNvPr id="3" name="TextBox 2"/>
            <p:cNvSpPr txBox="1"/>
            <p:nvPr/>
          </p:nvSpPr>
          <p:spPr>
            <a:xfrm>
              <a:off x="3246399" y="1536959"/>
              <a:ext cx="2355353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পৌরনীতি</a:t>
              </a:r>
              <a:r>
                <a:rPr lang="bn-IN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5146" y="2436909"/>
              <a:ext cx="2258811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নাগরিক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37799" y="2448606"/>
              <a:ext cx="2099705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নগররাষ্ট্র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394" y="3553757"/>
              <a:ext cx="2060933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অধিকার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31877" y="3580121"/>
              <a:ext cx="1381035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কর্তব্য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7965" y="4883125"/>
              <a:ext cx="1416539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অতীত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38401" y="4881775"/>
              <a:ext cx="1800908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বর্তমান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67797" y="4881774"/>
              <a:ext cx="1874074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ভবিষ্যৎ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370" y="6067320"/>
              <a:ext cx="1629728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স্থানীয় রূপ 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29741" y="6063409"/>
              <a:ext cx="1662545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জাতীয় রূপ 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14688" y="5725467"/>
              <a:ext cx="2821602" cy="1117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আন্তর্জাতিক রূপ 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28510" y="3316609"/>
              <a:ext cx="1232625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22364" y="4065864"/>
              <a:ext cx="1697183" cy="606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বিশ্বমানবতা  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 flipH="1">
              <a:off x="4155233" y="1615983"/>
              <a:ext cx="48027" cy="410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12332" y="2035304"/>
              <a:ext cx="678386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Down Arrow 17"/>
            <p:cNvSpPr/>
            <p:nvPr/>
          </p:nvSpPr>
          <p:spPr>
            <a:xfrm>
              <a:off x="7599217" y="2079468"/>
              <a:ext cx="96982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902624" y="2035304"/>
              <a:ext cx="96982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743837" y="3196556"/>
              <a:ext cx="3536547" cy="1042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Down Arrow 20"/>
            <p:cNvSpPr/>
            <p:nvPr/>
          </p:nvSpPr>
          <p:spPr>
            <a:xfrm flipH="1">
              <a:off x="772732" y="3192458"/>
              <a:ext cx="45719" cy="38446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4223645" y="3199611"/>
              <a:ext cx="45719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056235" y="4434285"/>
              <a:ext cx="5421456" cy="238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own Arrow 24"/>
            <p:cNvSpPr/>
            <p:nvPr/>
          </p:nvSpPr>
          <p:spPr>
            <a:xfrm flipH="1">
              <a:off x="2772110" y="3194617"/>
              <a:ext cx="58534" cy="118150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1033374" y="4452734"/>
              <a:ext cx="45719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4005563" y="4459558"/>
              <a:ext cx="45719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8" name="Down Arrow 27"/>
            <p:cNvSpPr/>
            <p:nvPr/>
          </p:nvSpPr>
          <p:spPr>
            <a:xfrm flipH="1">
              <a:off x="6403222" y="4446215"/>
              <a:ext cx="48577" cy="4384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 flipH="1">
              <a:off x="3138401" y="4429085"/>
              <a:ext cx="53167" cy="110121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cxnSp>
          <p:nvCxnSpPr>
            <p:cNvPr id="30" name="Straight Connector 29"/>
            <p:cNvCxnSpPr>
              <a:endCxn id="10" idx="2"/>
            </p:cNvCxnSpPr>
            <p:nvPr/>
          </p:nvCxnSpPr>
          <p:spPr>
            <a:xfrm flipV="1">
              <a:off x="951115" y="5488255"/>
              <a:ext cx="5553718" cy="6960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Down Arrow 30"/>
            <p:cNvSpPr/>
            <p:nvPr/>
          </p:nvSpPr>
          <p:spPr>
            <a:xfrm flipH="1">
              <a:off x="951115" y="5561598"/>
              <a:ext cx="45719" cy="3260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 flipH="1">
              <a:off x="4005282" y="5547201"/>
              <a:ext cx="45719" cy="3260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 flipH="1">
              <a:off x="6253139" y="5488375"/>
              <a:ext cx="45719" cy="32609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4" name="Down Arrow 33"/>
            <p:cNvSpPr/>
            <p:nvPr/>
          </p:nvSpPr>
          <p:spPr>
            <a:xfrm>
              <a:off x="7638094" y="2907429"/>
              <a:ext cx="96982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7647840" y="3774366"/>
              <a:ext cx="96982" cy="3905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7" name="Bent Arrow 36"/>
            <p:cNvSpPr/>
            <p:nvPr/>
          </p:nvSpPr>
          <p:spPr>
            <a:xfrm rot="5400000">
              <a:off x="1862601" y="2501190"/>
              <a:ext cx="432820" cy="912419"/>
            </a:xfrm>
            <a:prstGeom prst="bentArrow">
              <a:avLst>
                <a:gd name="adj1" fmla="val 6044"/>
                <a:gd name="adj2" fmla="val 5302"/>
                <a:gd name="adj3" fmla="val 13601"/>
                <a:gd name="adj4" fmla="val 528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-9699" y="7531"/>
            <a:ext cx="9153699" cy="906869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পৌরনীতির উপরোক্ত সংজ্ঞাগুলো থেকে এর যে অর্থ ও প্রকৃতি স্পষ্ট হয়ে উঠেছে, তা  নিচের চার্টের মাধ্যমে দেখানো হলো---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26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1425714"/>
            <a:ext cx="7467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ঘটনাবলি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 শাসনতান্ত্রিক বিকাশ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2721114"/>
            <a:ext cx="7467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স্থানীয়,জাতীয়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1034711" y="4321314"/>
            <a:ext cx="7467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062785" y="5410200"/>
            <a:ext cx="7928811" cy="132343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সমসাময়িক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838200" y="525515"/>
            <a:ext cx="7467600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9221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</TotalTime>
  <Words>311</Words>
  <Application>Microsoft Office PowerPoint</Application>
  <PresentationFormat>On-screen Show (4:3)</PresentationFormat>
  <Paragraphs>109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C:\Users\Rasel\Pictures\Picture5.png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TAUHID</dc:creator>
  <cp:lastModifiedBy>Windows User</cp:lastModifiedBy>
  <cp:revision>547</cp:revision>
  <dcterms:created xsi:type="dcterms:W3CDTF">2006-08-16T00:00:00Z</dcterms:created>
  <dcterms:modified xsi:type="dcterms:W3CDTF">2021-06-27T10:53:43Z</dcterms:modified>
</cp:coreProperties>
</file>