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8" r:id="rId3"/>
    <p:sldId id="276" r:id="rId4"/>
    <p:sldId id="259" r:id="rId5"/>
    <p:sldId id="268" r:id="rId6"/>
    <p:sldId id="258" r:id="rId7"/>
    <p:sldId id="275" r:id="rId8"/>
    <p:sldId id="264" r:id="rId9"/>
    <p:sldId id="260" r:id="rId10"/>
    <p:sldId id="261" r:id="rId11"/>
    <p:sldId id="269" r:id="rId12"/>
    <p:sldId id="266" r:id="rId13"/>
  </p:sldIdLst>
  <p:sldSz cx="91440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1528" autoAdjust="0"/>
  </p:normalViewPr>
  <p:slideViewPr>
    <p:cSldViewPr>
      <p:cViewPr>
        <p:scale>
          <a:sx n="73" d="100"/>
          <a:sy n="73" d="100"/>
        </p:scale>
        <p:origin x="-390" y="-6"/>
      </p:cViewPr>
      <p:guideLst>
        <p:guide orient="horz" pos="1728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70AB2-0678-4311-9CD4-14A7DB20A88B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A61FE-B96E-4082-98B4-AA12B2B2D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08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স্লাইডটি প্রদর্শনের</a:t>
            </a:r>
            <a:r>
              <a:rPr lang="bn-IN" baseline="0" dirty="0" smtClean="0"/>
              <a:t> মাধ্যমে প্রশ্ন করা যেতে পারে </a:t>
            </a:r>
            <a:r>
              <a:rPr lang="bn-IN" sz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ebdings"/>
              </a:rPr>
              <a:t>ছবিতে কী দেখছি?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bn-IN" sz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ebdings"/>
              </a:rPr>
              <a:t>তাদের উত্তর আসতে পারে</a:t>
            </a:r>
            <a:r>
              <a:rPr lang="bn-IN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ebdings"/>
              </a:rPr>
              <a:t> একজন একজন করে যোগদান করছে।</a:t>
            </a:r>
          </a:p>
          <a:p>
            <a:pPr marL="0" indent="0">
              <a:buFont typeface="Wingdings" pitchFamily="2" charset="2"/>
              <a:buNone/>
            </a:pPr>
            <a:r>
              <a:rPr lang="bn-IN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ebdings"/>
              </a:rPr>
              <a:t>এরপর পরবর্তী স্লাইডে যাওয়া যেতে পারে। </a:t>
            </a:r>
            <a:endParaRPr lang="en-US" sz="1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805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890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বোর্ডের লিখা মুছে  শিক্ষার্থীদের সুস্বাস্থ্য কামনা করে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ধন্যবাদ দিয়ে শ্রেণিকক্ষ ত্যাগ ক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রা যেতে</a:t>
            </a:r>
            <a:r>
              <a:rPr lang="bn-IN" dirty="0" smtClean="0"/>
              <a:t> পারে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02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এই স্লাইডটি শিরোনাম</a:t>
            </a:r>
            <a:r>
              <a:rPr lang="bn-BD" baseline="0" dirty="0" smtClean="0"/>
              <a:t> লেখাসহ </a:t>
            </a:r>
            <a:r>
              <a:rPr lang="bn-BD" dirty="0" smtClean="0"/>
              <a:t>পাঠ</a:t>
            </a:r>
            <a:r>
              <a:rPr lang="bn-BD" baseline="0" dirty="0" smtClean="0"/>
              <a:t> ঘোষণার জন্য রাখা হয়েছে।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002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এই পাঠ শেষে অর্জিত শিখনফলকে সামনে রেখে </a:t>
            </a:r>
            <a:r>
              <a:rPr lang="bn-BD" dirty="0" smtClean="0"/>
              <a:t>পাঠকে</a:t>
            </a:r>
            <a:r>
              <a:rPr lang="bn-BD" baseline="0" dirty="0" smtClean="0"/>
              <a:t> ধারাবাহিকভাবে পরিচালনার উদ্দেশ্যে </a:t>
            </a:r>
            <a:r>
              <a:rPr lang="bn-BD" dirty="0" smtClean="0"/>
              <a:t>এই স্লাইডটি </a:t>
            </a:r>
            <a:r>
              <a:rPr lang="bn-BD" baseline="0" dirty="0" smtClean="0"/>
              <a:t>রাখা হয়েছে।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88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এই</a:t>
            </a:r>
            <a:r>
              <a:rPr lang="bn-BD" baseline="0" dirty="0" smtClean="0"/>
              <a:t> স্লাইড থেকে</a:t>
            </a:r>
            <a:r>
              <a:rPr lang="bn-IN" baseline="0" dirty="0" smtClean="0"/>
              <a:t> প্রথম ও</a:t>
            </a:r>
            <a:r>
              <a:rPr lang="bn-BD" baseline="0" dirty="0" smtClean="0"/>
              <a:t> দ্বিতীয় শিখনফল অর্জনের চেষ্টা করা হয়েছে। </a:t>
            </a:r>
            <a:r>
              <a:rPr lang="bn-IN" baseline="0" dirty="0" smtClean="0"/>
              <a:t> </a:t>
            </a:r>
            <a:endParaRPr lang="en-US" dirty="0" smtClean="0"/>
          </a:p>
          <a:p>
            <a:r>
              <a:rPr lang="bn-IN" dirty="0" smtClean="0"/>
              <a:t>সতর্কতাঃ</a:t>
            </a:r>
            <a:r>
              <a:rPr lang="bn-IN" baseline="0" dirty="0" smtClean="0"/>
              <a:t> 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bn-IN" baseline="0" dirty="0" smtClean="0"/>
              <a:t>পরীক্ষাগারে সবসময় এপ্রন ও নিরাপদ চশমা ব্যবহার করতে হবে।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bn-IN" baseline="0" dirty="0" smtClean="0"/>
              <a:t>রাসায়নিক দ্রব্য ব্যবহারের সময় দস্তানা ব্যবহার করতে হবে।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bn-IN" baseline="0" dirty="0" smtClean="0"/>
              <a:t>পানি দিয়ে ভালোভাবে হাত পরিষ্কার করতে হবে।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bn-IN" baseline="0" dirty="0" smtClean="0"/>
              <a:t>দলীয়ভাবে পরীক্ষণটি করা না গেলে প্রদর্শনের মাধ্যমে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30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এই</a:t>
            </a:r>
            <a:r>
              <a:rPr lang="bn-IN" baseline="0" dirty="0" smtClean="0"/>
              <a:t> স্লাইডে পূর্বের আলোচনা অব্যাহত রয়েছে।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15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এই</a:t>
            </a:r>
            <a:r>
              <a:rPr lang="bn-IN" baseline="0" dirty="0" smtClean="0"/>
              <a:t> স্লাইডে পূর্বের আলোচনা অব্যাহত রয়েছে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62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3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স্লাইডে </a:t>
            </a:r>
            <a:r>
              <a:rPr lang="bn-IN" sz="1200" baseline="0" dirty="0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কাজের মাধ্যমে শিক্ষার্থীদের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দ্বিতীয় শিখনফল অর্জিত হলো কি-না  তা যাচাই করার চেষ্টা করা  হয়েছে। </a:t>
            </a:r>
            <a:r>
              <a:rPr lang="bn-BD" baseline="0" dirty="0" smtClean="0"/>
              <a:t>এখানে শিক্ষার্থীদেরকে ২ জনের দলে ভাগ করে নিতে পারেন।</a:t>
            </a:r>
          </a:p>
          <a:p>
            <a:r>
              <a:rPr lang="bn-IN" baseline="0" dirty="0" smtClean="0"/>
              <a:t>সাবধানতার সাথে </a:t>
            </a:r>
            <a:r>
              <a:rPr lang="bn-BD" baseline="0" dirty="0" smtClean="0"/>
              <a:t>প্রতিটি ধাপে শিক্ষার্থীদের সাহায্য ক</a:t>
            </a:r>
            <a:r>
              <a:rPr lang="bn-IN" baseline="0" dirty="0" smtClean="0"/>
              <a:t>রা </a:t>
            </a:r>
            <a:r>
              <a:rPr lang="bn-BD" baseline="0" dirty="0" smtClean="0"/>
              <a:t> </a:t>
            </a:r>
            <a:r>
              <a:rPr lang="bn-IN" baseline="0" dirty="0" smtClean="0"/>
              <a:t>যেতে </a:t>
            </a:r>
            <a:r>
              <a:rPr lang="bn-BD" baseline="0" dirty="0" smtClean="0"/>
              <a:t>পারে।</a:t>
            </a:r>
          </a:p>
          <a:p>
            <a:r>
              <a:rPr lang="bn-BD" baseline="0" dirty="0" smtClean="0"/>
              <a:t>তবে এক্ষেত্রে ধাপগুলোর নাম সরাসরি না বলে প্রশ্নোত্তরের মাধ্যমে ব</a:t>
            </a:r>
            <a:r>
              <a:rPr lang="bn-IN" baseline="0" dirty="0" smtClean="0"/>
              <a:t>লা যেতে</a:t>
            </a:r>
            <a:r>
              <a:rPr lang="bn-BD" baseline="0" dirty="0" smtClean="0"/>
              <a:t>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598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bn-IN" dirty="0" smtClean="0"/>
              <a:t>১ও</a:t>
            </a:r>
            <a:r>
              <a:rPr lang="bn-IN" baseline="0" dirty="0" smtClean="0"/>
              <a:t>২ নং </a:t>
            </a:r>
            <a:r>
              <a:rPr lang="bn-BD" dirty="0" smtClean="0"/>
              <a:t> শিখনফল অর্জিত হলো কি-না তা যাচাইএর উদ্দেশ্যে একক কাজের ব্যবস্থা করা যেতে পারে।</a:t>
            </a:r>
            <a:endParaRPr lang="bn-IN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bn-BD" dirty="0" smtClean="0"/>
              <a:t>প্রতিটি প্রশ্নের সম্ভাব্য উত্তর বোর্ডে লিখে দিয়ে তাদের উত্তরের সাথে মিলিয়ে নিতে বল</a:t>
            </a:r>
            <a:r>
              <a:rPr lang="bn-IN" dirty="0" smtClean="0"/>
              <a:t>া</a:t>
            </a:r>
            <a:r>
              <a:rPr lang="bn-IN" baseline="0" dirty="0" smtClean="0"/>
              <a:t> যেতে</a:t>
            </a:r>
            <a:r>
              <a:rPr lang="bn-BD" dirty="0" smtClean="0"/>
              <a:t> পারে। প্রয়োজনে শিক্ষার্</a:t>
            </a:r>
            <a:r>
              <a:rPr lang="bn-IN" dirty="0" smtClean="0"/>
              <a:t>থী</a:t>
            </a:r>
            <a:r>
              <a:rPr lang="bn-BD" dirty="0" smtClean="0"/>
              <a:t>রা</a:t>
            </a:r>
            <a:r>
              <a:rPr lang="bn-IN" dirty="0" smtClean="0"/>
              <a:t> খাতায়</a:t>
            </a:r>
            <a:r>
              <a:rPr lang="bn-BD" dirty="0" smtClean="0"/>
              <a:t> লিখে নিতে পা</a:t>
            </a:r>
            <a:r>
              <a:rPr lang="bn-IN" dirty="0" smtClean="0"/>
              <a:t>রে</a:t>
            </a:r>
            <a:r>
              <a:rPr lang="bn-BD" dirty="0" smtClean="0"/>
              <a:t>।</a:t>
            </a:r>
            <a:endParaRPr lang="en-US" dirty="0" smtClean="0"/>
          </a:p>
          <a:p>
            <a:r>
              <a:rPr lang="bn-IN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783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সামগ্রিকভাবে পাঠটি</a:t>
            </a:r>
            <a:r>
              <a:rPr lang="bn-BD" baseline="0" dirty="0" smtClean="0"/>
              <a:t> মূল্যায়ন করার উদ্দেশ্যে স্লাইডে প্রদর্শিত প্রশ্ন</a:t>
            </a:r>
            <a:r>
              <a:rPr lang="bn-IN" baseline="0" dirty="0" smtClean="0"/>
              <a:t>গুলি</a:t>
            </a:r>
            <a:r>
              <a:rPr lang="bn-BD" baseline="0" dirty="0" smtClean="0"/>
              <a:t> করতে পারেন</a:t>
            </a:r>
            <a:r>
              <a:rPr lang="bn-IN" baseline="0" dirty="0" smtClean="0"/>
              <a:t> বা চিত্র প্রদর্শনের মাধ্যমেও বা অন্য কোন প্রশ্নের মাধ্যমে কাজটি করা যেতে পারে।  </a:t>
            </a:r>
            <a:endParaRPr lang="en-US" dirty="0" smtClean="0"/>
          </a:p>
          <a:p>
            <a:r>
              <a:rPr lang="bn-IN" baseline="0" dirty="0" smtClean="0"/>
              <a:t>উত্তরগুলো ব্লাকবোর্ডে লিখে দেওয়া যেতে পারে।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A61FE-B96E-4082-98B4-AA12B2B2DB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99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10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53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9711"/>
            <a:ext cx="2057400" cy="4681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9711"/>
            <a:ext cx="6019800" cy="4681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32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05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43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1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0161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9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24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23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34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02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1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D8D7-1C48-41DE-82CD-6E095B2EB9D2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C9AB-1CAE-4E97-AE30-8B5EDE3FE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52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895600"/>
            <a:ext cx="4572000" cy="231648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  <a:sp3d>
            <a:bevelT prst="angle"/>
          </a:sp3d>
        </p:spPr>
        <p:txBody>
          <a:bodyPr wrap="none" rtlCol="0">
            <a:prstTxWarp prst="textCurveDown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r>
              <a:rPr lang="en-US" sz="1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762000"/>
            <a:ext cx="3167742" cy="2328050"/>
          </a:xfrm>
          <a:prstGeom prst="rect">
            <a:avLst/>
          </a:prstGeom>
        </p:spPr>
      </p:pic>
      <p:pic>
        <p:nvPicPr>
          <p:cNvPr id="4" name="Picture 2" descr="https://s-media-cache-ak0.pinimg.com/236x/80/f0/ed/80f0edafa8c0909c4e9c524e919a5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5246"/>
            <a:ext cx="3167742" cy="303703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91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545181"/>
            <a:ext cx="683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sz="3600" spc="-15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600" spc="-150" dirty="0" smtClean="0">
                <a:latin typeface="NikoshBAN" pitchFamily="2" charset="0"/>
                <a:cs typeface="NikoshBAN" pitchFamily="2" charset="0"/>
              </a:rPr>
              <a:t>আয়রন সালফাইডের সংকেত কী?</a:t>
            </a:r>
            <a:endParaRPr lang="en-US" sz="36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537776"/>
            <a:ext cx="2060179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spc="3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spc="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23880" y="792480"/>
            <a:ext cx="1462120" cy="11525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3880" y="4300788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3200" dirty="0">
                <a:latin typeface="NikoshBAN" pitchFamily="2" charset="0"/>
                <a:cs typeface="NikoshBAN" pitchFamily="2" charset="0"/>
              </a:rPr>
              <a:t>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যৌগটির রাসায়নিক নাম 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21476"/>
            <a:ext cx="1551432" cy="12197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987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0" y="484703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5980" y="1463040"/>
            <a:ext cx="4121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নিম্নের বিক্রিয়াগুলো সম্পন্ন কর।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14400" y="2595468"/>
            <a:ext cx="441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 + 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IN" sz="3200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তাপ  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 + CuSo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86200" y="2999232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86200" y="34290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5329" y="38862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6200" y="44196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9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4974" y="731520"/>
            <a:ext cx="5594653" cy="370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464289" y="2011681"/>
            <a:ext cx="2190023" cy="1200329"/>
          </a:xfrm>
          <a:prstGeom prst="rect">
            <a:avLst/>
          </a:prstGeom>
        </p:spPr>
        <p:txBody>
          <a:bodyPr wrap="none">
            <a:spAutoFit/>
            <a:scene3d>
              <a:camera prst="isometricLeftDown"/>
              <a:lightRig rig="threePt" dir="t"/>
            </a:scene3d>
          </a:bodyPr>
          <a:lstStyle/>
          <a:p>
            <a:r>
              <a:rPr lang="bn-IN" sz="7200" spc="-15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7999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Images\Gif\a_man_walk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6376" y="134112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Images\Gif\a_man_walk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6616" y="134112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Images\Gif\a_man_walk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5988" y="134112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Images\Gif\a_man_walk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172" y="304800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Images\Gif\a_man_walk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3776" y="304800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Images\Gif\a_man_walk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5576" y="3128467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9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2676525" y="1889760"/>
            <a:ext cx="3562350" cy="989990"/>
          </a:xfrm>
          <a:prstGeom prst="flowChartDecision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12136" y="785162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রাসায়নিক বিক্রিয়া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0450" y="2058010"/>
            <a:ext cx="1714500" cy="51706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just"/>
            <a:r>
              <a:rPr lang="bn-IN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সংযোজন</a:t>
            </a:r>
            <a:endParaRPr lang="en-US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3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1" y="1402080"/>
            <a:ext cx="417614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…..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2438400"/>
            <a:ext cx="8233344" cy="2229505"/>
            <a:chOff x="1371601" y="2316480"/>
            <a:chExt cx="8233344" cy="2229505"/>
          </a:xfrm>
        </p:grpSpPr>
        <p:sp>
          <p:nvSpPr>
            <p:cNvPr id="4" name="TextBox 3"/>
            <p:cNvSpPr txBox="1"/>
            <p:nvPr/>
          </p:nvSpPr>
          <p:spPr>
            <a:xfrm>
              <a:off x="1371601" y="4084320"/>
              <a:ext cx="5966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bn-IN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সংগঠিত বিক্রিয়া ব্যাখ্যা করতে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2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1601" y="2316480"/>
              <a:ext cx="7119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bn-IN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সংযোজন বিক্রিয়া কি তা </a:t>
              </a:r>
              <a:r>
                <a:rPr lang="en-US" sz="2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ব্যাখ্যা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2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করতে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2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71601" y="2915946"/>
              <a:ext cx="82333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bn-IN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সংযোজন বিক্রিয়ায় প্রয়োজনীয় বিক্রিয়কগুলো সনাক্ত </a:t>
              </a:r>
            </a:p>
            <a:p>
              <a:r>
                <a:rPr lang="en-US" sz="2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করতে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2400" b="1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2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2865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9224" y="412028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কাজঃ সংযোজন বিক্রিয়া সম্পর্কে ধারণা।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228" y="3352799"/>
            <a:ext cx="8488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যন্ত্রপাতিঃ টেস্টটিউব,       মর্টার,       বার্নার,           নিক্তি।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79224" y="1153886"/>
            <a:ext cx="7378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রাসায়নিক বস্তুঃ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সালফার,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লোহার গুড়া।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90750" y="1828800"/>
            <a:ext cx="6648451" cy="3171444"/>
            <a:chOff x="2190750" y="1828800"/>
            <a:chExt cx="6648451" cy="3171444"/>
          </a:xfrm>
        </p:grpSpPr>
        <p:pic>
          <p:nvPicPr>
            <p:cNvPr id="2051" name="Picture 3" descr="C:\Users\Iqbal high school\Desktop\ch-8,le-1\Sulpher.jpe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1" y="1922147"/>
              <a:ext cx="1829849" cy="122897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0092" y="1828800"/>
              <a:ext cx="1917046" cy="1415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 descr="C:\Users\Iqbal high school\Desktop\ch-8,le-1\Morter_tipic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217" y="4228005"/>
              <a:ext cx="968748" cy="702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0777" y="4237281"/>
              <a:ext cx="761023" cy="698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6" name="Picture 8" descr="E:\Images\Science\Tricky-Balance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0110" y="4173127"/>
              <a:ext cx="1039091" cy="827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Picture 2" descr="E:\Images\Science\test_tube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0750" y="4084320"/>
              <a:ext cx="1328235" cy="845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89013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1400" y="457200"/>
            <a:ext cx="2514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কাজের ধারাঃ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7793" y="977325"/>
            <a:ext cx="82538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Ä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টেস্টটিউবটি ভালো করে ধুয়ে শুকিয়ে নাও।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Ä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৭ গ্রাম লোহার গুড়া ও ৪ গ্রাম সালফার নিক্তি দিয়ে মেপে মর্টারে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ভালোভাবে পিষে শুকোন টেস্টটিউবে ঢেলে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দাও।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Ä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এবার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বার্নার দিয়ে টেস্টটিউবের তলায় তাপ দিতে থাক।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Ä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তাপ দেওয়ার সময় আগুনের শিখা যেন ছোট হয়।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Images\Gif\chef_amy_mixing_bowl_h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9800"/>
            <a:ext cx="109267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871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76292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লোহা ও সালফার মিলে যে ভিন্নধর্মী পদার্থ উৎপন্ন হয় তার বিক্রিয়া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77568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Fe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89707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1897075"/>
            <a:ext cx="121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 Rounded MT Bold" pitchFamily="34" charset="0"/>
              </a:rPr>
              <a:t>FeS</a:t>
            </a:r>
            <a:endParaRPr lang="en-US" sz="4000" dirty="0">
              <a:latin typeface="Arial Rounded MT Bol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106363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33600" y="1928774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+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9831" y="3352800"/>
            <a:ext cx="75232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ebdings"/>
              </a:rPr>
              <a:t>একের অধিক পদার্থ একত্রিত হয়ে সম্পূর্ণ ভিন্নধর্মী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sym typeface="Webdings"/>
              </a:rPr>
              <a:t>নতুন একটি পদার্থ তৈরি করে।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4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803" y="1124876"/>
            <a:ext cx="372249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পর্যবেক্ষণ ও উপাত্ত সংগ্রহ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4285688"/>
              </p:ext>
            </p:extLst>
          </p:nvPr>
        </p:nvGraphicFramePr>
        <p:xfrm>
          <a:off x="702717" y="1828800"/>
          <a:ext cx="7239000" cy="33528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778087"/>
                <a:gridCol w="2124419"/>
                <a:gridCol w="2336494"/>
              </a:tblGrid>
              <a:tr h="609599">
                <a:tc gridSpan="3">
                  <a:txBody>
                    <a:bodyPr/>
                    <a:lstStyle/>
                    <a:p>
                      <a:pPr algn="l"/>
                      <a:r>
                        <a:rPr lang="bn-BD" sz="19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</a:t>
                      </a:r>
                      <a:r>
                        <a:rPr lang="bn-IN" sz="19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bn-BD" sz="29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পর্যবেক্ষণ</a:t>
                      </a:r>
                      <a:r>
                        <a:rPr lang="bn-BD" sz="29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9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ছক</a:t>
                      </a:r>
                      <a:endParaRPr lang="en-US" sz="29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28">
                <a:tc>
                  <a:txBody>
                    <a:bodyPr/>
                    <a:lstStyle/>
                    <a:p>
                      <a:pPr algn="ctr"/>
                      <a:r>
                        <a:rPr lang="bn-IN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পরীক্ষা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পর্যবেক্ষণ</a:t>
                      </a:r>
                      <a:r>
                        <a:rPr lang="bn-IN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9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সিদ্ধান্ত</a:t>
                      </a:r>
                      <a:r>
                        <a:rPr lang="bn-IN" sz="22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13">
                <a:tc>
                  <a:txBody>
                    <a:bodyPr/>
                    <a:lstStyle/>
                    <a:p>
                      <a:pPr algn="just"/>
                      <a:r>
                        <a:rPr lang="bn-IN" sz="19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হালকা হলুদ বর্ণের</a:t>
                      </a:r>
                      <a:r>
                        <a:rPr lang="bn-IN" sz="19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সালফার ও লোহার গুড়ার অবস্থা লক্ষ্য কর।</a:t>
                      </a:r>
                      <a:endParaRPr lang="en-US" sz="19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n-IN" sz="19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IN" sz="19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IN" sz="1900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9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705600" y="457200"/>
            <a:ext cx="1784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সময়ঃ ৩ মিনিট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8016" y="226169"/>
            <a:ext cx="2214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11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58240" y="1091759"/>
            <a:ext cx="406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সংযোজন বিক্রিয়া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2163239"/>
            <a:ext cx="284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বিক্রিয়ক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2520" y="3161213"/>
            <a:ext cx="7802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ভিডিও চিত্রের বিক্রিয়ায় কি কি বিক্রিয়ক নেওয়া হয়েছিল?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E:\Images\Gif\testub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1568" y="1072713"/>
            <a:ext cx="1047750" cy="86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54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492</Words>
  <Application>Microsoft Office PowerPoint</Application>
  <PresentationFormat>Custom</PresentationFormat>
  <Paragraphs>83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Iqbal high school</dc:creator>
  <cp:lastModifiedBy>SH COMPUTERS</cp:lastModifiedBy>
  <cp:revision>83</cp:revision>
  <dcterms:created xsi:type="dcterms:W3CDTF">2014-12-09T01:11:09Z</dcterms:created>
  <dcterms:modified xsi:type="dcterms:W3CDTF">2021-06-27T05:59:31Z</dcterms:modified>
</cp:coreProperties>
</file>