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314" r:id="rId2"/>
    <p:sldId id="299" r:id="rId3"/>
    <p:sldId id="278" r:id="rId4"/>
    <p:sldId id="264" r:id="rId5"/>
    <p:sldId id="310" r:id="rId6"/>
    <p:sldId id="311" r:id="rId7"/>
    <p:sldId id="315" r:id="rId8"/>
    <p:sldId id="305" r:id="rId9"/>
    <p:sldId id="303" r:id="rId10"/>
    <p:sldId id="307" r:id="rId11"/>
    <p:sldId id="284" r:id="rId12"/>
    <p:sldId id="302" r:id="rId13"/>
    <p:sldId id="304" r:id="rId14"/>
    <p:sldId id="268" r:id="rId15"/>
    <p:sldId id="266" r:id="rId16"/>
    <p:sldId id="30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88" autoAdjust="0"/>
    <p:restoredTop sz="85166" autoAdjust="0"/>
  </p:normalViewPr>
  <p:slideViewPr>
    <p:cSldViewPr>
      <p:cViewPr varScale="1">
        <p:scale>
          <a:sx n="54" d="100"/>
          <a:sy n="54" d="100"/>
        </p:scale>
        <p:origin x="-9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4BD203-4AB5-4658-A17D-BA09A12E8D57}" type="datetimeFigureOut">
              <a:rPr lang="en-US" smtClean="0"/>
              <a:pPr/>
              <a:t>6/26/2021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EFBA06-131C-4859-9C39-A0BB73E6E75A}" type="slidenum">
              <a:rPr lang="en-US" smtClean="0"/>
              <a:pPr/>
              <a:t>‹#›</a:t>
            </a:fld>
            <a:endParaRPr lang="en-US"/>
          </a:p>
        </p:txBody>
      </p:sp>
    </p:spTree>
    <p:extLst>
      <p:ext uri="{BB962C8B-B14F-4D97-AF65-F5344CB8AC3E}">
        <p14:creationId xmlns="" xmlns:p14="http://schemas.microsoft.com/office/powerpoint/2010/main" val="3919083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kern="1200" dirty="0" smtClean="0">
                <a:solidFill>
                  <a:schemeClr val="tx1"/>
                </a:solidFill>
                <a:effectLst/>
                <a:latin typeface="+mn-lt"/>
                <a:ea typeface="+mn-ea"/>
                <a:cs typeface="+mn-cs"/>
              </a:rPr>
              <a:t>শিক্ষার্থীদের স্বাগতম</a:t>
            </a:r>
            <a:r>
              <a:rPr lang="en-US" sz="1200" kern="1200" dirty="0" smtClean="0">
                <a:solidFill>
                  <a:schemeClr val="tx1"/>
                </a:solidFill>
                <a:effectLst/>
                <a:latin typeface="+mn-lt"/>
                <a:ea typeface="+mn-ea"/>
                <a:cs typeface="+mn-cs"/>
              </a:rPr>
              <a:t>, </a:t>
            </a:r>
            <a:r>
              <a:rPr lang="bn-IN" sz="1200" kern="1200" dirty="0" smtClean="0">
                <a:solidFill>
                  <a:schemeClr val="tx1"/>
                </a:solidFill>
                <a:effectLst/>
                <a:latin typeface="+mn-lt"/>
                <a:ea typeface="+mn-ea"/>
                <a:cs typeface="+mn-cs"/>
              </a:rPr>
              <a:t>ক্লাসের প্রতি মনোযোগ আকর্ষণ এবং পাঠে আবহ সৃষ্টির জন্য চিত্রটি দেওয়া হয়েছে।</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EFBA06-131C-4859-9C39-A0BB73E6E75A}" type="slidenum">
              <a:rPr lang="en-US" smtClean="0"/>
              <a:pPr/>
              <a:t>1</a:t>
            </a:fld>
            <a:endParaRPr lang="en-US"/>
          </a:p>
        </p:txBody>
      </p:sp>
    </p:spTree>
    <p:extLst>
      <p:ext uri="{BB962C8B-B14F-4D97-AF65-F5344CB8AC3E}">
        <p14:creationId xmlns="" xmlns:p14="http://schemas.microsoft.com/office/powerpoint/2010/main" val="2137914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bn-IN" sz="1200" kern="1200" dirty="0" smtClean="0">
                <a:solidFill>
                  <a:schemeClr val="tx1"/>
                </a:solidFill>
                <a:effectLst/>
                <a:latin typeface="+mn-lt"/>
                <a:ea typeface="+mn-ea"/>
                <a:cs typeface="+mn-cs"/>
              </a:rPr>
              <a:t>আজকের পাঠের তৃতীয় শিখনফল</a:t>
            </a:r>
            <a:r>
              <a:rPr lang="bn-IN" sz="1200" kern="1200" baseline="0" dirty="0" smtClean="0">
                <a:solidFill>
                  <a:schemeClr val="tx1"/>
                </a:solidFill>
                <a:effectLst/>
                <a:latin typeface="+mn-lt"/>
                <a:ea typeface="+mn-ea"/>
                <a:cs typeface="+mn-cs"/>
              </a:rPr>
              <a:t> ক্ষারকে জানার</a:t>
            </a:r>
            <a:r>
              <a:rPr lang="bn-IN" sz="1200" kern="1200" dirty="0" smtClean="0">
                <a:solidFill>
                  <a:schemeClr val="tx1"/>
                </a:solidFill>
                <a:effectLst/>
                <a:latin typeface="+mn-lt"/>
                <a:ea typeface="+mn-ea"/>
                <a:cs typeface="+mn-cs"/>
              </a:rPr>
              <a:t> জন্য পরীক্ষাটি দেওয়া হয়েছে। </a:t>
            </a:r>
            <a:r>
              <a:rPr lang="en-US" dirty="0" err="1" smtClean="0">
                <a:latin typeface="NikoshBAN" pitchFamily="2" charset="0"/>
                <a:cs typeface="NikoshBAN" pitchFamily="2" charset="0"/>
              </a:rPr>
              <a:t>উপকরণ</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সরবরাহ</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শিক্ষার্থীদের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দ্বারা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পরীক্ষাটি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a:t>
            </a:r>
            <a:r>
              <a:rPr lang="bn-IN" baseline="0" dirty="0" smtClean="0">
                <a:latin typeface="NikoshBAN" pitchFamily="2" charset="0"/>
                <a:cs typeface="NikoshBAN" pitchFamily="2" charset="0"/>
              </a:rPr>
              <a:t> এবং </a:t>
            </a:r>
            <a:r>
              <a:rPr lang="bn-IN" sz="1200" kern="1200" dirty="0" smtClean="0">
                <a:solidFill>
                  <a:schemeClr val="tx1"/>
                </a:solidFill>
                <a:effectLst/>
                <a:latin typeface="+mn-lt"/>
                <a:ea typeface="+mn-ea"/>
                <a:cs typeface="+mn-cs"/>
              </a:rPr>
              <a:t>প্রাসঙ্গিক প্র</a:t>
            </a:r>
            <a:r>
              <a:rPr lang="bn-BD" sz="1200" kern="1200" dirty="0" smtClean="0">
                <a:solidFill>
                  <a:schemeClr val="tx1"/>
                </a:solidFill>
                <a:effectLst/>
                <a:latin typeface="+mn-lt"/>
                <a:ea typeface="+mn-ea"/>
                <a:cs typeface="+mn-cs"/>
              </a:rPr>
              <a:t>শ্ন ক</a:t>
            </a:r>
            <a:r>
              <a:rPr lang="bn-IN" sz="1200" kern="1200" dirty="0" smtClean="0">
                <a:solidFill>
                  <a:schemeClr val="tx1"/>
                </a:solidFill>
                <a:effectLst/>
                <a:latin typeface="+mn-lt"/>
                <a:ea typeface="+mn-ea"/>
                <a:cs typeface="+mn-cs"/>
              </a:rPr>
              <a:t>রে</a:t>
            </a:r>
            <a:r>
              <a:rPr lang="bn-IN" sz="1200" kern="1200" baseline="0" dirty="0" smtClean="0">
                <a:solidFill>
                  <a:schemeClr val="tx1"/>
                </a:solidFill>
                <a:effectLst/>
                <a:latin typeface="+mn-lt"/>
                <a:ea typeface="+mn-ea"/>
                <a:cs typeface="+mn-cs"/>
              </a:rPr>
              <a:t> অম্ল সম্পর্কে জানতে শিক্ষার্থীকে সহায়তা করা যায়। </a:t>
            </a:r>
          </a:p>
          <a:p>
            <a:pPr marL="171450" indent="-171450">
              <a:buFont typeface="Wingdings" pitchFamily="2" charset="2"/>
              <a:buChar char="§"/>
            </a:pPr>
            <a:r>
              <a:rPr lang="bn-IN" sz="1200" kern="1200" dirty="0" smtClean="0">
                <a:solidFill>
                  <a:schemeClr val="tx1"/>
                </a:solidFill>
                <a:effectLst/>
                <a:latin typeface="+mn-lt"/>
                <a:ea typeface="+mn-ea"/>
                <a:cs typeface="+mn-cs"/>
              </a:rPr>
              <a:t>লাল লিটমাস</a:t>
            </a:r>
            <a:r>
              <a:rPr lang="bn-IN" sz="1200" kern="1200" baseline="0" dirty="0" smtClean="0">
                <a:solidFill>
                  <a:schemeClr val="tx1"/>
                </a:solidFill>
                <a:effectLst/>
                <a:latin typeface="+mn-lt"/>
                <a:ea typeface="+mn-ea"/>
                <a:cs typeface="+mn-cs"/>
              </a:rPr>
              <a:t> লেবুর রসে ডুবালে রং কিরুপ হয়?</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IN" sz="1200" kern="1200" baseline="0" dirty="0" smtClean="0">
                <a:solidFill>
                  <a:schemeClr val="tx1"/>
                </a:solidFill>
                <a:effectLst/>
                <a:latin typeface="+mn-lt"/>
                <a:ea typeface="+mn-ea"/>
                <a:cs typeface="+mn-cs"/>
              </a:rPr>
              <a:t>নীল লিটমাসলেবুর রসে ডুবালে রং কিরুপ হয়? </a:t>
            </a:r>
            <a:r>
              <a:rPr lang="bn-BD" sz="1200" kern="1200" dirty="0" smtClean="0">
                <a:solidFill>
                  <a:schemeClr val="tx1"/>
                </a:solidFill>
                <a:effectLst/>
                <a:latin typeface="+mn-lt"/>
                <a:ea typeface="+mn-ea"/>
                <a:cs typeface="+mn-cs"/>
              </a:rPr>
              <a:t> </a:t>
            </a:r>
            <a:endParaRPr lang="bn-IN"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EFBA06-131C-4859-9C39-A0BB73E6E75A}" type="slidenum">
              <a:rPr lang="en-US" smtClean="0"/>
              <a:pPr/>
              <a:t>13</a:t>
            </a:fld>
            <a:endParaRPr lang="en-US"/>
          </a:p>
        </p:txBody>
      </p:sp>
    </p:spTree>
    <p:extLst>
      <p:ext uri="{BB962C8B-B14F-4D97-AF65-F5344CB8AC3E}">
        <p14:creationId xmlns="" xmlns:p14="http://schemas.microsoft.com/office/powerpoint/2010/main" val="3946870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প্রশ্নের</a:t>
            </a:r>
            <a:r>
              <a:rPr lang="bn-BD" baseline="0" dirty="0" smtClean="0"/>
              <a:t> উত্তরে শিক্ষক শিক্ষার্থীকে সহায়তা করতে পারেন। </a:t>
            </a:r>
            <a:endParaRPr lang="en-US" dirty="0" smtClean="0"/>
          </a:p>
        </p:txBody>
      </p:sp>
      <p:sp>
        <p:nvSpPr>
          <p:cNvPr id="4" name="Slide Number Placeholder 3"/>
          <p:cNvSpPr>
            <a:spLocks noGrp="1"/>
          </p:cNvSpPr>
          <p:nvPr>
            <p:ph type="sldNum" sz="quarter" idx="10"/>
          </p:nvPr>
        </p:nvSpPr>
        <p:spPr/>
        <p:txBody>
          <a:bodyPr/>
          <a:lstStyle/>
          <a:p>
            <a:fld id="{75EFBA06-131C-4859-9C39-A0BB73E6E75A}" type="slidenum">
              <a:rPr lang="en-US" smtClean="0"/>
              <a:pPr/>
              <a:t>14</a:t>
            </a:fld>
            <a:endParaRPr lang="en-US"/>
          </a:p>
        </p:txBody>
      </p:sp>
    </p:spTree>
    <p:extLst>
      <p:ext uri="{BB962C8B-B14F-4D97-AF65-F5344CB8AC3E}">
        <p14:creationId xmlns="" xmlns:p14="http://schemas.microsoft.com/office/powerpoint/2010/main" val="2149379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bn-BD" dirty="0" smtClean="0"/>
              <a:t>বাড়ির কাজ শিক্ষার্থীকে</a:t>
            </a:r>
            <a:r>
              <a:rPr lang="bn-BD" baseline="0" dirty="0" smtClean="0"/>
              <a:t> বুঝিয়ে দেয়া যেতে পারে।</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15</a:t>
            </a:fld>
            <a:endParaRPr lang="en-US"/>
          </a:p>
        </p:txBody>
      </p:sp>
    </p:spTree>
    <p:extLst>
      <p:ext uri="{BB962C8B-B14F-4D97-AF65-F5344CB8AC3E}">
        <p14:creationId xmlns="" xmlns:p14="http://schemas.microsoft.com/office/powerpoint/2010/main" val="192899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পাঠ</a:t>
            </a:r>
            <a:r>
              <a:rPr lang="bn-BD" baseline="0" dirty="0" smtClean="0"/>
              <a:t> শিরোনাম ঘোষনা </a:t>
            </a:r>
            <a:r>
              <a:rPr lang="en-US" baseline="0" dirty="0" err="1" smtClean="0"/>
              <a:t>করার</a:t>
            </a:r>
            <a:r>
              <a:rPr lang="en-US" baseline="0" dirty="0" smtClean="0"/>
              <a:t> </a:t>
            </a:r>
            <a:r>
              <a:rPr lang="en-US" baseline="0" dirty="0" err="1" smtClean="0"/>
              <a:t>জন্য</a:t>
            </a:r>
            <a:r>
              <a:rPr lang="en-US" baseline="0" dirty="0" smtClean="0"/>
              <a:t> </a:t>
            </a:r>
            <a:r>
              <a:rPr lang="en-US" baseline="0" dirty="0" err="1" smtClean="0"/>
              <a:t>প্রথমে</a:t>
            </a:r>
            <a:r>
              <a:rPr lang="en-US" baseline="0" dirty="0" smtClean="0"/>
              <a:t> </a:t>
            </a:r>
            <a:r>
              <a:rPr lang="bn-IN" baseline="0" dirty="0" smtClean="0"/>
              <a:t>চিত্র </a:t>
            </a:r>
            <a:r>
              <a:rPr lang="en-US" baseline="0" dirty="0" err="1" smtClean="0"/>
              <a:t>দেখিয়ে</a:t>
            </a:r>
            <a:r>
              <a:rPr lang="en-US" baseline="0" dirty="0" smtClean="0"/>
              <a:t> </a:t>
            </a:r>
            <a:r>
              <a:rPr lang="en-US" baseline="0" dirty="0" err="1" smtClean="0"/>
              <a:t>শিক্ষার্থীদের</a:t>
            </a:r>
            <a:r>
              <a:rPr lang="en-US" baseline="0" dirty="0" smtClean="0"/>
              <a:t> </a:t>
            </a:r>
            <a:r>
              <a:rPr lang="bn-BD" sz="1200" b="0" dirty="0" smtClean="0">
                <a:solidFill>
                  <a:schemeClr val="tx1"/>
                </a:solidFill>
                <a:latin typeface="NikoshBAN" pitchFamily="2" charset="0"/>
                <a:cs typeface="NikoshBAN" pitchFamily="2" charset="0"/>
              </a:rPr>
              <a:t>অম্ল, ক্ষারক ও নির্দেশক</a:t>
            </a:r>
            <a:r>
              <a:rPr lang="en-US" sz="1200" b="0" baseline="0" dirty="0" smtClean="0">
                <a:solidFill>
                  <a:schemeClr val="tx1"/>
                </a:solidFill>
                <a:latin typeface="NikoshBAN" pitchFamily="2" charset="0"/>
                <a:cs typeface="NikoshBAN" pitchFamily="2" charset="0"/>
              </a:rPr>
              <a:t> </a:t>
            </a:r>
            <a:r>
              <a:rPr lang="en-US" b="0" baseline="0" dirty="0" err="1" smtClean="0"/>
              <a:t>সম্পর্কে</a:t>
            </a:r>
            <a:r>
              <a:rPr lang="en-US" b="0" baseline="0" dirty="0" smtClean="0"/>
              <a:t> </a:t>
            </a:r>
            <a:r>
              <a:rPr lang="en-US" baseline="0" dirty="0" err="1" smtClean="0"/>
              <a:t>প্রাসঙ্গিক</a:t>
            </a:r>
            <a:r>
              <a:rPr lang="en-US" baseline="0" dirty="0" smtClean="0"/>
              <a:t> </a:t>
            </a:r>
            <a:r>
              <a:rPr lang="en-US" baseline="0" dirty="0" err="1" smtClean="0"/>
              <a:t>প্র</a:t>
            </a:r>
            <a:r>
              <a:rPr lang="bn-BD" baseline="0" dirty="0" smtClean="0"/>
              <a:t>শ্ন</a:t>
            </a:r>
            <a:r>
              <a:rPr lang="en-US" baseline="0" dirty="0" smtClean="0"/>
              <a:t> </a:t>
            </a:r>
            <a:r>
              <a:rPr lang="bn-BD" baseline="0" dirty="0" smtClean="0"/>
              <a:t>করা যেতে পারে।</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IN" baseline="0" dirty="0" smtClean="0"/>
              <a:t>আম খেতে কিরুপ স্বাদ?</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IN" baseline="0" dirty="0" smtClean="0"/>
              <a:t>চুনে কী থাকে?</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IN" baseline="0" dirty="0" smtClean="0"/>
              <a:t>অম্ল বা ক্ষার কী দিয়ে চেনা যায়।</a:t>
            </a:r>
            <a:r>
              <a:rPr lang="bn-BD" baseline="0" dirty="0" smtClean="0"/>
              <a:t>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2</a:t>
            </a:fld>
            <a:endParaRPr lang="en-US"/>
          </a:p>
        </p:txBody>
      </p:sp>
    </p:spTree>
    <p:extLst>
      <p:ext uri="{BB962C8B-B14F-4D97-AF65-F5344CB8AC3E}">
        <p14:creationId xmlns="" xmlns:p14="http://schemas.microsoft.com/office/powerpoint/2010/main" val="73986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effectLst/>
                <a:latin typeface="+mn-lt"/>
                <a:ea typeface="+mn-ea"/>
                <a:cs typeface="+mn-cs"/>
              </a:rPr>
              <a:t>আজকের পাঠের প্রথম শিখনফলের উদেশ্যে অম্ল জানার জন্য চিত্রগুলি দেওয়া হয়েছে।</a:t>
            </a:r>
            <a:r>
              <a:rPr lang="en-US" dirty="0" err="1" smtClean="0">
                <a:latin typeface="NikoshBAN" pitchFamily="2" charset="0"/>
                <a:cs typeface="NikoshBAN" pitchFamily="2" charset="0"/>
              </a:rPr>
              <a:t>ফলগুলির</a:t>
            </a:r>
            <a:r>
              <a:rPr lang="en-US" baseline="0" dirty="0" smtClean="0">
                <a:latin typeface="NikoshBAN" pitchFamily="2" charset="0"/>
                <a:cs typeface="NikoshBAN" pitchFamily="2" charset="0"/>
              </a:rPr>
              <a:t> </a:t>
            </a:r>
            <a:r>
              <a:rPr lang="en-US" dirty="0" err="1" smtClean="0">
                <a:latin typeface="NikoshBAN" pitchFamily="2" charset="0"/>
                <a:cs typeface="NikoshBAN" pitchFamily="2" charset="0"/>
              </a:rPr>
              <a:t>স্বাদ</a:t>
            </a:r>
            <a:r>
              <a:rPr lang="bn-BD" baseline="0" dirty="0" smtClean="0">
                <a:latin typeface="NikoshBAN" pitchFamily="2" charset="0"/>
                <a:cs typeface="NikoshBAN" pitchFamily="2" charset="0"/>
              </a:rPr>
              <a:t> 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নিয়ে</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পূর্ব অভিজ্ঞতা থেকে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শিক্ষার্থীরা</a:t>
            </a:r>
            <a:r>
              <a:rPr lang="bn-BD" baseline="0" dirty="0" smtClean="0">
                <a:latin typeface="NikoshBAN" pitchFamily="2" charset="0"/>
                <a:cs typeface="NikoshBAN" pitchFamily="2" charset="0"/>
              </a:rPr>
              <a:t> বলতে না পারলে শিক্ষক সহায়তা করতে পারেন</a:t>
            </a:r>
            <a:r>
              <a:rPr lang="en-US" baseline="0" dirty="0" smtClean="0">
                <a:latin typeface="NikoshBAN" pitchFamily="2" charset="0"/>
                <a:cs typeface="NikoshBAN" pitchFamily="2" charset="0"/>
              </a:rPr>
              <a:t>।</a:t>
            </a:r>
            <a:r>
              <a:rPr lang="bn-IN"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যেমন</a:t>
            </a:r>
            <a:endParaRPr lang="en-US" baseline="0" dirty="0" smtClean="0">
              <a:latin typeface="NikoshBAN" pitchFamily="2" charset="0"/>
              <a:cs typeface="NikoshBAN" pitchFamily="2" charset="0"/>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IN" baseline="0" dirty="0" smtClean="0">
                <a:latin typeface="NikoshBAN" pitchFamily="2" charset="0"/>
                <a:cs typeface="NikoshBAN" pitchFamily="2" charset="0"/>
              </a:rPr>
              <a:t>লেবুর স্বাদ কিরুপ?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IN" baseline="0" dirty="0" smtClean="0">
                <a:latin typeface="NikoshBAN" pitchFamily="2" charset="0"/>
                <a:cs typeface="NikoshBAN" pitchFamily="2" charset="0"/>
              </a:rPr>
              <a:t>এরুপ টক স্বাসযুক্ত পদার্থকে কী বলে?</a:t>
            </a:r>
          </a:p>
        </p:txBody>
      </p:sp>
      <p:sp>
        <p:nvSpPr>
          <p:cNvPr id="4" name="Slide Number Placeholder 3"/>
          <p:cNvSpPr>
            <a:spLocks noGrp="1"/>
          </p:cNvSpPr>
          <p:nvPr>
            <p:ph type="sldNum" sz="quarter" idx="10"/>
          </p:nvPr>
        </p:nvSpPr>
        <p:spPr/>
        <p:txBody>
          <a:bodyPr/>
          <a:lstStyle/>
          <a:p>
            <a:fld id="{75EFBA06-131C-4859-9C39-A0BB73E6E75A}" type="slidenum">
              <a:rPr lang="en-US" smtClean="0"/>
              <a:pPr/>
              <a:t>5</a:t>
            </a:fld>
            <a:endParaRPr lang="en-US"/>
          </a:p>
        </p:txBody>
      </p:sp>
    </p:spTree>
    <p:extLst>
      <p:ext uri="{BB962C8B-B14F-4D97-AF65-F5344CB8AC3E}">
        <p14:creationId xmlns="" xmlns:p14="http://schemas.microsoft.com/office/powerpoint/2010/main" val="419573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effectLst/>
                <a:latin typeface="+mn-lt"/>
                <a:ea typeface="+mn-ea"/>
                <a:cs typeface="+mn-cs"/>
              </a:rPr>
              <a:t>আজকের পাঠের প্রথম শিখনফলের উদেশ্যে ক্ষার জানার জন্য চিত্রগুলি দেওয়া হয়েছে।</a:t>
            </a:r>
            <a:r>
              <a:rPr lang="bn-IN" baseline="0" dirty="0" smtClean="0">
                <a:latin typeface="NikoshBAN" pitchFamily="2" charset="0"/>
                <a:cs typeface="NikoshBAN" pitchFamily="2" charset="0"/>
              </a:rPr>
              <a:t>পদার্থগুলির</a:t>
            </a:r>
            <a:r>
              <a:rPr lang="en-US" baseline="0" dirty="0" smtClean="0">
                <a:latin typeface="NikoshBAN" pitchFamily="2" charset="0"/>
                <a:cs typeface="NikoshBAN" pitchFamily="2" charset="0"/>
              </a:rPr>
              <a:t> </a:t>
            </a:r>
            <a:r>
              <a:rPr lang="en-US" dirty="0" err="1" smtClean="0">
                <a:latin typeface="NikoshBAN" pitchFamily="2" charset="0"/>
                <a:cs typeface="NikoshBAN" pitchFamily="2" charset="0"/>
              </a:rPr>
              <a:t>স্বাদ</a:t>
            </a:r>
            <a:r>
              <a:rPr lang="bn-BD" baseline="0" dirty="0" smtClean="0">
                <a:latin typeface="NikoshBAN" pitchFamily="2" charset="0"/>
                <a:cs typeface="NikoshBAN" pitchFamily="2" charset="0"/>
              </a:rPr>
              <a:t> 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নিয়ে</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পূর্ব অভিজ্ঞতা থেকে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শিক্ষার্থীরা</a:t>
            </a:r>
            <a:r>
              <a:rPr lang="bn-BD" baseline="0" dirty="0" smtClean="0">
                <a:latin typeface="NikoshBAN" pitchFamily="2" charset="0"/>
                <a:cs typeface="NikoshBAN" pitchFamily="2" charset="0"/>
              </a:rPr>
              <a:t> বলতে না পারলে শিক্ষক সহায়তা করতে পারেন</a:t>
            </a:r>
            <a:r>
              <a:rPr lang="en-US" baseline="0" dirty="0" smtClean="0">
                <a:latin typeface="NikoshBAN" pitchFamily="2" charset="0"/>
                <a:cs typeface="NikoshBAN" pitchFamily="2" charset="0"/>
              </a:rPr>
              <a:t>।</a:t>
            </a:r>
            <a:r>
              <a:rPr lang="bn-IN"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যেমন</a:t>
            </a:r>
            <a:endParaRPr lang="en-US" baseline="0" dirty="0" smtClean="0">
              <a:latin typeface="NikoshBAN" pitchFamily="2" charset="0"/>
              <a:cs typeface="NikoshBAN" pitchFamily="2" charset="0"/>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IN" baseline="0" dirty="0" smtClean="0">
                <a:latin typeface="NikoshBAN" pitchFamily="2" charset="0"/>
                <a:cs typeface="NikoshBAN" pitchFamily="2" charset="0"/>
              </a:rPr>
              <a:t>চুনের স্বাদ কিরুপ?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IN" baseline="0" dirty="0" smtClean="0">
                <a:latin typeface="NikoshBAN" pitchFamily="2" charset="0"/>
                <a:cs typeface="NikoshBAN" pitchFamily="2" charset="0"/>
              </a:rPr>
              <a:t>এরুপ তিক্ত স্বাদযুক্ত পদার্থকে কী বলে?</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75EFBA06-131C-4859-9C39-A0BB73E6E75A}" type="slidenum">
              <a:rPr lang="en-US" smtClean="0"/>
              <a:pPr/>
              <a:t>6</a:t>
            </a:fld>
            <a:endParaRPr lang="en-US"/>
          </a:p>
        </p:txBody>
      </p:sp>
    </p:spTree>
    <p:extLst>
      <p:ext uri="{BB962C8B-B14F-4D97-AF65-F5344CB8AC3E}">
        <p14:creationId xmlns="" xmlns:p14="http://schemas.microsoft.com/office/powerpoint/2010/main" val="350934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kern="1200" dirty="0" smtClean="0">
                <a:solidFill>
                  <a:schemeClr val="tx1"/>
                </a:solidFill>
                <a:effectLst/>
                <a:latin typeface="+mn-lt"/>
                <a:ea typeface="+mn-ea"/>
                <a:cs typeface="+mn-cs"/>
              </a:rPr>
              <a:t>আজকের পাঠের দ্বিতীয় শিখনফলের উদেশ্যে চিত্রগুলি দেওয়া হয়েছে। লিটমাস কাগজ সম্পর্কে প্রাসঙ্গিক প্র</a:t>
            </a:r>
            <a:r>
              <a:rPr lang="bn-BD" sz="1200" kern="1200" dirty="0" smtClean="0">
                <a:solidFill>
                  <a:schemeClr val="tx1"/>
                </a:solidFill>
                <a:effectLst/>
                <a:latin typeface="+mn-lt"/>
                <a:ea typeface="+mn-ea"/>
                <a:cs typeface="+mn-cs"/>
              </a:rPr>
              <a:t>শ্ন</a:t>
            </a:r>
            <a:r>
              <a:rPr lang="bn-IN" sz="1200" kern="1200" dirty="0" smtClean="0">
                <a:solidFill>
                  <a:schemeClr val="tx1"/>
                </a:solidFill>
                <a:effectLst/>
                <a:latin typeface="+mn-lt"/>
                <a:ea typeface="+mn-ea"/>
                <a:cs typeface="+mn-cs"/>
              </a:rPr>
              <a:t>-উত্তরের</a:t>
            </a:r>
            <a:r>
              <a:rPr lang="bn-IN" sz="1200" kern="1200" baseline="0" dirty="0" smtClean="0">
                <a:solidFill>
                  <a:schemeClr val="tx1"/>
                </a:solidFill>
                <a:effectLst/>
                <a:latin typeface="+mn-lt"/>
                <a:ea typeface="+mn-ea"/>
                <a:cs typeface="+mn-cs"/>
              </a:rPr>
              <a:t> মাধ্যমে বিষয়টি বুঝিয়ে দেওয়া যেতে পারে। যেমন-</a:t>
            </a:r>
          </a:p>
          <a:p>
            <a:pPr marL="171450" indent="-171450">
              <a:buFont typeface="Wingdings" pitchFamily="2" charset="2"/>
              <a:buChar char="§"/>
            </a:pPr>
            <a:r>
              <a:rPr lang="bn-IN" sz="1200" kern="1200" baseline="0" dirty="0" smtClean="0">
                <a:solidFill>
                  <a:schemeClr val="tx1"/>
                </a:solidFill>
                <a:effectLst/>
                <a:latin typeface="+mn-lt"/>
                <a:ea typeface="+mn-ea"/>
                <a:cs typeface="+mn-cs"/>
              </a:rPr>
              <a:t>সাধারণ কাগজে কিসের রং লাগালে</a:t>
            </a:r>
            <a:r>
              <a:rPr lang="bn-BD" sz="1200" kern="1200" dirty="0" smtClean="0">
                <a:solidFill>
                  <a:schemeClr val="tx1"/>
                </a:solidFill>
                <a:effectLst/>
                <a:latin typeface="+mn-lt"/>
                <a:ea typeface="+mn-ea"/>
                <a:cs typeface="+mn-cs"/>
              </a:rPr>
              <a:t> </a:t>
            </a:r>
            <a:r>
              <a:rPr lang="bn-IN" sz="1200" kern="1200" dirty="0" smtClean="0">
                <a:solidFill>
                  <a:schemeClr val="tx1"/>
                </a:solidFill>
                <a:effectLst/>
                <a:latin typeface="+mn-lt"/>
                <a:ea typeface="+mn-ea"/>
                <a:cs typeface="+mn-cs"/>
              </a:rPr>
              <a:t>লিটমাস কাগজ তৈরি হয়?</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8</a:t>
            </a:fld>
            <a:endParaRPr lang="en-US"/>
          </a:p>
        </p:txBody>
      </p:sp>
    </p:spTree>
    <p:extLst>
      <p:ext uri="{BB962C8B-B14F-4D97-AF65-F5344CB8AC3E}">
        <p14:creationId xmlns="" xmlns:p14="http://schemas.microsoft.com/office/powerpoint/2010/main" val="2027367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kern="1200" baseline="0" dirty="0" smtClean="0">
                <a:solidFill>
                  <a:schemeClr val="tx1"/>
                </a:solidFill>
                <a:effectLst/>
                <a:latin typeface="+mn-lt"/>
                <a:ea typeface="+mn-ea"/>
                <a:cs typeface="+mn-cs"/>
              </a:rPr>
              <a:t> নীল লিটমাস</a:t>
            </a:r>
            <a:r>
              <a:rPr lang="bn-IN" sz="1200" kern="1200" dirty="0" smtClean="0">
                <a:solidFill>
                  <a:schemeClr val="tx1"/>
                </a:solidFill>
                <a:effectLst/>
                <a:latin typeface="+mn-lt"/>
                <a:ea typeface="+mn-ea"/>
                <a:cs typeface="+mn-cs"/>
              </a:rPr>
              <a:t> কাগজ সম্পর্কে প্রাসঙ্গিক প্র</a:t>
            </a:r>
            <a:r>
              <a:rPr lang="bn-BD" sz="1200" kern="1200" dirty="0" smtClean="0">
                <a:solidFill>
                  <a:schemeClr val="tx1"/>
                </a:solidFill>
                <a:effectLst/>
                <a:latin typeface="+mn-lt"/>
                <a:ea typeface="+mn-ea"/>
                <a:cs typeface="+mn-cs"/>
              </a:rPr>
              <a:t>শ্ন</a:t>
            </a:r>
            <a:r>
              <a:rPr lang="bn-IN" sz="1200" kern="1200" dirty="0" smtClean="0">
                <a:solidFill>
                  <a:schemeClr val="tx1"/>
                </a:solidFill>
                <a:effectLst/>
                <a:latin typeface="+mn-lt"/>
                <a:ea typeface="+mn-ea"/>
                <a:cs typeface="+mn-cs"/>
              </a:rPr>
              <a:t>-উত্তরের</a:t>
            </a:r>
            <a:r>
              <a:rPr lang="bn-IN" sz="1200" kern="1200" baseline="0" dirty="0" smtClean="0">
                <a:solidFill>
                  <a:schemeClr val="tx1"/>
                </a:solidFill>
                <a:effectLst/>
                <a:latin typeface="+mn-lt"/>
                <a:ea typeface="+mn-ea"/>
                <a:cs typeface="+mn-cs"/>
              </a:rPr>
              <a:t> মাধ্যমে বিষয়টি বুঝিয়ে দেওয়া যেতে পারে। যেমন-</a:t>
            </a:r>
          </a:p>
          <a:p>
            <a:pPr marL="171450" indent="-171450">
              <a:buFont typeface="Wingdings" pitchFamily="2" charset="2"/>
              <a:buChar char="§"/>
            </a:pPr>
            <a:r>
              <a:rPr lang="bn-IN" sz="1200" kern="1200" baseline="0" dirty="0" smtClean="0">
                <a:solidFill>
                  <a:schemeClr val="tx1"/>
                </a:solidFill>
                <a:effectLst/>
                <a:latin typeface="+mn-lt"/>
                <a:ea typeface="+mn-ea"/>
                <a:cs typeface="+mn-cs"/>
              </a:rPr>
              <a:t>নীল</a:t>
            </a:r>
            <a:r>
              <a:rPr lang="bn-BD" sz="1200" kern="1200" dirty="0" smtClean="0">
                <a:solidFill>
                  <a:schemeClr val="tx1"/>
                </a:solidFill>
                <a:effectLst/>
                <a:latin typeface="+mn-lt"/>
                <a:ea typeface="+mn-ea"/>
                <a:cs typeface="+mn-cs"/>
              </a:rPr>
              <a:t> </a:t>
            </a:r>
            <a:r>
              <a:rPr lang="bn-IN" sz="1200" kern="1200" dirty="0" smtClean="0">
                <a:solidFill>
                  <a:schemeClr val="tx1"/>
                </a:solidFill>
                <a:effectLst/>
                <a:latin typeface="+mn-lt"/>
                <a:ea typeface="+mn-ea"/>
                <a:cs typeface="+mn-cs"/>
              </a:rPr>
              <a:t>লিটমাস কাগজ কিভাবে তৈরি করা</a:t>
            </a:r>
            <a:r>
              <a:rPr lang="bn-IN" sz="1200" kern="1200" baseline="0" dirty="0" smtClean="0">
                <a:solidFill>
                  <a:schemeClr val="tx1"/>
                </a:solidFill>
                <a:effectLst/>
                <a:latin typeface="+mn-lt"/>
                <a:ea typeface="+mn-ea"/>
                <a:cs typeface="+mn-cs"/>
              </a:rPr>
              <a:t> যায়</a:t>
            </a:r>
            <a:r>
              <a:rPr lang="bn-IN" sz="1200"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9</a:t>
            </a:fld>
            <a:endParaRPr lang="en-US"/>
          </a:p>
        </p:txBody>
      </p:sp>
    </p:spTree>
    <p:extLst>
      <p:ext uri="{BB962C8B-B14F-4D97-AF65-F5344CB8AC3E}">
        <p14:creationId xmlns="" xmlns:p14="http://schemas.microsoft.com/office/powerpoint/2010/main" val="155255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kern="1200" baseline="0" dirty="0" smtClean="0">
                <a:solidFill>
                  <a:schemeClr val="tx1"/>
                </a:solidFill>
                <a:effectLst/>
                <a:latin typeface="+mn-lt"/>
                <a:ea typeface="+mn-ea"/>
                <a:cs typeface="+mn-cs"/>
              </a:rPr>
              <a:t>লাল লিটমাস</a:t>
            </a:r>
            <a:r>
              <a:rPr lang="bn-IN" sz="1200" kern="1200" dirty="0" smtClean="0">
                <a:solidFill>
                  <a:schemeClr val="tx1"/>
                </a:solidFill>
                <a:effectLst/>
                <a:latin typeface="+mn-lt"/>
                <a:ea typeface="+mn-ea"/>
                <a:cs typeface="+mn-cs"/>
              </a:rPr>
              <a:t> কাগজ সম্পর্কে প্রাসঙ্গিক প্র</a:t>
            </a:r>
            <a:r>
              <a:rPr lang="bn-BD" sz="1200" kern="1200" dirty="0" smtClean="0">
                <a:solidFill>
                  <a:schemeClr val="tx1"/>
                </a:solidFill>
                <a:effectLst/>
                <a:latin typeface="+mn-lt"/>
                <a:ea typeface="+mn-ea"/>
                <a:cs typeface="+mn-cs"/>
              </a:rPr>
              <a:t>শ্ন</a:t>
            </a:r>
            <a:r>
              <a:rPr lang="bn-IN" sz="1200" kern="1200" dirty="0" smtClean="0">
                <a:solidFill>
                  <a:schemeClr val="tx1"/>
                </a:solidFill>
                <a:effectLst/>
                <a:latin typeface="+mn-lt"/>
                <a:ea typeface="+mn-ea"/>
                <a:cs typeface="+mn-cs"/>
              </a:rPr>
              <a:t>-উত্তরের</a:t>
            </a:r>
            <a:r>
              <a:rPr lang="bn-IN" sz="1200" kern="1200" baseline="0" dirty="0" smtClean="0">
                <a:solidFill>
                  <a:schemeClr val="tx1"/>
                </a:solidFill>
                <a:effectLst/>
                <a:latin typeface="+mn-lt"/>
                <a:ea typeface="+mn-ea"/>
                <a:cs typeface="+mn-cs"/>
              </a:rPr>
              <a:t> মাধ্যমে বিষয়টি বুঝিয়ে দেওয়া যেতে পারে। যেমন-</a:t>
            </a:r>
          </a:p>
          <a:p>
            <a:pPr marL="171450" indent="-171450">
              <a:buFont typeface="Wingdings" pitchFamily="2" charset="2"/>
              <a:buChar char="§"/>
            </a:pPr>
            <a:r>
              <a:rPr lang="bn-IN" sz="1200" kern="1200" baseline="0" dirty="0" smtClean="0">
                <a:solidFill>
                  <a:schemeClr val="tx1"/>
                </a:solidFill>
                <a:effectLst/>
                <a:latin typeface="+mn-lt"/>
                <a:ea typeface="+mn-ea"/>
                <a:cs typeface="+mn-cs"/>
              </a:rPr>
              <a:t>লাল</a:t>
            </a:r>
            <a:r>
              <a:rPr lang="bn-BD" sz="1200" kern="1200" dirty="0" smtClean="0">
                <a:solidFill>
                  <a:schemeClr val="tx1"/>
                </a:solidFill>
                <a:effectLst/>
                <a:latin typeface="+mn-lt"/>
                <a:ea typeface="+mn-ea"/>
                <a:cs typeface="+mn-cs"/>
              </a:rPr>
              <a:t> </a:t>
            </a:r>
            <a:r>
              <a:rPr lang="bn-IN" sz="1200" kern="1200" dirty="0" smtClean="0">
                <a:solidFill>
                  <a:schemeClr val="tx1"/>
                </a:solidFill>
                <a:effectLst/>
                <a:latin typeface="+mn-lt"/>
                <a:ea typeface="+mn-ea"/>
                <a:cs typeface="+mn-cs"/>
              </a:rPr>
              <a:t>লিটমাস কাগজ কিভাবে তৈরি করা</a:t>
            </a:r>
            <a:r>
              <a:rPr lang="bn-IN" sz="1200" kern="1200" baseline="0" dirty="0" smtClean="0">
                <a:solidFill>
                  <a:schemeClr val="tx1"/>
                </a:solidFill>
                <a:effectLst/>
                <a:latin typeface="+mn-lt"/>
                <a:ea typeface="+mn-ea"/>
                <a:cs typeface="+mn-cs"/>
              </a:rPr>
              <a:t> যায়</a:t>
            </a:r>
            <a:r>
              <a:rPr lang="bn-IN" sz="1200" kern="1200" dirty="0" smtClean="0">
                <a:solidFill>
                  <a:schemeClr val="tx1"/>
                </a:solidFill>
                <a:effectLst/>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10</a:t>
            </a:fld>
            <a:endParaRPr lang="en-US"/>
          </a:p>
        </p:txBody>
      </p:sp>
    </p:spTree>
    <p:extLst>
      <p:ext uri="{BB962C8B-B14F-4D97-AF65-F5344CB8AC3E}">
        <p14:creationId xmlns="" xmlns:p14="http://schemas.microsoft.com/office/powerpoint/2010/main" val="317398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bn-IN" sz="1200" kern="1200" dirty="0" smtClean="0">
                <a:solidFill>
                  <a:schemeClr val="tx1"/>
                </a:solidFill>
                <a:effectLst/>
                <a:latin typeface="+mn-lt"/>
                <a:ea typeface="+mn-ea"/>
                <a:cs typeface="+mn-cs"/>
              </a:rPr>
              <a:t>আজকের পাঠের তৃতীয় শিখনফল</a:t>
            </a:r>
            <a:r>
              <a:rPr lang="bn-IN" sz="1200" kern="1200" baseline="0" dirty="0" smtClean="0">
                <a:solidFill>
                  <a:schemeClr val="tx1"/>
                </a:solidFill>
                <a:effectLst/>
                <a:latin typeface="+mn-lt"/>
                <a:ea typeface="+mn-ea"/>
                <a:cs typeface="+mn-cs"/>
              </a:rPr>
              <a:t> অম্লকে জানার</a:t>
            </a:r>
            <a:r>
              <a:rPr lang="bn-IN" sz="1200" kern="1200" dirty="0" smtClean="0">
                <a:solidFill>
                  <a:schemeClr val="tx1"/>
                </a:solidFill>
                <a:effectLst/>
                <a:latin typeface="+mn-lt"/>
                <a:ea typeface="+mn-ea"/>
                <a:cs typeface="+mn-cs"/>
              </a:rPr>
              <a:t> জন্য পরীক্ষাটি দেওয়া হয়েছে। </a:t>
            </a:r>
            <a:r>
              <a:rPr lang="en-US" dirty="0" err="1" smtClean="0">
                <a:latin typeface="NikoshBAN" pitchFamily="2" charset="0"/>
                <a:cs typeface="NikoshBAN" pitchFamily="2" charset="0"/>
              </a:rPr>
              <a:t>উপকরণ</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সরবরাহ</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শিক্ষার্থীদের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দ্বারা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পরীক্ষাটি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a:t>
            </a:r>
            <a:r>
              <a:rPr lang="bn-IN" baseline="0" dirty="0" smtClean="0">
                <a:latin typeface="NikoshBAN" pitchFamily="2" charset="0"/>
                <a:cs typeface="NikoshBAN" pitchFamily="2" charset="0"/>
              </a:rPr>
              <a:t> এবং </a:t>
            </a:r>
            <a:r>
              <a:rPr lang="bn-IN" sz="1200" kern="1200" dirty="0" smtClean="0">
                <a:solidFill>
                  <a:schemeClr val="tx1"/>
                </a:solidFill>
                <a:effectLst/>
                <a:latin typeface="+mn-lt"/>
                <a:ea typeface="+mn-ea"/>
                <a:cs typeface="+mn-cs"/>
              </a:rPr>
              <a:t>প্রাসঙ্গিক প্র</a:t>
            </a:r>
            <a:r>
              <a:rPr lang="bn-BD" sz="1200" kern="1200" dirty="0" smtClean="0">
                <a:solidFill>
                  <a:schemeClr val="tx1"/>
                </a:solidFill>
                <a:effectLst/>
                <a:latin typeface="+mn-lt"/>
                <a:ea typeface="+mn-ea"/>
                <a:cs typeface="+mn-cs"/>
              </a:rPr>
              <a:t>শ্ন ক</a:t>
            </a:r>
            <a:r>
              <a:rPr lang="bn-IN" sz="1200" kern="1200" dirty="0" smtClean="0">
                <a:solidFill>
                  <a:schemeClr val="tx1"/>
                </a:solidFill>
                <a:effectLst/>
                <a:latin typeface="+mn-lt"/>
                <a:ea typeface="+mn-ea"/>
                <a:cs typeface="+mn-cs"/>
              </a:rPr>
              <a:t>রে</a:t>
            </a:r>
            <a:r>
              <a:rPr lang="bn-IN" sz="1200" kern="1200" baseline="0" dirty="0" smtClean="0">
                <a:solidFill>
                  <a:schemeClr val="tx1"/>
                </a:solidFill>
                <a:effectLst/>
                <a:latin typeface="+mn-lt"/>
                <a:ea typeface="+mn-ea"/>
                <a:cs typeface="+mn-cs"/>
              </a:rPr>
              <a:t> অম্ল সম্পর্কে জানতে শিক্ষার্থীকে সহায়তা করা যায়। </a:t>
            </a:r>
          </a:p>
          <a:p>
            <a:pPr marL="171450" indent="-171450">
              <a:buFont typeface="Wingdings" pitchFamily="2" charset="2"/>
              <a:buChar char="§"/>
            </a:pPr>
            <a:r>
              <a:rPr lang="bn-IN" sz="1200" kern="1200" dirty="0" smtClean="0">
                <a:solidFill>
                  <a:schemeClr val="tx1"/>
                </a:solidFill>
                <a:effectLst/>
                <a:latin typeface="+mn-lt"/>
                <a:ea typeface="+mn-ea"/>
                <a:cs typeface="+mn-cs"/>
              </a:rPr>
              <a:t>লাল লিটমাস</a:t>
            </a:r>
            <a:r>
              <a:rPr lang="bn-IN" sz="1200" kern="1200" baseline="0" dirty="0" smtClean="0">
                <a:solidFill>
                  <a:schemeClr val="tx1"/>
                </a:solidFill>
                <a:effectLst/>
                <a:latin typeface="+mn-lt"/>
                <a:ea typeface="+mn-ea"/>
                <a:cs typeface="+mn-cs"/>
              </a:rPr>
              <a:t> লেবুর রসে ডুবালে রং কিরুপ হয়?</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IN" sz="1200" kern="1200" baseline="0" dirty="0" smtClean="0">
                <a:solidFill>
                  <a:schemeClr val="tx1"/>
                </a:solidFill>
                <a:effectLst/>
                <a:latin typeface="+mn-lt"/>
                <a:ea typeface="+mn-ea"/>
                <a:cs typeface="+mn-cs"/>
              </a:rPr>
              <a:t>নীল লিটমাসলেবুর রসে ডুবালে রং কিরুপ হয়? </a:t>
            </a:r>
            <a:r>
              <a:rPr lang="bn-BD" sz="1200" kern="1200" dirty="0" smtClean="0">
                <a:solidFill>
                  <a:schemeClr val="tx1"/>
                </a:solidFill>
                <a:effectLst/>
                <a:latin typeface="+mn-lt"/>
                <a:ea typeface="+mn-ea"/>
                <a:cs typeface="+mn-cs"/>
              </a:rPr>
              <a:t> </a:t>
            </a:r>
            <a:endParaRPr lang="bn-IN" sz="1200" kern="1200" dirty="0" smtClean="0">
              <a:solidFill>
                <a:schemeClr val="tx1"/>
              </a:solidFill>
              <a:effectLst/>
              <a:latin typeface="+mn-lt"/>
              <a:ea typeface="+mn-ea"/>
              <a:cs typeface="+mn-cs"/>
            </a:endParaRPr>
          </a:p>
          <a:p>
            <a:pPr marL="171450" indent="-171450">
              <a:buFont typeface="Wingdings" pitchFamily="2" charset="2"/>
              <a:buChar char="§"/>
            </a:pP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75EFBA06-131C-4859-9C39-A0BB73E6E75A}" type="slidenum">
              <a:rPr lang="en-US" smtClean="0"/>
              <a:pPr/>
              <a:t>11</a:t>
            </a:fld>
            <a:endParaRPr lang="en-US"/>
          </a:p>
        </p:txBody>
      </p:sp>
    </p:spTree>
    <p:extLst>
      <p:ext uri="{BB962C8B-B14F-4D97-AF65-F5344CB8AC3E}">
        <p14:creationId xmlns="" xmlns:p14="http://schemas.microsoft.com/office/powerpoint/2010/main" val="458905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শিক্ষার্থীদের খাতা দেখার পর উত্তর মিলিয়ে নিতে বলা যেতে পারে।</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EFBA06-131C-4859-9C39-A0BB73E6E75A}" type="slidenum">
              <a:rPr lang="en-US" smtClean="0"/>
              <a:pPr/>
              <a:t>12</a:t>
            </a:fld>
            <a:endParaRPr lang="en-US"/>
          </a:p>
        </p:txBody>
      </p:sp>
    </p:spTree>
    <p:extLst>
      <p:ext uri="{BB962C8B-B14F-4D97-AF65-F5344CB8AC3E}">
        <p14:creationId xmlns="" xmlns:p14="http://schemas.microsoft.com/office/powerpoint/2010/main" val="284905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28.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6.xml"/><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trus-Fruits.jpg"/>
          <p:cNvPicPr>
            <a:picLocks noChangeAspect="1"/>
          </p:cNvPicPr>
          <p:nvPr/>
        </p:nvPicPr>
        <p:blipFill>
          <a:blip r:embed="rId3"/>
          <a:stretch>
            <a:fillRect/>
          </a:stretch>
        </p:blipFill>
        <p:spPr>
          <a:xfrm>
            <a:off x="457200" y="533400"/>
            <a:ext cx="8305800" cy="5867400"/>
          </a:xfrm>
          <a:prstGeom prst="rect">
            <a:avLst/>
          </a:prstGeom>
        </p:spPr>
      </p:pic>
      <p:sp>
        <p:nvSpPr>
          <p:cNvPr id="3" name="Rectangle 2"/>
          <p:cNvSpPr/>
          <p:nvPr/>
        </p:nvSpPr>
        <p:spPr>
          <a:xfrm>
            <a:off x="1388533" y="2209800"/>
            <a:ext cx="663786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chemeClr val="tx1"/>
                </a:solidFill>
                <a:latin typeface="NikoshBAN" pitchFamily="2" charset="0"/>
                <a:cs typeface="NikoshBAN" pitchFamily="2" charset="0"/>
              </a:rPr>
              <a:t>আজকের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ক্লাসে</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সবাইকে</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স্বাগতম</a:t>
            </a:r>
            <a:endParaRPr lang="en-US" sz="48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57200" y="2971800"/>
            <a:ext cx="1828800" cy="3276600"/>
            <a:chOff x="381000" y="3657600"/>
            <a:chExt cx="1828800" cy="1981200"/>
          </a:xfrm>
        </p:grpSpPr>
        <p:pic>
          <p:nvPicPr>
            <p:cNvPr id="2" name="Picture 1" descr="1-Blue_and_red_litmus_paper.jpg"/>
            <p:cNvPicPr>
              <a:picLocks noChangeAspect="1"/>
            </p:cNvPicPr>
            <p:nvPr/>
          </p:nvPicPr>
          <p:blipFill>
            <a:blip r:embed="rId4"/>
            <a:srcRect l="48125" t="17500" r="26563" b="25000"/>
            <a:stretch>
              <a:fillRect/>
            </a:stretch>
          </p:blipFill>
          <p:spPr>
            <a:xfrm>
              <a:off x="381000" y="3657600"/>
              <a:ext cx="1828800" cy="1524000"/>
            </a:xfrm>
            <a:prstGeom prst="rect">
              <a:avLst/>
            </a:prstGeom>
          </p:spPr>
        </p:pic>
        <p:sp>
          <p:nvSpPr>
            <p:cNvPr id="7" name="Rectangle 6"/>
            <p:cNvSpPr/>
            <p:nvPr/>
          </p:nvSpPr>
          <p:spPr>
            <a:xfrm>
              <a:off x="381000" y="5257800"/>
              <a:ext cx="1752600"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ন</a:t>
              </a:r>
              <a:r>
                <a:rPr lang="en-US" sz="2000" dirty="0" smtClean="0">
                  <a:solidFill>
                    <a:schemeClr val="tx1"/>
                  </a:solidFill>
                  <a:latin typeface="NikoshBAN" pitchFamily="2" charset="0"/>
                  <a:cs typeface="NikoshBAN" pitchFamily="2" charset="0"/>
                </a:rPr>
                <a:t>ী</a:t>
              </a:r>
              <a:r>
                <a:rPr lang="bn-BD" sz="2000" dirty="0" smtClean="0">
                  <a:solidFill>
                    <a:schemeClr val="tx1"/>
                  </a:solidFill>
                  <a:latin typeface="NikoshBAN" pitchFamily="2" charset="0"/>
                  <a:cs typeface="NikoshBAN" pitchFamily="2" charset="0"/>
                </a:rPr>
                <a:t>ল লিটমাস </a:t>
              </a:r>
              <a:endParaRPr lang="en-US" sz="2000" dirty="0">
                <a:solidFill>
                  <a:schemeClr val="tx1"/>
                </a:solidFill>
                <a:latin typeface="NikoshBAN" pitchFamily="2" charset="0"/>
                <a:cs typeface="NikoshBAN" pitchFamily="2" charset="0"/>
              </a:endParaRPr>
            </a:p>
          </p:txBody>
        </p:sp>
      </p:grpSp>
      <p:grpSp>
        <p:nvGrpSpPr>
          <p:cNvPr id="13" name="Group 12"/>
          <p:cNvGrpSpPr/>
          <p:nvPr/>
        </p:nvGrpSpPr>
        <p:grpSpPr>
          <a:xfrm>
            <a:off x="2819400" y="2971800"/>
            <a:ext cx="2209800" cy="3276600"/>
            <a:chOff x="3124200" y="3657600"/>
            <a:chExt cx="2286000" cy="2057400"/>
          </a:xfrm>
        </p:grpSpPr>
        <p:grpSp>
          <p:nvGrpSpPr>
            <p:cNvPr id="4" name="Group 3"/>
            <p:cNvGrpSpPr/>
            <p:nvPr/>
          </p:nvGrpSpPr>
          <p:grpSpPr>
            <a:xfrm>
              <a:off x="3124200" y="3657600"/>
              <a:ext cx="2286000" cy="1676400"/>
              <a:chOff x="3124200" y="3962401"/>
              <a:chExt cx="2286000" cy="1676400"/>
            </a:xfrm>
          </p:grpSpPr>
          <p:pic>
            <p:nvPicPr>
              <p:cNvPr id="5" name="Picture 4" descr="sulfuric_acid.jpg"/>
              <p:cNvPicPr>
                <a:picLocks noChangeAspect="1"/>
              </p:cNvPicPr>
              <p:nvPr/>
            </p:nvPicPr>
            <p:blipFill>
              <a:blip r:embed="rId5" cstate="print"/>
              <a:srcRect l="30337" r="27528"/>
              <a:stretch>
                <a:fillRect/>
              </a:stretch>
            </p:blipFill>
            <p:spPr>
              <a:xfrm>
                <a:off x="3124200" y="3962401"/>
                <a:ext cx="2286000" cy="1676400"/>
              </a:xfrm>
              <a:prstGeom prst="rect">
                <a:avLst/>
              </a:prstGeom>
            </p:spPr>
          </p:pic>
          <p:graphicFrame>
            <p:nvGraphicFramePr>
              <p:cNvPr id="6" name="Object 5"/>
              <p:cNvGraphicFramePr>
                <a:graphicFrameLocks noChangeAspect="1"/>
              </p:cNvGraphicFramePr>
              <p:nvPr/>
            </p:nvGraphicFramePr>
            <p:xfrm>
              <a:off x="3597166" y="4800600"/>
              <a:ext cx="1261241" cy="533400"/>
            </p:xfrm>
            <a:graphic>
              <a:graphicData uri="http://schemas.openxmlformats.org/presentationml/2006/ole">
                <p:oleObj spid="_x0000_s2069" name="Equation" r:id="rId6" imgW="381000" imgH="228600" progId="Equation.3">
                  <p:embed/>
                </p:oleObj>
              </a:graphicData>
            </a:graphic>
          </p:graphicFrame>
        </p:grpSp>
        <p:sp>
          <p:nvSpPr>
            <p:cNvPr id="8" name="Rectangle 7"/>
            <p:cNvSpPr/>
            <p:nvPr/>
          </p:nvSpPr>
          <p:spPr>
            <a:xfrm>
              <a:off x="3200400" y="5410200"/>
              <a:ext cx="2209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dirty="0" smtClean="0">
                  <a:solidFill>
                    <a:schemeClr val="tx1"/>
                  </a:solidFill>
                  <a:latin typeface="NikoshBAN" pitchFamily="2" charset="0"/>
                  <a:cs typeface="NikoshBAN" pitchFamily="2" charset="0"/>
                </a:rPr>
                <a:t>সালফিউরিক এসিড </a:t>
              </a:r>
              <a:endParaRPr lang="en-US" dirty="0">
                <a:solidFill>
                  <a:schemeClr val="tx1"/>
                </a:solidFill>
                <a:latin typeface="NikoshBAN" pitchFamily="2" charset="0"/>
                <a:cs typeface="NikoshBAN" pitchFamily="2" charset="0"/>
              </a:endParaRPr>
            </a:p>
          </p:txBody>
        </p:sp>
      </p:grpSp>
      <p:grpSp>
        <p:nvGrpSpPr>
          <p:cNvPr id="14" name="Group 13"/>
          <p:cNvGrpSpPr/>
          <p:nvPr/>
        </p:nvGrpSpPr>
        <p:grpSpPr>
          <a:xfrm>
            <a:off x="6400800" y="2971800"/>
            <a:ext cx="2286000" cy="3276600"/>
            <a:chOff x="6400800" y="3657600"/>
            <a:chExt cx="2286000" cy="1981200"/>
          </a:xfrm>
        </p:grpSpPr>
        <p:pic>
          <p:nvPicPr>
            <p:cNvPr id="3" name="Picture 2" descr="1-Blue_and_red_litmus_paper.jpg"/>
            <p:cNvPicPr>
              <a:picLocks noChangeAspect="1"/>
            </p:cNvPicPr>
            <p:nvPr/>
          </p:nvPicPr>
          <p:blipFill>
            <a:blip r:embed="rId7"/>
            <a:srcRect l="11563" t="21250" r="52812" b="18750"/>
            <a:stretch>
              <a:fillRect/>
            </a:stretch>
          </p:blipFill>
          <p:spPr>
            <a:xfrm>
              <a:off x="6400800" y="3657600"/>
              <a:ext cx="2286000" cy="1600200"/>
            </a:xfrm>
            <a:prstGeom prst="rect">
              <a:avLst/>
            </a:prstGeom>
          </p:spPr>
        </p:pic>
        <p:sp>
          <p:nvSpPr>
            <p:cNvPr id="9" name="Rectangle 8"/>
            <p:cNvSpPr/>
            <p:nvPr/>
          </p:nvSpPr>
          <p:spPr>
            <a:xfrm>
              <a:off x="6705600" y="5334000"/>
              <a:ext cx="175260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লাল লিটমাস </a:t>
              </a:r>
              <a:endParaRPr lang="en-US" sz="2000" dirty="0">
                <a:solidFill>
                  <a:schemeClr val="tx1"/>
                </a:solidFill>
                <a:latin typeface="NikoshBAN" pitchFamily="2" charset="0"/>
                <a:cs typeface="NikoshBAN" pitchFamily="2" charset="0"/>
              </a:endParaRPr>
            </a:p>
          </p:txBody>
        </p:sp>
      </p:grpSp>
      <p:sp>
        <p:nvSpPr>
          <p:cNvPr id="10" name="Rectangle 9"/>
          <p:cNvSpPr/>
          <p:nvPr/>
        </p:nvSpPr>
        <p:spPr>
          <a:xfrm>
            <a:off x="457200" y="1524000"/>
            <a:ext cx="83820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ন</a:t>
            </a:r>
            <a:r>
              <a:rPr lang="en-US" sz="2400" dirty="0" smtClean="0">
                <a:solidFill>
                  <a:schemeClr val="tx1"/>
                </a:solidFill>
                <a:latin typeface="NikoshBAN" pitchFamily="2" charset="0"/>
                <a:cs typeface="NikoshBAN" pitchFamily="2" charset="0"/>
              </a:rPr>
              <a:t>ী</a:t>
            </a:r>
            <a:r>
              <a:rPr lang="bn-BD" sz="2400" dirty="0" smtClean="0">
                <a:solidFill>
                  <a:schemeClr val="tx1"/>
                </a:solidFill>
                <a:latin typeface="NikoshBAN" pitchFamily="2" charset="0"/>
                <a:cs typeface="NikoshBAN" pitchFamily="2" charset="0"/>
              </a:rPr>
              <a:t>ল লিটমাসে সালফিউরিক এসিড যোগ করলে লাল লিটমাস হয়। </a:t>
            </a:r>
            <a:endParaRPr lang="en-US" sz="2400" dirty="0">
              <a:solidFill>
                <a:schemeClr val="tx1"/>
              </a:solidFill>
              <a:latin typeface="NikoshBAN" pitchFamily="2" charset="0"/>
              <a:cs typeface="NikoshBAN" pitchFamily="2" charset="0"/>
            </a:endParaRPr>
          </a:p>
        </p:txBody>
      </p:sp>
      <p:sp>
        <p:nvSpPr>
          <p:cNvPr id="11" name="Rectangle 10"/>
          <p:cNvSpPr/>
          <p:nvPr/>
        </p:nvSpPr>
        <p:spPr>
          <a:xfrm>
            <a:off x="2438400" y="457200"/>
            <a:ext cx="4419600" cy="685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 লাল লিটমাস কাগজ </a:t>
            </a:r>
            <a:endParaRPr lang="en-US" sz="3200" dirty="0">
              <a:solidFill>
                <a:schemeClr val="tx1"/>
              </a:solidFill>
              <a:latin typeface="NikoshBAN" pitchFamily="2" charset="0"/>
              <a:cs typeface="NikoshBAN" pitchFamily="2" charset="0"/>
            </a:endParaRPr>
          </a:p>
        </p:txBody>
      </p:sp>
      <p:sp>
        <p:nvSpPr>
          <p:cNvPr id="20" name="Right Arrow 19"/>
          <p:cNvSpPr/>
          <p:nvPr/>
        </p:nvSpPr>
        <p:spPr>
          <a:xfrm>
            <a:off x="5181600" y="4191000"/>
            <a:ext cx="990600" cy="6858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85800" y="685800"/>
            <a:ext cx="2895600" cy="381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অম্ল</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সম্পর্কে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জানা</a:t>
            </a:r>
            <a:endParaRPr lang="en-US" sz="2400" dirty="0">
              <a:solidFill>
                <a:schemeClr val="tx1"/>
              </a:solidFill>
              <a:latin typeface="NikoshBAN" pitchFamily="2" charset="0"/>
              <a:cs typeface="NikoshBAN" pitchFamily="2" charset="0"/>
            </a:endParaRPr>
          </a:p>
        </p:txBody>
      </p:sp>
      <p:sp>
        <p:nvSpPr>
          <p:cNvPr id="40" name="Rectangle 39"/>
          <p:cNvSpPr/>
          <p:nvPr/>
        </p:nvSpPr>
        <p:spPr>
          <a:xfrm>
            <a:off x="3285067" y="152400"/>
            <a:ext cx="2980267" cy="381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জোড়ায় কাজ</a:t>
            </a:r>
            <a:endParaRPr lang="en-US" sz="2800" dirty="0">
              <a:solidFill>
                <a:schemeClr val="tx1"/>
              </a:solidFill>
              <a:latin typeface="NikoshBAN" pitchFamily="2" charset="0"/>
              <a:cs typeface="NikoshBAN" pitchFamily="2" charset="0"/>
            </a:endParaRPr>
          </a:p>
        </p:txBody>
      </p:sp>
      <p:sp>
        <p:nvSpPr>
          <p:cNvPr id="41" name="Rectangle 40"/>
          <p:cNvSpPr/>
          <p:nvPr/>
        </p:nvSpPr>
        <p:spPr>
          <a:xfrm>
            <a:off x="685800" y="1143000"/>
            <a:ext cx="2895600" cy="381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উপকরণ</a:t>
            </a:r>
            <a:endParaRPr lang="en-US" sz="2400" dirty="0">
              <a:solidFill>
                <a:schemeClr val="tx1"/>
              </a:solidFill>
              <a:latin typeface="NikoshBAN" pitchFamily="2" charset="0"/>
              <a:cs typeface="NikoshBAN" pitchFamily="2" charset="0"/>
            </a:endParaRPr>
          </a:p>
        </p:txBody>
      </p:sp>
      <p:pic>
        <p:nvPicPr>
          <p:cNvPr id="42" name="Picture 41" descr="149.jpg"/>
          <p:cNvPicPr>
            <a:picLocks noChangeAspect="1"/>
          </p:cNvPicPr>
          <p:nvPr/>
        </p:nvPicPr>
        <p:blipFill>
          <a:blip r:embed="rId3"/>
          <a:srcRect l="13840" r="16030" b="21333"/>
          <a:stretch>
            <a:fillRect/>
          </a:stretch>
        </p:blipFill>
        <p:spPr>
          <a:xfrm>
            <a:off x="457200" y="1828800"/>
            <a:ext cx="2667000" cy="2209800"/>
          </a:xfrm>
          <a:prstGeom prst="rect">
            <a:avLst/>
          </a:prstGeom>
        </p:spPr>
      </p:pic>
      <p:pic>
        <p:nvPicPr>
          <p:cNvPr id="43" name="Picture 42" descr="1-Blue_and_red_litmus_paper.jpg"/>
          <p:cNvPicPr>
            <a:picLocks noChangeAspect="1"/>
          </p:cNvPicPr>
          <p:nvPr/>
        </p:nvPicPr>
        <p:blipFill>
          <a:blip r:embed="rId4"/>
          <a:srcRect l="30312" t="17500" r="35938" b="39663"/>
          <a:stretch>
            <a:fillRect/>
          </a:stretch>
        </p:blipFill>
        <p:spPr>
          <a:xfrm>
            <a:off x="6477000" y="1828800"/>
            <a:ext cx="2209800" cy="2209800"/>
          </a:xfrm>
          <a:prstGeom prst="rect">
            <a:avLst/>
          </a:prstGeom>
        </p:spPr>
      </p:pic>
      <p:sp>
        <p:nvSpPr>
          <p:cNvPr id="45" name="Rectangle 44"/>
          <p:cNvSpPr/>
          <p:nvPr/>
        </p:nvSpPr>
        <p:spPr>
          <a:xfrm>
            <a:off x="304800" y="4876800"/>
            <a:ext cx="8534400" cy="76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400" dirty="0" smtClean="0">
                <a:latin typeface="NikoshBAN" pitchFamily="2" charset="0"/>
                <a:cs typeface="NikoshBAN" pitchFamily="2" charset="0"/>
              </a:rPr>
              <a:t>কর্মপদ্ধতিঃ  একটি কাঁচের গ্লাসে লেবুর পরিষ্কার রস নাও এবং লিটমাস কাগজ দিয়ে  পরীক্ষা করে ফলাফল পর্যবেক্ষণ কর।</a:t>
            </a:r>
            <a:endParaRPr lang="en-US" sz="2400" dirty="0">
              <a:latin typeface="NikoshBAN" pitchFamily="2" charset="0"/>
              <a:cs typeface="NikoshBAN" pitchFamily="2" charset="0"/>
            </a:endParaRPr>
          </a:p>
        </p:txBody>
      </p:sp>
      <p:pic>
        <p:nvPicPr>
          <p:cNvPr id="16" name="Picture 15" descr="images1234.jpg"/>
          <p:cNvPicPr>
            <a:picLocks noChangeAspect="1"/>
          </p:cNvPicPr>
          <p:nvPr/>
        </p:nvPicPr>
        <p:blipFill>
          <a:blip r:embed="rId5"/>
          <a:stretch>
            <a:fillRect/>
          </a:stretch>
        </p:blipFill>
        <p:spPr>
          <a:xfrm>
            <a:off x="3581401" y="1828801"/>
            <a:ext cx="2438400" cy="2209799"/>
          </a:xfrm>
          <a:prstGeom prst="rect">
            <a:avLst/>
          </a:prstGeom>
          <a:ln w="19050">
            <a:solidFill>
              <a:schemeClr val="tx1"/>
            </a:solidFill>
          </a:ln>
        </p:spPr>
      </p:pic>
      <p:sp>
        <p:nvSpPr>
          <p:cNvPr id="17" name="Rectangle 16"/>
          <p:cNvSpPr/>
          <p:nvPr/>
        </p:nvSpPr>
        <p:spPr>
          <a:xfrm>
            <a:off x="533400" y="4114800"/>
            <a:ext cx="2438400" cy="457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লেবুর রস</a:t>
            </a:r>
            <a:endParaRPr lang="en-US" sz="2400" dirty="0">
              <a:solidFill>
                <a:schemeClr val="tx1"/>
              </a:solidFill>
              <a:latin typeface="NikoshBAN" pitchFamily="2" charset="0"/>
              <a:cs typeface="NikoshBAN" pitchFamily="2" charset="0"/>
            </a:endParaRPr>
          </a:p>
        </p:txBody>
      </p:sp>
      <p:sp>
        <p:nvSpPr>
          <p:cNvPr id="18" name="Rectangle 17"/>
          <p:cNvSpPr/>
          <p:nvPr/>
        </p:nvSpPr>
        <p:spPr>
          <a:xfrm>
            <a:off x="3810000" y="4191000"/>
            <a:ext cx="2057400" cy="457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কাঁচের গ্লাস</a:t>
            </a:r>
            <a:endParaRPr lang="en-US" sz="2400" dirty="0">
              <a:solidFill>
                <a:schemeClr val="tx1"/>
              </a:solidFill>
              <a:latin typeface="NikoshBAN" pitchFamily="2" charset="0"/>
              <a:cs typeface="NikoshBAN" pitchFamily="2" charset="0"/>
            </a:endParaRPr>
          </a:p>
        </p:txBody>
      </p:sp>
      <p:sp>
        <p:nvSpPr>
          <p:cNvPr id="19" name="Rectangle 18"/>
          <p:cNvSpPr/>
          <p:nvPr/>
        </p:nvSpPr>
        <p:spPr>
          <a:xfrm>
            <a:off x="6629400" y="4191000"/>
            <a:ext cx="1981200" cy="457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লিটমাস কগজ</a:t>
            </a:r>
            <a:endParaRPr lang="en-US" sz="2000" dirty="0">
              <a:solidFill>
                <a:schemeClr val="tx1"/>
              </a:solidFill>
              <a:latin typeface="NikoshBAN" pitchFamily="2" charset="0"/>
              <a:cs typeface="NikoshBAN" pitchFamily="2" charset="0"/>
            </a:endParaRPr>
          </a:p>
        </p:txBody>
      </p:sp>
      <p:sp>
        <p:nvSpPr>
          <p:cNvPr id="20" name="Rectangle 19"/>
          <p:cNvSpPr/>
          <p:nvPr/>
        </p:nvSpPr>
        <p:spPr>
          <a:xfrm>
            <a:off x="6934200" y="685800"/>
            <a:ext cx="1828800" cy="381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bn-BD" dirty="0" smtClean="0">
                <a:solidFill>
                  <a:schemeClr val="tx1"/>
                </a:solidFill>
                <a:latin typeface="NikoshBAN" pitchFamily="2" charset="0"/>
                <a:cs typeface="NikoshBAN" pitchFamily="2" charset="0"/>
              </a:rPr>
              <a:t>সময়ঃ ১২ মিনিট</a:t>
            </a:r>
            <a:endParaRPr lang="en-US" dirty="0">
              <a:solidFill>
                <a:schemeClr val="tx1"/>
              </a:solidFill>
              <a:latin typeface="NikoshBAN" pitchFamily="2" charset="0"/>
              <a:cs typeface="NikoshBAN" pitchFamily="2" charset="0"/>
            </a:endParaRPr>
          </a:p>
        </p:txBody>
      </p:sp>
      <p:sp>
        <p:nvSpPr>
          <p:cNvPr id="21" name="Rectangle 20"/>
          <p:cNvSpPr/>
          <p:nvPr/>
        </p:nvSpPr>
        <p:spPr>
          <a:xfrm>
            <a:off x="304800" y="5791200"/>
            <a:ext cx="85344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400" dirty="0" smtClean="0">
                <a:latin typeface="NikoshBAN" pitchFamily="2" charset="0"/>
                <a:cs typeface="NikoshBAN" pitchFamily="2" charset="0"/>
              </a:rPr>
              <a:t>অনুরুপভাবে আঙ্গুর, তেতুল, টমেটো, আমলকি নিয়ে পরীক্ষা করে ফলাফল খাতায় লিখ।</a:t>
            </a:r>
            <a:endParaRPr lang="en-US" sz="2400" dirty="0">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trips(downRight)">
                                      <p:cBhvr>
                                        <p:cTn id="13" dur="500"/>
                                        <p:tgtEl>
                                          <p:spTgt spid="15"/>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strips(downRigh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strips(downRight)">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ppt_x"/>
                                          </p:val>
                                        </p:tav>
                                        <p:tav tm="100000">
                                          <p:val>
                                            <p:strVal val="#ppt_x"/>
                                          </p:val>
                                        </p:tav>
                                      </p:tavLst>
                                    </p:anim>
                                    <p:anim calcmode="lin" valueType="num">
                                      <p:cBhvr additive="base">
                                        <p:cTn id="27" dur="500" fill="hold"/>
                                        <p:tgtEl>
                                          <p:spTgt spid="4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strips(downRight)">
                                      <p:cBhvr>
                                        <p:cTn id="56" dur="5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strips(downRight)">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0" grpId="0" animBg="1"/>
      <p:bldP spid="41" grpId="0" animBg="1"/>
      <p:bldP spid="45"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52400"/>
            <a:ext cx="63246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dirty="0" smtClean="0">
                <a:solidFill>
                  <a:schemeClr val="tx1"/>
                </a:solidFill>
                <a:latin typeface="NikoshBAN" pitchFamily="2" charset="0"/>
                <a:cs typeface="NikoshBAN" pitchFamily="2" charset="0"/>
              </a:rPr>
              <a:t>নিচের চিত্র দু’টি দেখ এবং তোমার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পরিক্ষণের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সঙ্গে</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তুলনা</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কর</a:t>
            </a:r>
            <a:r>
              <a:rPr lang="bn-BD" dirty="0" smtClean="0">
                <a:solidFill>
                  <a:schemeClr val="tx1"/>
                </a:solidFill>
                <a:latin typeface="NikoshBAN" pitchFamily="2" charset="0"/>
                <a:cs typeface="NikoshBAN" pitchFamily="2" charset="0"/>
              </a:rPr>
              <a:t> </a:t>
            </a:r>
            <a:endParaRPr lang="en-US" dirty="0">
              <a:solidFill>
                <a:schemeClr val="tx1"/>
              </a:solidFill>
              <a:latin typeface="NikoshBAN" pitchFamily="2" charset="0"/>
              <a:cs typeface="NikoshBAN" pitchFamily="2" charset="0"/>
            </a:endParaRPr>
          </a:p>
        </p:txBody>
      </p:sp>
      <p:graphicFrame>
        <p:nvGraphicFramePr>
          <p:cNvPr id="3" name="Table 2"/>
          <p:cNvGraphicFramePr>
            <a:graphicFrameLocks noGrp="1"/>
          </p:cNvGraphicFramePr>
          <p:nvPr/>
        </p:nvGraphicFramePr>
        <p:xfrm>
          <a:off x="1219200" y="3810000"/>
          <a:ext cx="6934200" cy="2712720"/>
        </p:xfrm>
        <a:graphic>
          <a:graphicData uri="http://schemas.openxmlformats.org/drawingml/2006/table">
            <a:tbl>
              <a:tblPr firstRow="1" bandRow="1">
                <a:tableStyleId>{5C22544A-7EE6-4342-B048-85BDC9FD1C3A}</a:tableStyleId>
              </a:tblPr>
              <a:tblGrid>
                <a:gridCol w="1066800"/>
                <a:gridCol w="3917155"/>
                <a:gridCol w="1950245"/>
              </a:tblGrid>
              <a:tr h="381000">
                <a:tc>
                  <a:txBody>
                    <a:bodyPr/>
                    <a:lstStyle/>
                    <a:p>
                      <a:pPr algn="ctr"/>
                      <a:r>
                        <a:rPr lang="bn-BD" sz="2000" b="0" dirty="0" smtClean="0">
                          <a:solidFill>
                            <a:schemeClr val="tx1"/>
                          </a:solidFill>
                          <a:latin typeface="NikoshBAN" pitchFamily="2" charset="0"/>
                          <a:cs typeface="NikoshBAN" pitchFamily="2" charset="0"/>
                        </a:rPr>
                        <a:t>পরীক্ষা নং</a:t>
                      </a:r>
                      <a:endParaRPr lang="en-US" sz="2000" b="0" dirty="0">
                        <a:solidFill>
                          <a:schemeClr val="tx1"/>
                        </a:solidFill>
                        <a:latin typeface="NikoshBAN" pitchFamily="2" charset="0"/>
                        <a:cs typeface="NikoshBAN" pitchFamily="2" charset="0"/>
                      </a:endParaRPr>
                    </a:p>
                  </a:txBody>
                  <a:tcPr anchor="ctr">
                    <a:solidFill>
                      <a:schemeClr val="accent1">
                        <a:lumMod val="40000"/>
                        <a:lumOff val="60000"/>
                      </a:schemeClr>
                    </a:solidFill>
                  </a:tcPr>
                </a:tc>
                <a:tc>
                  <a:txBody>
                    <a:bodyPr/>
                    <a:lstStyle/>
                    <a:p>
                      <a:pPr algn="ctr"/>
                      <a:r>
                        <a:rPr lang="bn-BD" sz="2000" b="0" dirty="0" smtClean="0">
                          <a:solidFill>
                            <a:schemeClr val="tx1"/>
                          </a:solidFill>
                          <a:latin typeface="NikoshBAN" pitchFamily="2" charset="0"/>
                          <a:cs typeface="NikoshBAN" pitchFamily="2" charset="0"/>
                        </a:rPr>
                        <a:t>পর্যবেক্ষণ</a:t>
                      </a:r>
                      <a:endParaRPr lang="en-US" sz="2000" b="0" dirty="0">
                        <a:solidFill>
                          <a:schemeClr val="tx1"/>
                        </a:solidFill>
                        <a:latin typeface="NikoshBAN" pitchFamily="2" charset="0"/>
                        <a:cs typeface="NikoshBAN" pitchFamily="2" charset="0"/>
                      </a:endParaRPr>
                    </a:p>
                  </a:txBody>
                  <a:tcPr>
                    <a:solidFill>
                      <a:schemeClr val="accent1">
                        <a:lumMod val="40000"/>
                        <a:lumOff val="60000"/>
                      </a:schemeClr>
                    </a:solidFill>
                  </a:tcPr>
                </a:tc>
                <a:tc>
                  <a:txBody>
                    <a:bodyPr/>
                    <a:lstStyle/>
                    <a:p>
                      <a:pPr algn="ctr"/>
                      <a:r>
                        <a:rPr lang="bn-BD" sz="2000" b="0" dirty="0" smtClean="0">
                          <a:solidFill>
                            <a:schemeClr val="tx1"/>
                          </a:solidFill>
                          <a:latin typeface="NikoshBAN" pitchFamily="2" charset="0"/>
                          <a:cs typeface="NikoshBAN" pitchFamily="2" charset="0"/>
                        </a:rPr>
                        <a:t>সিদ্ধান্ত</a:t>
                      </a:r>
                      <a:endParaRPr lang="en-US" sz="2000" b="0" dirty="0">
                        <a:solidFill>
                          <a:schemeClr val="tx1"/>
                        </a:solidFill>
                        <a:latin typeface="NikoshBAN" pitchFamily="2" charset="0"/>
                        <a:cs typeface="NikoshBAN" pitchFamily="2" charset="0"/>
                      </a:endParaRPr>
                    </a:p>
                  </a:txBody>
                  <a:tcPr>
                    <a:solidFill>
                      <a:schemeClr val="accent1">
                        <a:lumMod val="40000"/>
                        <a:lumOff val="60000"/>
                      </a:schemeClr>
                    </a:solidFill>
                  </a:tcPr>
                </a:tc>
              </a:tr>
              <a:tr h="6549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sz="2400" dirty="0" smtClean="0">
                          <a:solidFill>
                            <a:schemeClr val="tx1"/>
                          </a:solidFill>
                          <a:latin typeface="NikoshBAN" pitchFamily="2" charset="0"/>
                          <a:cs typeface="NikoshBAN" pitchFamily="2" charset="0"/>
                        </a:rPr>
                        <a:t>১।</a:t>
                      </a:r>
                      <a:endParaRPr lang="en-US" sz="2400" dirty="0" smtClean="0">
                        <a:solidFill>
                          <a:schemeClr val="tx1"/>
                        </a:solidFill>
                        <a:latin typeface="NikoshBAN" pitchFamily="2" charset="0"/>
                        <a:cs typeface="NikoshBAN" pitchFamily="2" charset="0"/>
                      </a:endParaRPr>
                    </a:p>
                  </a:txBody>
                  <a:tcPr anchor="ctr">
                    <a:solidFill>
                      <a:schemeClr val="accent2">
                        <a:lumMod val="40000"/>
                        <a:lumOff val="60000"/>
                      </a:schemeClr>
                    </a:solidFill>
                  </a:tcPr>
                </a:tc>
                <a:tc>
                  <a:txBody>
                    <a:bodyPr/>
                    <a:lstStyle/>
                    <a:p>
                      <a:pPr algn="l"/>
                      <a:endParaRPr lang="bn-BD" sz="2000" dirty="0" smtClean="0">
                        <a:solidFill>
                          <a:schemeClr val="tx1"/>
                        </a:solidFill>
                        <a:latin typeface="NikoshBAN" pitchFamily="2" charset="0"/>
                        <a:cs typeface="NikoshBAN" pitchFamily="2" charset="0"/>
                      </a:endParaRPr>
                    </a:p>
                    <a:p>
                      <a:pPr algn="l"/>
                      <a:endParaRPr lang="bn-BD" sz="2000" dirty="0" smtClean="0">
                        <a:solidFill>
                          <a:schemeClr val="tx1"/>
                        </a:solidFill>
                        <a:latin typeface="NikoshBAN" pitchFamily="2" charset="0"/>
                        <a:cs typeface="NikoshBAN" pitchFamily="2" charset="0"/>
                      </a:endParaRPr>
                    </a:p>
                    <a:p>
                      <a:pPr algn="l"/>
                      <a:endParaRPr lang="en-US" sz="2000" dirty="0">
                        <a:solidFill>
                          <a:schemeClr val="tx1"/>
                        </a:solidFill>
                        <a:latin typeface="NikoshBAN" pitchFamily="2" charset="0"/>
                        <a:cs typeface="NikoshBAN" pitchFamily="2" charset="0"/>
                      </a:endParaRPr>
                    </a:p>
                  </a:txBody>
                  <a:tcPr>
                    <a:solidFill>
                      <a:schemeClr val="accent2">
                        <a:lumMod val="40000"/>
                        <a:lumOff val="60000"/>
                      </a:schemeClr>
                    </a:solidFill>
                  </a:tcPr>
                </a:tc>
                <a:tc rowSpan="2">
                  <a:txBody>
                    <a:bodyPr/>
                    <a:lstStyle/>
                    <a:p>
                      <a:pPr algn="l"/>
                      <a:endParaRPr lang="en-US" sz="2000" dirty="0">
                        <a:solidFill>
                          <a:schemeClr val="tx1"/>
                        </a:solidFill>
                        <a:latin typeface="NikoshBAN" pitchFamily="2" charset="0"/>
                        <a:cs typeface="NikoshBAN" pitchFamily="2" charset="0"/>
                      </a:endParaRPr>
                    </a:p>
                  </a:txBody>
                  <a:tcPr>
                    <a:solidFill>
                      <a:schemeClr val="bg2">
                        <a:lumMod val="75000"/>
                      </a:schemeClr>
                    </a:solidFill>
                  </a:tcPr>
                </a:tc>
              </a:tr>
              <a:tr h="654900">
                <a:tc>
                  <a:txBody>
                    <a:bodyPr/>
                    <a:lstStyle/>
                    <a:p>
                      <a:pPr algn="ctr"/>
                      <a:r>
                        <a:rPr lang="bn-BD" sz="2400" dirty="0" smtClean="0">
                          <a:solidFill>
                            <a:schemeClr val="tx1"/>
                          </a:solidFill>
                          <a:latin typeface="NikoshBAN" pitchFamily="2" charset="0"/>
                          <a:cs typeface="NikoshBAN" pitchFamily="2" charset="0"/>
                        </a:rPr>
                        <a:t>২।</a:t>
                      </a:r>
                      <a:endParaRPr lang="en-US" sz="2400" dirty="0">
                        <a:solidFill>
                          <a:schemeClr val="tx1"/>
                        </a:solidFill>
                        <a:latin typeface="NikoshBAN" pitchFamily="2" charset="0"/>
                        <a:cs typeface="NikoshBAN" pitchFamily="2" charset="0"/>
                      </a:endParaRPr>
                    </a:p>
                  </a:txBody>
                  <a:tcPr anchor="ctr">
                    <a:solidFill>
                      <a:schemeClr val="accent4">
                        <a:lumMod val="60000"/>
                        <a:lumOff val="40000"/>
                      </a:schemeClr>
                    </a:solidFill>
                  </a:tcPr>
                </a:tc>
                <a:tc>
                  <a:txBody>
                    <a:bodyPr/>
                    <a:lstStyle/>
                    <a:p>
                      <a:pPr algn="l"/>
                      <a:endParaRPr lang="bn-BD" sz="2000" dirty="0" smtClean="0">
                        <a:solidFill>
                          <a:schemeClr val="tx1"/>
                        </a:solidFill>
                        <a:latin typeface="NikoshBAN" pitchFamily="2" charset="0"/>
                        <a:cs typeface="NikoshBAN" pitchFamily="2" charset="0"/>
                      </a:endParaRPr>
                    </a:p>
                    <a:p>
                      <a:pPr algn="l"/>
                      <a:endParaRPr lang="bn-BD" sz="2000" dirty="0" smtClean="0">
                        <a:solidFill>
                          <a:schemeClr val="tx1"/>
                        </a:solidFill>
                        <a:latin typeface="NikoshBAN" pitchFamily="2" charset="0"/>
                        <a:cs typeface="NikoshBAN" pitchFamily="2" charset="0"/>
                      </a:endParaRPr>
                    </a:p>
                    <a:p>
                      <a:pPr algn="l"/>
                      <a:endParaRPr lang="en-US" sz="2000" dirty="0">
                        <a:solidFill>
                          <a:schemeClr val="tx1"/>
                        </a:solidFill>
                        <a:latin typeface="NikoshBAN" pitchFamily="2" charset="0"/>
                        <a:cs typeface="NikoshBAN" pitchFamily="2" charset="0"/>
                      </a:endParaRPr>
                    </a:p>
                  </a:txBody>
                  <a:tcPr>
                    <a:solidFill>
                      <a:schemeClr val="accent4">
                        <a:lumMod val="60000"/>
                        <a:lumOff val="40000"/>
                      </a:schemeClr>
                    </a:solidFill>
                  </a:tcPr>
                </a:tc>
                <a:tc vMerge="1">
                  <a:txBody>
                    <a:bodyPr/>
                    <a:lstStyle/>
                    <a:p>
                      <a:pPr algn="l"/>
                      <a:endParaRPr lang="en-US" sz="2000" dirty="0">
                        <a:solidFill>
                          <a:schemeClr val="tx1"/>
                        </a:solidFill>
                        <a:latin typeface="NikoshBAN" pitchFamily="2" charset="0"/>
                        <a:cs typeface="NikoshBAN" pitchFamily="2" charset="0"/>
                      </a:endParaRPr>
                    </a:p>
                  </a:txBody>
                  <a:tcPr>
                    <a:solidFill>
                      <a:schemeClr val="accent3">
                        <a:lumMod val="40000"/>
                        <a:lumOff val="60000"/>
                      </a:schemeClr>
                    </a:solidFill>
                  </a:tcPr>
                </a:tc>
              </a:tr>
            </a:tbl>
          </a:graphicData>
        </a:graphic>
      </p:graphicFrame>
      <p:sp>
        <p:nvSpPr>
          <p:cNvPr id="4" name="Rectangle 3"/>
          <p:cNvSpPr/>
          <p:nvPr/>
        </p:nvSpPr>
        <p:spPr>
          <a:xfrm>
            <a:off x="6324600" y="4572000"/>
            <a:ext cx="1752600" cy="12954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লেবুর রসে অম্ল বা এসিড আছে।</a:t>
            </a:r>
            <a:endParaRPr lang="en-US" sz="2400" dirty="0">
              <a:solidFill>
                <a:schemeClr val="tx1"/>
              </a:solidFill>
              <a:latin typeface="NikoshBAN" pitchFamily="2" charset="0"/>
              <a:cs typeface="NikoshBAN" pitchFamily="2" charset="0"/>
            </a:endParaRPr>
          </a:p>
        </p:txBody>
      </p:sp>
      <p:sp>
        <p:nvSpPr>
          <p:cNvPr id="5" name="Rectangle 4"/>
          <p:cNvSpPr/>
          <p:nvPr/>
        </p:nvSpPr>
        <p:spPr>
          <a:xfrm>
            <a:off x="2286000" y="5257800"/>
            <a:ext cx="3886200" cy="10668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bn-BD" sz="2000" dirty="0" smtClean="0">
                <a:solidFill>
                  <a:schemeClr val="tx1"/>
                </a:solidFill>
                <a:latin typeface="NikoshBAN" pitchFamily="2" charset="0"/>
                <a:cs typeface="NikoshBAN" pitchFamily="2" charset="0"/>
              </a:rPr>
              <a:t>নীল লিটমাসের রং পরিবর্তন হয়ে লাল হলো।</a:t>
            </a:r>
            <a:endParaRPr lang="en-US" sz="2000" dirty="0">
              <a:solidFill>
                <a:schemeClr val="tx1"/>
              </a:solidFill>
              <a:latin typeface="NikoshBAN" pitchFamily="2" charset="0"/>
              <a:cs typeface="NikoshBAN" pitchFamily="2" charset="0"/>
            </a:endParaRPr>
          </a:p>
        </p:txBody>
      </p:sp>
      <p:sp>
        <p:nvSpPr>
          <p:cNvPr id="6" name="Rectangle 5"/>
          <p:cNvSpPr/>
          <p:nvPr/>
        </p:nvSpPr>
        <p:spPr>
          <a:xfrm>
            <a:off x="2438400" y="4343400"/>
            <a:ext cx="3810000" cy="8382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bn-BD" sz="2000" dirty="0" smtClean="0">
                <a:solidFill>
                  <a:schemeClr val="tx1"/>
                </a:solidFill>
                <a:latin typeface="NikoshBAN" pitchFamily="2" charset="0"/>
                <a:cs typeface="NikoshBAN" pitchFamily="2" charset="0"/>
              </a:rPr>
              <a:t>লাল লিটমাসের রং পরিবর্তন হলো না।</a:t>
            </a:r>
            <a:endParaRPr lang="en-US" sz="2000" dirty="0">
              <a:solidFill>
                <a:schemeClr val="tx1"/>
              </a:solidFill>
              <a:latin typeface="NikoshBAN" pitchFamily="2" charset="0"/>
              <a:cs typeface="NikoshBAN" pitchFamily="2" charset="0"/>
            </a:endParaRPr>
          </a:p>
        </p:txBody>
      </p:sp>
      <p:sp>
        <p:nvSpPr>
          <p:cNvPr id="21" name="Rectangle 20"/>
          <p:cNvSpPr/>
          <p:nvPr/>
        </p:nvSpPr>
        <p:spPr>
          <a:xfrm>
            <a:off x="1828800" y="2971800"/>
            <a:ext cx="51816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 </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নিচের</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ছকের</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সঙ্গে</a:t>
            </a:r>
            <a:r>
              <a:rPr lang="en-US" sz="2000" dirty="0" smtClean="0">
                <a:solidFill>
                  <a:schemeClr val="tx1"/>
                </a:solidFill>
                <a:latin typeface="NikoshBAN" pitchFamily="2" charset="0"/>
                <a:cs typeface="NikoshBAN" pitchFamily="2" charset="0"/>
              </a:rPr>
              <a:t> </a:t>
            </a:r>
            <a:r>
              <a:rPr lang="bn-BD" sz="2000" dirty="0" smtClean="0">
                <a:solidFill>
                  <a:schemeClr val="tx1"/>
                </a:solidFill>
                <a:latin typeface="NikoshBAN" pitchFamily="2" charset="0"/>
                <a:cs typeface="NikoshBAN" pitchFamily="2" charset="0"/>
              </a:rPr>
              <a:t>তোমার</a:t>
            </a:r>
            <a:r>
              <a:rPr lang="en-US" sz="2000" dirty="0" smtClean="0">
                <a:solidFill>
                  <a:schemeClr val="tx1"/>
                </a:solidFill>
                <a:latin typeface="NikoshBAN" pitchFamily="2" charset="0"/>
                <a:cs typeface="NikoshBAN" pitchFamily="2" charset="0"/>
              </a:rPr>
              <a:t> </a:t>
            </a:r>
            <a:r>
              <a:rPr lang="bn-BD" sz="2000" dirty="0" smtClean="0">
                <a:solidFill>
                  <a:schemeClr val="tx1"/>
                </a:solidFill>
                <a:latin typeface="NikoshBAN" pitchFamily="2" charset="0"/>
                <a:cs typeface="NikoshBAN" pitchFamily="2" charset="0"/>
              </a:rPr>
              <a:t> ছক মিলিয়ে নাও </a:t>
            </a:r>
            <a:endParaRPr lang="en-US" sz="2000" dirty="0">
              <a:solidFill>
                <a:schemeClr val="tx1"/>
              </a:solidFill>
              <a:latin typeface="NikoshBAN" pitchFamily="2" charset="0"/>
              <a:cs typeface="NikoshBAN" pitchFamily="2" charset="0"/>
            </a:endParaRPr>
          </a:p>
        </p:txBody>
      </p:sp>
      <p:grpSp>
        <p:nvGrpSpPr>
          <p:cNvPr id="23" name="Group 22"/>
          <p:cNvGrpSpPr/>
          <p:nvPr/>
        </p:nvGrpSpPr>
        <p:grpSpPr>
          <a:xfrm>
            <a:off x="1143000" y="762000"/>
            <a:ext cx="2057400" cy="1941362"/>
            <a:chOff x="3505200" y="1480613"/>
            <a:chExt cx="2896162" cy="2588483"/>
          </a:xfrm>
        </p:grpSpPr>
        <p:sp>
          <p:nvSpPr>
            <p:cNvPr id="29" name="Can 28"/>
            <p:cNvSpPr/>
            <p:nvPr/>
          </p:nvSpPr>
          <p:spPr>
            <a:xfrm>
              <a:off x="3505200" y="2438400"/>
              <a:ext cx="2514600" cy="16002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29"/>
            <p:cNvSpPr/>
            <p:nvPr/>
          </p:nvSpPr>
          <p:spPr>
            <a:xfrm>
              <a:off x="3505200" y="3095744"/>
              <a:ext cx="2514600" cy="942856"/>
            </a:xfrm>
            <a:prstGeom prst="ca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7821983">
              <a:off x="4058087" y="2548329"/>
              <a:ext cx="2588483" cy="45305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4724401" y="3334803"/>
              <a:ext cx="6096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Arc 32"/>
            <p:cNvSpPr/>
            <p:nvPr/>
          </p:nvSpPr>
          <p:spPr>
            <a:xfrm rot="10518297">
              <a:off x="4877362" y="2720279"/>
              <a:ext cx="1524000" cy="76200"/>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Group 33"/>
          <p:cNvGrpSpPr/>
          <p:nvPr/>
        </p:nvGrpSpPr>
        <p:grpSpPr>
          <a:xfrm>
            <a:off x="5791200" y="685800"/>
            <a:ext cx="2057400" cy="2005074"/>
            <a:chOff x="4876800" y="1936603"/>
            <a:chExt cx="2057400" cy="2005074"/>
          </a:xfrm>
        </p:grpSpPr>
        <p:sp>
          <p:nvSpPr>
            <p:cNvPr id="35" name="Can 34"/>
            <p:cNvSpPr/>
            <p:nvPr/>
          </p:nvSpPr>
          <p:spPr>
            <a:xfrm>
              <a:off x="4876800" y="2745423"/>
              <a:ext cx="1786343" cy="1163782"/>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n 35"/>
            <p:cNvSpPr/>
            <p:nvPr/>
          </p:nvSpPr>
          <p:spPr>
            <a:xfrm>
              <a:off x="4876800" y="3276600"/>
              <a:ext cx="1786343" cy="632605"/>
            </a:xfrm>
            <a:prstGeom prst="ca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lumMod val="40000"/>
                    <a:lumOff val="60000"/>
                  </a:schemeClr>
                </a:solidFill>
              </a:endParaRPr>
            </a:p>
          </p:txBody>
        </p:sp>
        <p:sp>
          <p:nvSpPr>
            <p:cNvPr id="37" name="Rectangle 36"/>
            <p:cNvSpPr/>
            <p:nvPr/>
          </p:nvSpPr>
          <p:spPr>
            <a:xfrm rot="17821983">
              <a:off x="5225330" y="2770256"/>
              <a:ext cx="2005074" cy="3377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c 37"/>
            <p:cNvSpPr/>
            <p:nvPr/>
          </p:nvSpPr>
          <p:spPr>
            <a:xfrm rot="10518297">
              <a:off x="5851568" y="2950425"/>
              <a:ext cx="1082632" cy="55418"/>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p:nvPr/>
          </p:nvSpPr>
          <p:spPr>
            <a:xfrm rot="1548600">
              <a:off x="5779965" y="3157301"/>
              <a:ext cx="317284" cy="72115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5742906" y="3442447"/>
              <a:ext cx="433053" cy="1155"/>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71800" y="2133600"/>
            <a:ext cx="2743200" cy="457200"/>
            <a:chOff x="3048000" y="2133600"/>
            <a:chExt cx="2743200" cy="457200"/>
          </a:xfrm>
        </p:grpSpPr>
        <p:sp>
          <p:nvSpPr>
            <p:cNvPr id="41" name="Rectangle 40"/>
            <p:cNvSpPr/>
            <p:nvPr/>
          </p:nvSpPr>
          <p:spPr>
            <a:xfrm>
              <a:off x="3810000" y="2133600"/>
              <a:ext cx="12192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err="1" smtClean="0">
                  <a:latin typeface="NikoshBAN" pitchFamily="2" charset="0"/>
                  <a:cs typeface="NikoshBAN" pitchFamily="2" charset="0"/>
                </a:rPr>
                <a:t>লেবুর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রস</a:t>
              </a:r>
              <a:endParaRPr lang="en-US" sz="2000" dirty="0">
                <a:latin typeface="NikoshBAN" pitchFamily="2" charset="0"/>
                <a:cs typeface="NikoshBAN" pitchFamily="2" charset="0"/>
              </a:endParaRPr>
            </a:p>
          </p:txBody>
        </p:sp>
        <p:cxnSp>
          <p:nvCxnSpPr>
            <p:cNvPr id="43" name="Straight Arrow Connector 42"/>
            <p:cNvCxnSpPr>
              <a:stCxn id="41" idx="1"/>
            </p:cNvCxnSpPr>
            <p:nvPr/>
          </p:nvCxnSpPr>
          <p:spPr>
            <a:xfrm rot="10800000">
              <a:off x="3048000" y="2362200"/>
              <a:ext cx="762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1" idx="3"/>
              <a:endCxn id="36" idx="2"/>
            </p:cNvCxnSpPr>
            <p:nvPr/>
          </p:nvCxnSpPr>
          <p:spPr>
            <a:xfrm flipV="1">
              <a:off x="5029200" y="2342100"/>
              <a:ext cx="762000" cy="20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2971800" y="838200"/>
            <a:ext cx="4267200" cy="457200"/>
            <a:chOff x="3048002" y="2133600"/>
            <a:chExt cx="2819398" cy="457200"/>
          </a:xfrm>
        </p:grpSpPr>
        <p:sp>
          <p:nvSpPr>
            <p:cNvPr id="44" name="Rectangle 43"/>
            <p:cNvSpPr/>
            <p:nvPr/>
          </p:nvSpPr>
          <p:spPr>
            <a:xfrm>
              <a:off x="3733800" y="2133600"/>
              <a:ext cx="13716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000" dirty="0" smtClean="0">
                  <a:latin typeface="NikoshBAN" pitchFamily="2" charset="0"/>
                  <a:cs typeface="NikoshBAN" pitchFamily="2" charset="0"/>
                </a:rPr>
                <a:t>লিটমাস কাগজ</a:t>
              </a:r>
            </a:p>
          </p:txBody>
        </p:sp>
        <p:cxnSp>
          <p:nvCxnSpPr>
            <p:cNvPr id="47" name="Straight Arrow Connector 46"/>
            <p:cNvCxnSpPr>
              <a:stCxn id="44" idx="1"/>
            </p:cNvCxnSpPr>
            <p:nvPr/>
          </p:nvCxnSpPr>
          <p:spPr>
            <a:xfrm rot="10800000">
              <a:off x="3048002" y="2362200"/>
              <a:ext cx="685799"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4" idx="3"/>
            </p:cNvCxnSpPr>
            <p:nvPr/>
          </p:nvCxnSpPr>
          <p:spPr>
            <a:xfrm flipV="1">
              <a:off x="5105400" y="2342100"/>
              <a:ext cx="762000" cy="20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trips(downRigh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900" decel="100000" fill="hold"/>
                                        <p:tgtEl>
                                          <p:spTgt spid="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85800" y="609600"/>
            <a:ext cx="2895600" cy="381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bn-BD" dirty="0" smtClean="0">
                <a:solidFill>
                  <a:schemeClr val="tx1"/>
                </a:solidFill>
                <a:latin typeface="NikoshBAN" pitchFamily="2" charset="0"/>
                <a:cs typeface="NikoshBAN" pitchFamily="2" charset="0"/>
              </a:rPr>
              <a:t>কাজঃ ক্ষারক সম্পর্কে</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জানা</a:t>
            </a:r>
            <a:endParaRPr lang="en-US" dirty="0">
              <a:solidFill>
                <a:schemeClr val="tx1"/>
              </a:solidFill>
              <a:latin typeface="NikoshBAN" pitchFamily="2" charset="0"/>
              <a:cs typeface="NikoshBAN" pitchFamily="2" charset="0"/>
            </a:endParaRPr>
          </a:p>
        </p:txBody>
      </p:sp>
      <p:sp>
        <p:nvSpPr>
          <p:cNvPr id="40" name="Rectangle 39"/>
          <p:cNvSpPr/>
          <p:nvPr/>
        </p:nvSpPr>
        <p:spPr>
          <a:xfrm>
            <a:off x="3285067" y="152400"/>
            <a:ext cx="2980267" cy="381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solidFill>
                  <a:schemeClr val="tx1"/>
                </a:solidFill>
                <a:latin typeface="NikoshBAN" pitchFamily="2" charset="0"/>
                <a:cs typeface="NikoshBAN" pitchFamily="2" charset="0"/>
              </a:rPr>
              <a:t>দলীয়</a:t>
            </a:r>
            <a:r>
              <a:rPr lang="bn-BD" sz="2800" dirty="0" smtClean="0">
                <a:solidFill>
                  <a:schemeClr val="tx1"/>
                </a:solidFill>
                <a:latin typeface="NikoshBAN" pitchFamily="2" charset="0"/>
                <a:cs typeface="NikoshBAN" pitchFamily="2" charset="0"/>
              </a:rPr>
              <a:t> কাজ</a:t>
            </a:r>
            <a:endParaRPr lang="en-US" sz="2800" dirty="0">
              <a:solidFill>
                <a:schemeClr val="tx1"/>
              </a:solidFill>
              <a:latin typeface="NikoshBAN" pitchFamily="2" charset="0"/>
              <a:cs typeface="NikoshBAN" pitchFamily="2" charset="0"/>
            </a:endParaRPr>
          </a:p>
        </p:txBody>
      </p:sp>
      <p:sp>
        <p:nvSpPr>
          <p:cNvPr id="41" name="Rectangle 40"/>
          <p:cNvSpPr/>
          <p:nvPr/>
        </p:nvSpPr>
        <p:spPr>
          <a:xfrm>
            <a:off x="685800" y="1143000"/>
            <a:ext cx="4267200" cy="381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উপকরণ</a:t>
            </a:r>
            <a:endParaRPr lang="en-US" sz="2400" dirty="0">
              <a:solidFill>
                <a:schemeClr val="tx1"/>
              </a:solidFill>
              <a:latin typeface="NikoshBAN" pitchFamily="2" charset="0"/>
              <a:cs typeface="NikoshBAN" pitchFamily="2" charset="0"/>
            </a:endParaRPr>
          </a:p>
        </p:txBody>
      </p:sp>
      <p:pic>
        <p:nvPicPr>
          <p:cNvPr id="43" name="Picture 42" descr="1-Blue_and_red_litmus_paper.jpg"/>
          <p:cNvPicPr>
            <a:picLocks noChangeAspect="1"/>
          </p:cNvPicPr>
          <p:nvPr/>
        </p:nvPicPr>
        <p:blipFill>
          <a:blip r:embed="rId3"/>
          <a:srcRect l="30312" t="17500" r="35938" b="39663"/>
          <a:stretch>
            <a:fillRect/>
          </a:stretch>
        </p:blipFill>
        <p:spPr>
          <a:xfrm>
            <a:off x="7086600" y="1828800"/>
            <a:ext cx="1752600" cy="1905000"/>
          </a:xfrm>
          <a:prstGeom prst="rect">
            <a:avLst/>
          </a:prstGeom>
        </p:spPr>
      </p:pic>
      <p:sp>
        <p:nvSpPr>
          <p:cNvPr id="45" name="Rectangle 44"/>
          <p:cNvSpPr/>
          <p:nvPr/>
        </p:nvSpPr>
        <p:spPr>
          <a:xfrm>
            <a:off x="609600" y="4724400"/>
            <a:ext cx="8153400" cy="1447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কর্মপদ্ধতিঃ সামান্য চুন নিয়ে আস্তে আস্তে পানি যোগ করে নাড়া দাও। কিছুক্ষণ অপেক্ষা করে মিশ্রণের উপরিভাগ থেকে পরিষ্কার চুনের পানি আলাদা করে নিয়ে লিটমাস কাগজ দিয়ে পরীক্ষা করে ফলাফল খাতায় লিখ। </a:t>
            </a:r>
            <a:endParaRPr lang="en-US" sz="2400" dirty="0">
              <a:latin typeface="NikoshBAN" pitchFamily="2" charset="0"/>
              <a:cs typeface="NikoshBAN" pitchFamily="2" charset="0"/>
            </a:endParaRPr>
          </a:p>
        </p:txBody>
      </p:sp>
      <p:pic>
        <p:nvPicPr>
          <p:cNvPr id="19" name="Picture 18" descr="teaspoon.jpg"/>
          <p:cNvPicPr>
            <a:picLocks noChangeAspect="1"/>
          </p:cNvPicPr>
          <p:nvPr/>
        </p:nvPicPr>
        <p:blipFill>
          <a:blip r:embed="rId4" cstate="print"/>
          <a:srcRect l="17105" t="27561" r="6140" b="13305"/>
          <a:stretch>
            <a:fillRect/>
          </a:stretch>
        </p:blipFill>
        <p:spPr>
          <a:xfrm rot="16200000">
            <a:off x="2857500" y="2095500"/>
            <a:ext cx="1905000" cy="1371600"/>
          </a:xfrm>
          <a:prstGeom prst="rect">
            <a:avLst/>
          </a:prstGeom>
          <a:ln w="28575">
            <a:solidFill>
              <a:schemeClr val="tx1"/>
            </a:solidFill>
          </a:ln>
        </p:spPr>
      </p:pic>
      <p:sp>
        <p:nvSpPr>
          <p:cNvPr id="17" name="Rectangle 16"/>
          <p:cNvSpPr/>
          <p:nvPr/>
        </p:nvSpPr>
        <p:spPr>
          <a:xfrm>
            <a:off x="609600" y="3886200"/>
            <a:ext cx="1981200" cy="381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চুনাপাথর</a:t>
            </a:r>
            <a:endParaRPr lang="en-US" sz="2400" dirty="0">
              <a:solidFill>
                <a:schemeClr val="tx1"/>
              </a:solidFill>
              <a:latin typeface="NikoshBAN" pitchFamily="2" charset="0"/>
              <a:cs typeface="NikoshBAN" pitchFamily="2" charset="0"/>
            </a:endParaRPr>
          </a:p>
        </p:txBody>
      </p:sp>
      <p:sp>
        <p:nvSpPr>
          <p:cNvPr id="20" name="Rectangle 19"/>
          <p:cNvSpPr/>
          <p:nvPr/>
        </p:nvSpPr>
        <p:spPr>
          <a:xfrm>
            <a:off x="7086600" y="3886200"/>
            <a:ext cx="1752600" cy="381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dirty="0" smtClean="0">
                <a:solidFill>
                  <a:schemeClr val="tx1"/>
                </a:solidFill>
                <a:latin typeface="NikoshBAN" pitchFamily="2" charset="0"/>
                <a:cs typeface="NikoshBAN" pitchFamily="2" charset="0"/>
              </a:rPr>
              <a:t>লিটমাস পেপার</a:t>
            </a:r>
            <a:endParaRPr lang="en-US" dirty="0">
              <a:solidFill>
                <a:schemeClr val="tx1"/>
              </a:solidFill>
              <a:latin typeface="NikoshBAN" pitchFamily="2" charset="0"/>
              <a:cs typeface="NikoshBAN" pitchFamily="2" charset="0"/>
            </a:endParaRPr>
          </a:p>
        </p:txBody>
      </p:sp>
      <p:sp>
        <p:nvSpPr>
          <p:cNvPr id="21" name="Rectangle 20"/>
          <p:cNvSpPr/>
          <p:nvPr/>
        </p:nvSpPr>
        <p:spPr>
          <a:xfrm>
            <a:off x="5181600" y="3886200"/>
            <a:ext cx="1676400" cy="381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ক</a:t>
            </a:r>
            <a:r>
              <a:rPr lang="en-US" sz="2400" dirty="0" err="1" smtClean="0">
                <a:solidFill>
                  <a:schemeClr val="tx1"/>
                </a:solidFill>
                <a:latin typeface="NikoshBAN" pitchFamily="2" charset="0"/>
                <a:cs typeface="NikoshBAN" pitchFamily="2" charset="0"/>
              </a:rPr>
              <a:t>াঁচের</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গ্লাস</a:t>
            </a:r>
            <a:endParaRPr lang="en-US" sz="2400" dirty="0">
              <a:solidFill>
                <a:schemeClr val="tx1"/>
              </a:solidFill>
              <a:latin typeface="NikoshBAN" pitchFamily="2" charset="0"/>
              <a:cs typeface="NikoshBAN" pitchFamily="2" charset="0"/>
            </a:endParaRPr>
          </a:p>
        </p:txBody>
      </p:sp>
      <p:sp>
        <p:nvSpPr>
          <p:cNvPr id="22" name="Rectangle 21"/>
          <p:cNvSpPr/>
          <p:nvPr/>
        </p:nvSpPr>
        <p:spPr>
          <a:xfrm>
            <a:off x="3124200" y="3886200"/>
            <a:ext cx="1447800" cy="381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চামচ  </a:t>
            </a:r>
            <a:endParaRPr lang="en-US" sz="2400" dirty="0">
              <a:solidFill>
                <a:schemeClr val="tx1"/>
              </a:solidFill>
              <a:latin typeface="NikoshBAN" pitchFamily="2" charset="0"/>
              <a:cs typeface="NikoshBAN" pitchFamily="2" charset="0"/>
            </a:endParaRPr>
          </a:p>
        </p:txBody>
      </p:sp>
      <p:pic>
        <p:nvPicPr>
          <p:cNvPr id="23" name="Picture 22" descr="images1234.jpg"/>
          <p:cNvPicPr>
            <a:picLocks noChangeAspect="1"/>
          </p:cNvPicPr>
          <p:nvPr/>
        </p:nvPicPr>
        <p:blipFill>
          <a:blip r:embed="rId5"/>
          <a:stretch>
            <a:fillRect/>
          </a:stretch>
        </p:blipFill>
        <p:spPr>
          <a:xfrm>
            <a:off x="5029200" y="1828800"/>
            <a:ext cx="1828801" cy="1981201"/>
          </a:xfrm>
          <a:prstGeom prst="rect">
            <a:avLst/>
          </a:prstGeom>
          <a:ln w="19050">
            <a:solidFill>
              <a:schemeClr val="tx1"/>
            </a:solidFill>
          </a:ln>
        </p:spPr>
      </p:pic>
      <p:grpSp>
        <p:nvGrpSpPr>
          <p:cNvPr id="28" name="Group 6"/>
          <p:cNvGrpSpPr/>
          <p:nvPr/>
        </p:nvGrpSpPr>
        <p:grpSpPr>
          <a:xfrm>
            <a:off x="381000" y="1905000"/>
            <a:ext cx="2286000" cy="1905000"/>
            <a:chOff x="3124200" y="2667000"/>
            <a:chExt cx="2971800" cy="1543050"/>
          </a:xfrm>
        </p:grpSpPr>
        <p:pic>
          <p:nvPicPr>
            <p:cNvPr id="34" name="Picture 33" descr="images45.jpg"/>
            <p:cNvPicPr>
              <a:picLocks noChangeAspect="1"/>
            </p:cNvPicPr>
            <p:nvPr/>
          </p:nvPicPr>
          <p:blipFill>
            <a:blip r:embed="rId6"/>
            <a:stretch>
              <a:fillRect/>
            </a:stretch>
          </p:blipFill>
          <p:spPr>
            <a:xfrm>
              <a:off x="3124200" y="2667000"/>
              <a:ext cx="2971800" cy="1543050"/>
            </a:xfrm>
            <a:prstGeom prst="rect">
              <a:avLst/>
            </a:prstGeom>
            <a:ln w="28575">
              <a:solidFill>
                <a:schemeClr val="tx1"/>
              </a:solidFill>
            </a:ln>
          </p:spPr>
        </p:pic>
        <p:pic>
          <p:nvPicPr>
            <p:cNvPr id="35" name="Picture 34" descr="061.jpg"/>
            <p:cNvPicPr>
              <a:picLocks noChangeAspect="1"/>
            </p:cNvPicPr>
            <p:nvPr/>
          </p:nvPicPr>
          <p:blipFill>
            <a:blip r:embed="rId7"/>
            <a:srcRect l="30509" t="22727" r="25424" b="20454"/>
            <a:stretch>
              <a:fillRect/>
            </a:stretch>
          </p:blipFill>
          <p:spPr>
            <a:xfrm>
              <a:off x="3805238" y="3160776"/>
              <a:ext cx="1609725" cy="7406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36" name="Rectangle 35"/>
          <p:cNvSpPr/>
          <p:nvPr/>
        </p:nvSpPr>
        <p:spPr>
          <a:xfrm>
            <a:off x="6934200" y="685800"/>
            <a:ext cx="1828800" cy="381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bn-BD" dirty="0" smtClean="0">
                <a:solidFill>
                  <a:schemeClr val="tx1"/>
                </a:solidFill>
                <a:latin typeface="NikoshBAN" pitchFamily="2" charset="0"/>
                <a:cs typeface="NikoshBAN" pitchFamily="2" charset="0"/>
              </a:rPr>
              <a:t>সময়ঃ ১২ মিনিট</a:t>
            </a:r>
            <a:endParaRPr lang="en-US" dirty="0">
              <a:solidFill>
                <a:schemeClr val="tx1"/>
              </a:solidFill>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trips(downRight)">
                                      <p:cBhvr>
                                        <p:cTn id="13" dur="500"/>
                                        <p:tgtEl>
                                          <p:spTgt spid="15"/>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strips(downRight)">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strips(downRight)">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500" fill="hold"/>
                                        <p:tgtEl>
                                          <p:spTgt spid="43"/>
                                        </p:tgtEl>
                                        <p:attrNameLst>
                                          <p:attrName>ppt_x</p:attrName>
                                        </p:attrNameLst>
                                      </p:cBhvr>
                                      <p:tavLst>
                                        <p:tav tm="0">
                                          <p:val>
                                            <p:strVal val="#ppt_x"/>
                                          </p:val>
                                        </p:tav>
                                        <p:tav tm="100000">
                                          <p:val>
                                            <p:strVal val="#ppt_x"/>
                                          </p:val>
                                        </p:tav>
                                      </p:tavLst>
                                    </p:anim>
                                    <p:anim calcmode="lin" valueType="num">
                                      <p:cBhvr additive="base">
                                        <p:cTn id="57" dur="500" fill="hold"/>
                                        <p:tgtEl>
                                          <p:spTgt spid="4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8" presetClass="entr" presetSubtype="6" fill="hold" grpId="0"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strips(downRight)">
                                      <p:cBhvr>
                                        <p:cTn id="6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0" grpId="0" animBg="1"/>
      <p:bldP spid="41" grpId="0" animBg="1"/>
      <p:bldP spid="45" grpId="0" animBg="1"/>
      <p:bldP spid="17" grpId="0" animBg="1"/>
      <p:bldP spid="20" grpId="0" animBg="1"/>
      <p:bldP spid="21" grpId="0" animBg="1"/>
      <p:bldP spid="2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Callout 14"/>
          <p:cNvSpPr/>
          <p:nvPr/>
        </p:nvSpPr>
        <p:spPr>
          <a:xfrm>
            <a:off x="2810934" y="457200"/>
            <a:ext cx="3581400" cy="914400"/>
          </a:xfrm>
          <a:prstGeom prst="downArrowCallo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মূল্যায়ন</a:t>
            </a:r>
            <a:endParaRPr lang="en-US" sz="2800" dirty="0">
              <a:solidFill>
                <a:schemeClr val="tx1"/>
              </a:solidFill>
              <a:latin typeface="NikoshBAN" pitchFamily="2" charset="0"/>
              <a:cs typeface="NikoshBAN" pitchFamily="2" charset="0"/>
            </a:endParaRPr>
          </a:p>
        </p:txBody>
      </p:sp>
      <p:sp>
        <p:nvSpPr>
          <p:cNvPr id="22" name="Rectangle 21"/>
          <p:cNvSpPr/>
          <p:nvPr/>
        </p:nvSpPr>
        <p:spPr>
          <a:xfrm>
            <a:off x="1905000" y="1752600"/>
            <a:ext cx="5308600" cy="6858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buFont typeface="Wingdings" pitchFamily="2" charset="2"/>
              <a:buChar char="v"/>
            </a:pP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অম্ল বা এসিড কী?</a:t>
            </a:r>
            <a:endParaRPr lang="en-US" sz="2400" dirty="0">
              <a:solidFill>
                <a:schemeClr val="tx1"/>
              </a:solidFill>
              <a:latin typeface="NikoshBAN" pitchFamily="2" charset="0"/>
              <a:cs typeface="NikoshBAN" pitchFamily="2" charset="0"/>
            </a:endParaRPr>
          </a:p>
        </p:txBody>
      </p:sp>
      <p:sp>
        <p:nvSpPr>
          <p:cNvPr id="23" name="Rectangle 22"/>
          <p:cNvSpPr/>
          <p:nvPr/>
        </p:nvSpPr>
        <p:spPr>
          <a:xfrm>
            <a:off x="1905000" y="2895600"/>
            <a:ext cx="5410200" cy="685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buFont typeface="Wingdings" pitchFamily="2" charset="2"/>
              <a:buChar char="v"/>
            </a:pP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ক্ষারক কী</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a:t>
            </a:r>
            <a:endParaRPr lang="en-US" sz="2400" dirty="0">
              <a:solidFill>
                <a:schemeClr val="tx1"/>
              </a:solidFill>
              <a:latin typeface="NikoshBAN" pitchFamily="2" charset="0"/>
              <a:cs typeface="NikoshBAN" pitchFamily="2" charset="0"/>
            </a:endParaRPr>
          </a:p>
        </p:txBody>
      </p:sp>
      <p:sp>
        <p:nvSpPr>
          <p:cNvPr id="24" name="Rectangle 23"/>
          <p:cNvSpPr/>
          <p:nvPr/>
        </p:nvSpPr>
        <p:spPr>
          <a:xfrm>
            <a:off x="1828800" y="4114800"/>
            <a:ext cx="5486400" cy="6858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buFont typeface="Wingdings" pitchFamily="2" charset="2"/>
              <a:buChar char="v"/>
            </a:pP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লিটমাস কাগজ কীভাবে তৈরি করা হয়</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a:t>
            </a:r>
            <a:endParaRPr lang="en-US" sz="2400" dirty="0">
              <a:solidFill>
                <a:schemeClr val="tx1"/>
              </a:solidFill>
              <a:latin typeface="NikoshBAN" pitchFamily="2" charset="0"/>
              <a:cs typeface="NikoshBAN" pitchFamily="2" charset="0"/>
            </a:endParaRPr>
          </a:p>
        </p:txBody>
      </p:sp>
      <p:sp>
        <p:nvSpPr>
          <p:cNvPr id="25" name="Rectangle 24"/>
          <p:cNvSpPr/>
          <p:nvPr/>
        </p:nvSpPr>
        <p:spPr>
          <a:xfrm>
            <a:off x="1828800" y="5257800"/>
            <a:ext cx="5562600" cy="6858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buFont typeface="Wingdings" pitchFamily="2" charset="2"/>
              <a:buChar char="v"/>
            </a:pP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লাল লিটমাস কীভাবে তৈরি করা হয়?</a:t>
            </a:r>
            <a:endParaRPr lang="en-US" sz="2400" dirty="0">
              <a:solidFill>
                <a:schemeClr val="tx1"/>
              </a:solidFill>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strips(downRight)">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strips(downRigh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strips(downRight)">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304800" y="685800"/>
            <a:ext cx="8382000" cy="5257800"/>
            <a:chOff x="914400" y="609600"/>
            <a:chExt cx="6781800" cy="5257800"/>
          </a:xfrm>
        </p:grpSpPr>
        <p:grpSp>
          <p:nvGrpSpPr>
            <p:cNvPr id="47" name="Group 46"/>
            <p:cNvGrpSpPr/>
            <p:nvPr/>
          </p:nvGrpSpPr>
          <p:grpSpPr>
            <a:xfrm>
              <a:off x="914400" y="609600"/>
              <a:ext cx="6781800" cy="5257800"/>
              <a:chOff x="0" y="381000"/>
              <a:chExt cx="10096499" cy="5638800"/>
            </a:xfrm>
          </p:grpSpPr>
          <p:grpSp>
            <p:nvGrpSpPr>
              <p:cNvPr id="44" name="Group 43"/>
              <p:cNvGrpSpPr/>
              <p:nvPr/>
            </p:nvGrpSpPr>
            <p:grpSpPr>
              <a:xfrm>
                <a:off x="0" y="381000"/>
                <a:ext cx="10096499" cy="5638800"/>
                <a:chOff x="0" y="381000"/>
                <a:chExt cx="10096499" cy="5638800"/>
              </a:xfrm>
            </p:grpSpPr>
            <p:grpSp>
              <p:nvGrpSpPr>
                <p:cNvPr id="25" name="Group 4"/>
                <p:cNvGrpSpPr/>
                <p:nvPr/>
              </p:nvGrpSpPr>
              <p:grpSpPr>
                <a:xfrm>
                  <a:off x="0" y="381000"/>
                  <a:ext cx="10096499" cy="4648200"/>
                  <a:chOff x="677779" y="325056"/>
                  <a:chExt cx="6298011" cy="3713544"/>
                </a:xfrm>
                <a:solidFill>
                  <a:srgbClr val="0070C0"/>
                </a:solidFill>
              </p:grpSpPr>
              <p:sp>
                <p:nvSpPr>
                  <p:cNvPr id="26" name="Rectangle 25"/>
                  <p:cNvSpPr/>
                  <p:nvPr/>
                </p:nvSpPr>
                <p:spPr>
                  <a:xfrm>
                    <a:off x="1271930" y="1447800"/>
                    <a:ext cx="5228539" cy="2590800"/>
                  </a:xfrm>
                  <a:prstGeom prst="rect">
                    <a:avLst/>
                  </a:prstGeom>
                  <a:blipFill>
                    <a:blip r:embed="rId3"/>
                    <a:tile tx="0" ty="0" sx="100000" sy="100000" flip="none" algn="tl"/>
                  </a:bli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7" name="Isosceles Triangle 26"/>
                  <p:cNvSpPr/>
                  <p:nvPr/>
                </p:nvSpPr>
                <p:spPr>
                  <a:xfrm>
                    <a:off x="677779" y="325056"/>
                    <a:ext cx="6298011" cy="1157468"/>
                  </a:xfrm>
                  <a:prstGeom prst="triangle">
                    <a:avLst/>
                  </a:prstGeom>
                  <a:solidFill>
                    <a:schemeClr val="bg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32" name="Cube 31"/>
                <p:cNvSpPr/>
                <p:nvPr/>
              </p:nvSpPr>
              <p:spPr>
                <a:xfrm>
                  <a:off x="723900" y="5029200"/>
                  <a:ext cx="8610600" cy="990600"/>
                </a:xfrm>
                <a:prstGeom prst="cub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sp>
            <p:nvSpPr>
              <p:cNvPr id="31" name="Rectangle 30"/>
              <p:cNvSpPr/>
              <p:nvPr/>
            </p:nvSpPr>
            <p:spPr>
              <a:xfrm>
                <a:off x="3176427" y="1198217"/>
                <a:ext cx="3630202" cy="719683"/>
              </a:xfrm>
              <a:prstGeom prst="rect">
                <a:avLst/>
              </a:prstGeom>
              <a:noFill/>
            </p:spPr>
            <p:txBody>
              <a:bodyPr wrap="square">
                <a:spAutoFit/>
              </a:bodyPr>
              <a:lstStyle/>
              <a:p>
                <a:pPr algn="ctr"/>
                <a:r>
                  <a:rPr lang="bn-IN" sz="3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grpSp>
        <p:sp>
          <p:nvSpPr>
            <p:cNvPr id="24" name="Rectangle 23"/>
            <p:cNvSpPr/>
            <p:nvPr/>
          </p:nvSpPr>
          <p:spPr>
            <a:xfrm>
              <a:off x="3733800" y="2971800"/>
              <a:ext cx="12192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1295400" y="2209800"/>
            <a:ext cx="6705600" cy="461665"/>
          </a:xfrm>
          <a:prstGeom prst="rect">
            <a:avLst/>
          </a:prstGeom>
          <a:noFill/>
        </p:spPr>
        <p:txBody>
          <a:bodyPr wrap="square">
            <a:spAutoFit/>
          </a:bodyPr>
          <a:lstStyle/>
          <a:p>
            <a:pPr algn="ctr"/>
            <a:r>
              <a:rPr lang="bn-BD" sz="2400" dirty="0" smtClean="0">
                <a:latin typeface="NikoshBAN" pitchFamily="2" charset="0"/>
                <a:cs typeface="NikoshBAN" pitchFamily="2" charset="0"/>
              </a:rPr>
              <a:t>আমলকি ও তেতুলের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স্বাদ</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পর্যবেক্ষণ</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ফলাফল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খাতায়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লিখ</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Righ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ig_rose_1280x800.jpg"/>
          <p:cNvPicPr>
            <a:picLocks noChangeAspect="1"/>
          </p:cNvPicPr>
          <p:nvPr/>
        </p:nvPicPr>
        <p:blipFill>
          <a:blip r:embed="rId2"/>
          <a:srcRect l="15833"/>
          <a:stretch>
            <a:fillRect/>
          </a:stretch>
        </p:blipFill>
        <p:spPr>
          <a:xfrm>
            <a:off x="457200" y="457200"/>
            <a:ext cx="8305800" cy="6019800"/>
          </a:xfrm>
          <a:prstGeom prst="rect">
            <a:avLst/>
          </a:prstGeom>
        </p:spPr>
      </p:pic>
      <p:sp>
        <p:nvSpPr>
          <p:cNvPr id="6" name="Rectangle 5"/>
          <p:cNvSpPr/>
          <p:nvPr/>
        </p:nvSpPr>
        <p:spPr>
          <a:xfrm>
            <a:off x="1676400" y="762000"/>
            <a:ext cx="6172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eflate">
              <a:avLst/>
            </a:prstTxWarp>
          </a:bodyPr>
          <a:lstStyle/>
          <a:p>
            <a:pPr algn="ctr"/>
            <a:r>
              <a:rPr lang="bn-BD" sz="6000" dirty="0" smtClean="0">
                <a:solidFill>
                  <a:schemeClr val="bg1"/>
                </a:solidFill>
                <a:latin typeface="NikoshBAN" pitchFamily="2" charset="0"/>
                <a:cs typeface="NikoshBAN" pitchFamily="2" charset="0"/>
              </a:rPr>
              <a:t>আর কোনো প্রশ্ন ? ? ?</a:t>
            </a:r>
            <a:endParaRPr lang="en-US" sz="6000" dirty="0">
              <a:solidFill>
                <a:schemeClr val="bg1"/>
              </a:solidFill>
              <a:latin typeface="NikoshBAN" pitchFamily="2" charset="0"/>
              <a:cs typeface="NikoshBAN" pitchFamily="2" charset="0"/>
            </a:endParaRPr>
          </a:p>
        </p:txBody>
      </p:sp>
      <p:sp>
        <p:nvSpPr>
          <p:cNvPr id="12" name="Rectangle 11"/>
          <p:cNvSpPr/>
          <p:nvPr/>
        </p:nvSpPr>
        <p:spPr>
          <a:xfrm>
            <a:off x="2971800" y="5486400"/>
            <a:ext cx="39624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oubleWave1">
              <a:avLst/>
            </a:prstTxWarp>
          </a:bodyPr>
          <a:lstStyle/>
          <a:p>
            <a:pPr algn="ctr"/>
            <a:r>
              <a:rPr lang="bn-BD" sz="6000" dirty="0" smtClean="0">
                <a:solidFill>
                  <a:schemeClr val="bg1"/>
                </a:solidFill>
                <a:latin typeface="NikoshBAN" pitchFamily="2" charset="0"/>
                <a:cs typeface="NikoshBAN" pitchFamily="2" charset="0"/>
              </a:rPr>
              <a:t>ধন্যবাদ</a:t>
            </a:r>
            <a:endParaRPr lang="en-US" sz="6000"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12"/>
                                        </p:tgtEl>
                                        <p:attrNameLst>
                                          <p:attrName>style.visibility</p:attrName>
                                        </p:attrNameLst>
                                      </p:cBhvr>
                                      <p:to>
                                        <p:strVal val="visible"/>
                                      </p:to>
                                    </p:set>
                                    <p:anim by="(-#ppt_w*2)" calcmode="lin" valueType="num">
                                      <p:cBhvr rctx="PPT">
                                        <p:cTn id="17" dur="500" autoRev="1" fill="hold">
                                          <p:stCondLst>
                                            <p:cond delay="0"/>
                                          </p:stCondLst>
                                        </p:cTn>
                                        <p:tgtEl>
                                          <p:spTgt spid="12"/>
                                        </p:tgtEl>
                                        <p:attrNameLst>
                                          <p:attrName>ppt_w</p:attrName>
                                        </p:attrNameLst>
                                      </p:cBhvr>
                                    </p:anim>
                                    <p:anim by="(#ppt_w*0.50)" calcmode="lin" valueType="num">
                                      <p:cBhvr>
                                        <p:cTn id="18" dur="500" decel="50000" autoRev="1" fill="hold">
                                          <p:stCondLst>
                                            <p:cond delay="0"/>
                                          </p:stCondLst>
                                        </p:cTn>
                                        <p:tgtEl>
                                          <p:spTgt spid="12"/>
                                        </p:tgtEl>
                                        <p:attrNameLst>
                                          <p:attrName>ppt_x</p:attrName>
                                        </p:attrNameLst>
                                      </p:cBhvr>
                                    </p:anim>
                                    <p:anim from="(-#ppt_h/2)" to="(#ppt_y)" calcmode="lin" valueType="num">
                                      <p:cBhvr>
                                        <p:cTn id="19" dur="1000" fill="hold">
                                          <p:stCondLst>
                                            <p:cond delay="0"/>
                                          </p:stCondLst>
                                        </p:cTn>
                                        <p:tgtEl>
                                          <p:spTgt spid="12"/>
                                        </p:tgtEl>
                                        <p:attrNameLst>
                                          <p:attrName>ppt_y</p:attrName>
                                        </p:attrNameLst>
                                      </p:cBhvr>
                                    </p:anim>
                                    <p:animRot by="21600000">
                                      <p:cBhvr>
                                        <p:cTn id="20"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1-Blue_and_red_litmus_paper.jpg"/>
          <p:cNvPicPr>
            <a:picLocks noChangeAspect="1"/>
          </p:cNvPicPr>
          <p:nvPr/>
        </p:nvPicPr>
        <p:blipFill>
          <a:blip r:embed="rId3"/>
          <a:srcRect l="5937" t="15000" r="7813" b="11250"/>
          <a:stretch>
            <a:fillRect/>
          </a:stretch>
        </p:blipFill>
        <p:spPr>
          <a:xfrm>
            <a:off x="457200" y="4038600"/>
            <a:ext cx="4114800" cy="2286000"/>
          </a:xfrm>
          <a:prstGeom prst="rect">
            <a:avLst/>
          </a:prstGeom>
          <a:effectLst>
            <a:glow rad="101600">
              <a:schemeClr val="accent2">
                <a:satMod val="175000"/>
                <a:alpha val="40000"/>
              </a:schemeClr>
            </a:glow>
          </a:effectLst>
        </p:spPr>
      </p:pic>
      <p:pic>
        <p:nvPicPr>
          <p:cNvPr id="15" name="Picture 14" descr="kalapara-chun.jpg"/>
          <p:cNvPicPr>
            <a:picLocks noChangeAspect="1"/>
          </p:cNvPicPr>
          <p:nvPr/>
        </p:nvPicPr>
        <p:blipFill>
          <a:blip r:embed="rId4"/>
          <a:srcRect l="54429" t="18391" r="4714" b="50730"/>
          <a:stretch>
            <a:fillRect/>
          </a:stretch>
        </p:blipFill>
        <p:spPr>
          <a:xfrm>
            <a:off x="5029200" y="2133600"/>
            <a:ext cx="3962400" cy="2286000"/>
          </a:xfrm>
          <a:prstGeom prst="rect">
            <a:avLst/>
          </a:prstGeom>
          <a:effectLst>
            <a:glow rad="101600">
              <a:schemeClr val="accent2">
                <a:satMod val="175000"/>
                <a:alpha val="40000"/>
              </a:schemeClr>
            </a:glow>
          </a:effectLst>
        </p:spPr>
      </p:pic>
      <p:sp>
        <p:nvSpPr>
          <p:cNvPr id="19" name="Left Arrow 18"/>
          <p:cNvSpPr/>
          <p:nvPr/>
        </p:nvSpPr>
        <p:spPr>
          <a:xfrm>
            <a:off x="4876800" y="838200"/>
            <a:ext cx="2895600" cy="990600"/>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err="1" smtClean="0">
                <a:solidFill>
                  <a:schemeClr val="tx1"/>
                </a:solidFill>
                <a:latin typeface="NikoshBAN" pitchFamily="2" charset="0"/>
                <a:cs typeface="NikoshBAN" pitchFamily="2" charset="0"/>
              </a:rPr>
              <a:t>লেবুর</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রসে</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থাকে</a:t>
            </a:r>
            <a:r>
              <a:rPr lang="en-US" sz="2000" dirty="0" smtClean="0">
                <a:solidFill>
                  <a:schemeClr val="tx1"/>
                </a:solidFill>
                <a:latin typeface="NikoshBAN" pitchFamily="2" charset="0"/>
                <a:cs typeface="NikoshBAN" pitchFamily="2" charset="0"/>
              </a:rPr>
              <a:t>…</a:t>
            </a:r>
            <a:endParaRPr lang="en-US" sz="2000" dirty="0">
              <a:solidFill>
                <a:schemeClr val="tx1"/>
              </a:solidFill>
              <a:latin typeface="NikoshBAN" pitchFamily="2" charset="0"/>
              <a:cs typeface="NikoshBAN" pitchFamily="2" charset="0"/>
            </a:endParaRPr>
          </a:p>
        </p:txBody>
      </p:sp>
      <p:sp>
        <p:nvSpPr>
          <p:cNvPr id="20" name="Right Arrow 19"/>
          <p:cNvSpPr/>
          <p:nvPr/>
        </p:nvSpPr>
        <p:spPr>
          <a:xfrm>
            <a:off x="2209800" y="2895600"/>
            <a:ext cx="2590800" cy="9906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চুনের পানি হলো</a:t>
            </a:r>
            <a:r>
              <a:rPr lang="en-US" sz="2000" dirty="0" smtClean="0">
                <a:solidFill>
                  <a:schemeClr val="tx1"/>
                </a:solidFill>
                <a:latin typeface="NikoshBAN" pitchFamily="2" charset="0"/>
                <a:cs typeface="NikoshBAN" pitchFamily="2" charset="0"/>
              </a:rPr>
              <a:t>…</a:t>
            </a:r>
            <a:endParaRPr lang="en-US" sz="2000" dirty="0">
              <a:solidFill>
                <a:schemeClr val="tx1"/>
              </a:solidFill>
              <a:latin typeface="NikoshBAN" pitchFamily="2" charset="0"/>
              <a:cs typeface="NikoshBAN" pitchFamily="2" charset="0"/>
            </a:endParaRPr>
          </a:p>
        </p:txBody>
      </p:sp>
      <p:sp>
        <p:nvSpPr>
          <p:cNvPr id="21" name="Left Arrow 20"/>
          <p:cNvSpPr/>
          <p:nvPr/>
        </p:nvSpPr>
        <p:spPr>
          <a:xfrm>
            <a:off x="4800600" y="4876800"/>
            <a:ext cx="2895600" cy="990600"/>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লিটমাস পেপার হলো</a:t>
            </a:r>
            <a:r>
              <a:rPr lang="en-US" sz="2000" dirty="0" smtClean="0">
                <a:solidFill>
                  <a:schemeClr val="tx1"/>
                </a:solidFill>
                <a:latin typeface="NikoshBAN" pitchFamily="2" charset="0"/>
                <a:cs typeface="NikoshBAN" pitchFamily="2" charset="0"/>
              </a:rPr>
              <a:t>…</a:t>
            </a:r>
            <a:endParaRPr lang="en-US" sz="2000" dirty="0">
              <a:solidFill>
                <a:schemeClr val="tx1"/>
              </a:solidFill>
              <a:latin typeface="NikoshBAN" pitchFamily="2" charset="0"/>
              <a:cs typeface="NikoshBAN" pitchFamily="2" charset="0"/>
            </a:endParaRPr>
          </a:p>
        </p:txBody>
      </p:sp>
      <p:pic>
        <p:nvPicPr>
          <p:cNvPr id="23" name="Picture 22" descr="index.jpg"/>
          <p:cNvPicPr>
            <a:picLocks noChangeAspect="1"/>
          </p:cNvPicPr>
          <p:nvPr/>
        </p:nvPicPr>
        <p:blipFill>
          <a:blip r:embed="rId5"/>
          <a:stretch>
            <a:fillRect/>
          </a:stretch>
        </p:blipFill>
        <p:spPr>
          <a:xfrm>
            <a:off x="457200" y="609600"/>
            <a:ext cx="4038600" cy="2057400"/>
          </a:xfrm>
          <a:prstGeom prst="rect">
            <a:avLst/>
          </a:prstGeom>
          <a:ln w="28575">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Blue_and_red_litmus_paper.jpg"/>
          <p:cNvPicPr>
            <a:picLocks noChangeAspect="1"/>
          </p:cNvPicPr>
          <p:nvPr/>
        </p:nvPicPr>
        <p:blipFill>
          <a:blip r:embed="rId2">
            <a:duotone>
              <a:schemeClr val="bg2">
                <a:shade val="45000"/>
                <a:satMod val="135000"/>
              </a:schemeClr>
              <a:prstClr val="white"/>
            </a:duotone>
          </a:blip>
          <a:srcRect l="5937" t="15000" r="7813" b="11250"/>
          <a:stretch>
            <a:fillRect/>
          </a:stretch>
        </p:blipFill>
        <p:spPr>
          <a:xfrm>
            <a:off x="685800" y="914400"/>
            <a:ext cx="8077200" cy="4572000"/>
          </a:xfrm>
          <a:prstGeom prst="rect">
            <a:avLst/>
          </a:prstGeom>
          <a:effectLst/>
        </p:spPr>
      </p:pic>
      <p:sp>
        <p:nvSpPr>
          <p:cNvPr id="2" name="Rounded Rectangle 1"/>
          <p:cNvSpPr/>
          <p:nvPr/>
        </p:nvSpPr>
        <p:spPr>
          <a:xfrm>
            <a:off x="1540933" y="2286000"/>
            <a:ext cx="6231467" cy="1676400"/>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bn-BD" sz="5400" b="1" dirty="0" smtClean="0">
              <a:solidFill>
                <a:schemeClr val="tx1"/>
              </a:solidFill>
              <a:latin typeface="NikoshBAN" pitchFamily="2" charset="0"/>
              <a:cs typeface="NikoshBAN" pitchFamily="2" charset="0"/>
            </a:endParaRPr>
          </a:p>
          <a:p>
            <a:pPr algn="ctr"/>
            <a:r>
              <a:rPr lang="bn-BD" sz="5400" b="1" dirty="0" smtClean="0">
                <a:solidFill>
                  <a:schemeClr val="tx1"/>
                </a:solidFill>
                <a:latin typeface="NikoshBAN" pitchFamily="2" charset="0"/>
                <a:cs typeface="NikoshBAN" pitchFamily="2" charset="0"/>
              </a:rPr>
              <a:t>অম্ল, ক্ষারক ও নির্দেশক</a:t>
            </a:r>
          </a:p>
          <a:p>
            <a:pPr algn="ctr"/>
            <a:endParaRPr lang="en-US" sz="5400" b="1" dirty="0">
              <a:solidFill>
                <a:schemeClr val="tx1"/>
              </a:solidFill>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43000" y="609600"/>
            <a:ext cx="6934200" cy="5105400"/>
            <a:chOff x="1143000" y="609600"/>
            <a:chExt cx="6934200" cy="5105400"/>
          </a:xfrm>
        </p:grpSpPr>
        <p:sp>
          <p:nvSpPr>
            <p:cNvPr id="16" name="Rounded Rectangle 15"/>
            <p:cNvSpPr/>
            <p:nvPr/>
          </p:nvSpPr>
          <p:spPr>
            <a:xfrm>
              <a:off x="1143000" y="2057400"/>
              <a:ext cx="6934200" cy="7620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buFont typeface="Wingdings" pitchFamily="2" charset="2"/>
                <a:buChar char="v"/>
              </a:pP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অম্ল ও ক্ষ</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রক কী তা বলতে পারবে।</a:t>
              </a:r>
              <a:r>
                <a:rPr lang="en-US"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
          <p:nvSpPr>
            <p:cNvPr id="18" name="Rounded Rectangle 17"/>
            <p:cNvSpPr/>
            <p:nvPr/>
          </p:nvSpPr>
          <p:spPr>
            <a:xfrm>
              <a:off x="1143000" y="4953000"/>
              <a:ext cx="6883400" cy="762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buFont typeface="Wingdings" pitchFamily="2" charset="2"/>
                <a:buChar char="v"/>
              </a:pP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নির্দেশক দ্বারা অম্ল ও ক্ষারক সনাক্ত  করতে পারবে।</a:t>
              </a:r>
              <a:endParaRPr lang="en-US" sz="2800" dirty="0">
                <a:solidFill>
                  <a:schemeClr val="tx1"/>
                </a:solidFill>
                <a:latin typeface="NikoshBAN" pitchFamily="2" charset="0"/>
                <a:cs typeface="NikoshBAN" pitchFamily="2" charset="0"/>
              </a:endParaRPr>
            </a:p>
          </p:txBody>
        </p:sp>
        <p:sp>
          <p:nvSpPr>
            <p:cNvPr id="22" name="Rounded Rectangle 21"/>
            <p:cNvSpPr/>
            <p:nvPr/>
          </p:nvSpPr>
          <p:spPr>
            <a:xfrm>
              <a:off x="1143000" y="3505200"/>
              <a:ext cx="6858000" cy="7620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buFont typeface="Wingdings" pitchFamily="2" charset="2"/>
                <a:buChar char="v"/>
              </a:pPr>
              <a:r>
                <a:rPr lang="bn-BD" sz="2800" dirty="0" smtClean="0">
                  <a:solidFill>
                    <a:schemeClr val="tx1"/>
                  </a:solidFill>
                  <a:latin typeface="NikoshBAN" pitchFamily="2" charset="0"/>
                  <a:cs typeface="NikoshBAN" pitchFamily="2" charset="0"/>
                </a:rPr>
                <a:t> নির্দেশক বলতে কী</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বুঝায় তা বলতে পারবে।</a:t>
              </a:r>
              <a:endParaRPr lang="en-US" sz="2800" dirty="0">
                <a:solidFill>
                  <a:schemeClr val="tx1"/>
                </a:solidFill>
                <a:latin typeface="NikoshBAN" pitchFamily="2" charset="0"/>
                <a:cs typeface="NikoshBAN" pitchFamily="2" charset="0"/>
              </a:endParaRPr>
            </a:p>
          </p:txBody>
        </p:sp>
        <p:sp>
          <p:nvSpPr>
            <p:cNvPr id="11" name="Rounded Rectangle 10"/>
            <p:cNvSpPr/>
            <p:nvPr/>
          </p:nvSpPr>
          <p:spPr>
            <a:xfrm>
              <a:off x="1371600" y="609600"/>
              <a:ext cx="6578600" cy="762000"/>
            </a:xfrm>
            <a:prstGeom prst="roundRect">
              <a:avLst/>
            </a:prstGeom>
            <a:ln/>
            <a:scene3d>
              <a:camera prst="perspectiveAbove"/>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r>
                <a:rPr lang="bn-BD" sz="3600" i="1" dirty="0" smtClean="0">
                  <a:solidFill>
                    <a:schemeClr val="tx1"/>
                  </a:solidFill>
                  <a:latin typeface="NikoshBAN" pitchFamily="2" charset="0"/>
                  <a:cs typeface="NikoshBAN" pitchFamily="2" charset="0"/>
                </a:rPr>
                <a:t>এই পাঠ শেষে শিক্ষার্থীরা ...</a:t>
              </a:r>
              <a:endParaRPr lang="en-US" sz="3600" i="1" dirty="0" smtClean="0">
                <a:solidFill>
                  <a:schemeClr val="tx1"/>
                </a:solidFill>
                <a:latin typeface="NikoshBAN" pitchFamily="2" charset="0"/>
                <a:cs typeface="NikoshBAN" pitchFamily="2" charset="0"/>
              </a:endParaRP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57200" y="1055254"/>
            <a:ext cx="8020050" cy="4812146"/>
            <a:chOff x="457200" y="1055254"/>
            <a:chExt cx="8020050" cy="4812146"/>
          </a:xfrm>
        </p:grpSpPr>
        <p:pic>
          <p:nvPicPr>
            <p:cNvPr id="13" name="Picture 12" descr="index.jpg"/>
            <p:cNvPicPr>
              <a:picLocks noChangeAspect="1"/>
            </p:cNvPicPr>
            <p:nvPr/>
          </p:nvPicPr>
          <p:blipFill>
            <a:blip r:embed="rId3"/>
            <a:stretch>
              <a:fillRect/>
            </a:stretch>
          </p:blipFill>
          <p:spPr>
            <a:xfrm>
              <a:off x="457200" y="1066800"/>
              <a:ext cx="3733800" cy="2032000"/>
            </a:xfrm>
            <a:prstGeom prst="rect">
              <a:avLst/>
            </a:prstGeom>
            <a:ln w="28575">
              <a:solidFill>
                <a:schemeClr val="tx1"/>
              </a:solidFill>
            </a:ln>
          </p:spPr>
        </p:pic>
        <p:pic>
          <p:nvPicPr>
            <p:cNvPr id="8" name="Picture 7" descr="Indian-gooseberry.jpg"/>
            <p:cNvPicPr>
              <a:picLocks noChangeAspect="1"/>
            </p:cNvPicPr>
            <p:nvPr/>
          </p:nvPicPr>
          <p:blipFill>
            <a:blip r:embed="rId4"/>
            <a:srcRect l="34524" t="25000" r="36905" b="32143"/>
            <a:stretch>
              <a:fillRect/>
            </a:stretch>
          </p:blipFill>
          <p:spPr>
            <a:xfrm>
              <a:off x="4876800" y="1055254"/>
              <a:ext cx="3505200" cy="2068946"/>
            </a:xfrm>
            <a:prstGeom prst="rect">
              <a:avLst/>
            </a:prstGeom>
            <a:ln w="28575">
              <a:solidFill>
                <a:schemeClr val="tx1"/>
              </a:solidFill>
            </a:ln>
          </p:spPr>
        </p:pic>
        <p:pic>
          <p:nvPicPr>
            <p:cNvPr id="7" name="Picture 6" descr="image_922_118047.jpg"/>
            <p:cNvPicPr>
              <a:picLocks noChangeAspect="1"/>
            </p:cNvPicPr>
            <p:nvPr/>
          </p:nvPicPr>
          <p:blipFill>
            <a:blip r:embed="rId5"/>
            <a:stretch>
              <a:fillRect/>
            </a:stretch>
          </p:blipFill>
          <p:spPr>
            <a:xfrm>
              <a:off x="533400" y="3581400"/>
              <a:ext cx="3657600" cy="2209800"/>
            </a:xfrm>
            <a:prstGeom prst="rect">
              <a:avLst/>
            </a:prstGeom>
            <a:ln w="28575">
              <a:solidFill>
                <a:schemeClr val="tx1"/>
              </a:solidFill>
            </a:ln>
          </p:spPr>
        </p:pic>
        <p:pic>
          <p:nvPicPr>
            <p:cNvPr id="6" name="Picture 5" descr="guava.jpg"/>
            <p:cNvPicPr>
              <a:picLocks noChangeAspect="1"/>
            </p:cNvPicPr>
            <p:nvPr/>
          </p:nvPicPr>
          <p:blipFill>
            <a:blip r:embed="rId6"/>
            <a:stretch>
              <a:fillRect/>
            </a:stretch>
          </p:blipFill>
          <p:spPr>
            <a:xfrm>
              <a:off x="4876800" y="3646714"/>
              <a:ext cx="3600450" cy="2220686"/>
            </a:xfrm>
            <a:prstGeom prst="rect">
              <a:avLst/>
            </a:prstGeom>
            <a:ln w="28575">
              <a:solidFill>
                <a:schemeClr val="tx1"/>
              </a:solidFill>
            </a:ln>
          </p:spPr>
        </p:pic>
      </p:grpSp>
      <p:sp>
        <p:nvSpPr>
          <p:cNvPr id="23" name="Rectangle 22"/>
          <p:cNvSpPr/>
          <p:nvPr/>
        </p:nvSpPr>
        <p:spPr>
          <a:xfrm>
            <a:off x="1981200" y="6019800"/>
            <a:ext cx="48006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টকস্বাদযুক্ত পদার্থই . . . </a:t>
            </a:r>
            <a:endParaRPr lang="en-US" sz="2400" dirty="0">
              <a:solidFill>
                <a:schemeClr val="tx1"/>
              </a:solidFill>
              <a:latin typeface="NikoshBAN" pitchFamily="2" charset="0"/>
              <a:cs typeface="NikoshBAN" pitchFamily="2" charset="0"/>
            </a:endParaRPr>
          </a:p>
        </p:txBody>
      </p:sp>
      <p:sp>
        <p:nvSpPr>
          <p:cNvPr id="10" name="Rectangle 9"/>
          <p:cNvSpPr/>
          <p:nvPr/>
        </p:nvSpPr>
        <p:spPr>
          <a:xfrm>
            <a:off x="1143000" y="304800"/>
            <a:ext cx="66294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তোমাদের অভিজ্ঞতা থেকে বল ফলগুলির স্বাদ কিরুপ এবং কেন? </a:t>
            </a:r>
            <a:endParaRPr lang="en-US" sz="24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downRigh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 y="5791200"/>
            <a:ext cx="7086600"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ক্ষার ও ক্ষারকসমুহের স্বাদ কষা বা তিক্ত । </a:t>
            </a:r>
          </a:p>
          <a:p>
            <a:pPr algn="ctr"/>
            <a:r>
              <a:rPr lang="bn-BD" sz="2400" dirty="0" smtClean="0">
                <a:solidFill>
                  <a:schemeClr val="tx1"/>
                </a:solidFill>
                <a:latin typeface="NikoshBAN" pitchFamily="2" charset="0"/>
                <a:cs typeface="NikoshBAN" pitchFamily="2" charset="0"/>
              </a:rPr>
              <a:t>এদের স্বাদ পরীক্ষা না করাই ভাল।</a:t>
            </a:r>
            <a:endParaRPr lang="en-US" sz="2400" dirty="0">
              <a:solidFill>
                <a:schemeClr val="tx1"/>
              </a:solidFill>
              <a:latin typeface="NikoshBAN" pitchFamily="2" charset="0"/>
              <a:cs typeface="NikoshBAN" pitchFamily="2" charset="0"/>
            </a:endParaRPr>
          </a:p>
        </p:txBody>
      </p:sp>
      <p:pic>
        <p:nvPicPr>
          <p:cNvPr id="2" name="Picture 1" descr="pic-026-300x225.jpg"/>
          <p:cNvPicPr>
            <a:picLocks noChangeAspect="1"/>
          </p:cNvPicPr>
          <p:nvPr/>
        </p:nvPicPr>
        <p:blipFill>
          <a:blip r:embed="rId3"/>
          <a:stretch>
            <a:fillRect/>
          </a:stretch>
        </p:blipFill>
        <p:spPr>
          <a:xfrm>
            <a:off x="838199" y="914400"/>
            <a:ext cx="3437467" cy="2209800"/>
          </a:xfrm>
          <a:prstGeom prst="rect">
            <a:avLst/>
          </a:prstGeom>
          <a:ln w="28575">
            <a:solidFill>
              <a:schemeClr val="tx1"/>
            </a:solidFill>
          </a:ln>
        </p:spPr>
      </p:pic>
      <p:grpSp>
        <p:nvGrpSpPr>
          <p:cNvPr id="7" name="Group 6"/>
          <p:cNvGrpSpPr/>
          <p:nvPr/>
        </p:nvGrpSpPr>
        <p:grpSpPr>
          <a:xfrm>
            <a:off x="5029200" y="838200"/>
            <a:ext cx="3200400" cy="2286000"/>
            <a:chOff x="3124200" y="2667000"/>
            <a:chExt cx="2971800" cy="1466850"/>
          </a:xfrm>
        </p:grpSpPr>
        <p:pic>
          <p:nvPicPr>
            <p:cNvPr id="8" name="Picture 7" descr="images45.jpg"/>
            <p:cNvPicPr>
              <a:picLocks noChangeAspect="1"/>
            </p:cNvPicPr>
            <p:nvPr/>
          </p:nvPicPr>
          <p:blipFill>
            <a:blip r:embed="rId4"/>
            <a:stretch>
              <a:fillRect/>
            </a:stretch>
          </p:blipFill>
          <p:spPr>
            <a:xfrm>
              <a:off x="3124200" y="2667000"/>
              <a:ext cx="2971800" cy="1466850"/>
            </a:xfrm>
            <a:prstGeom prst="rect">
              <a:avLst/>
            </a:prstGeom>
            <a:ln w="28575">
              <a:solidFill>
                <a:schemeClr val="tx1"/>
              </a:solidFill>
            </a:ln>
          </p:spPr>
        </p:pic>
        <p:pic>
          <p:nvPicPr>
            <p:cNvPr id="9" name="Picture 8" descr="061.jpg"/>
            <p:cNvPicPr>
              <a:picLocks noChangeAspect="1"/>
            </p:cNvPicPr>
            <p:nvPr/>
          </p:nvPicPr>
          <p:blipFill>
            <a:blip r:embed="rId5"/>
            <a:srcRect l="30509" t="22727" r="25424" b="20454"/>
            <a:stretch>
              <a:fillRect/>
            </a:stretch>
          </p:blipFill>
          <p:spPr>
            <a:xfrm>
              <a:off x="3805238" y="2904392"/>
              <a:ext cx="1609725" cy="98913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6" name="Picture 5" descr="LIQUID-VS-POWDER-H.jpg"/>
          <p:cNvPicPr>
            <a:picLocks noChangeAspect="1"/>
          </p:cNvPicPr>
          <p:nvPr/>
        </p:nvPicPr>
        <p:blipFill>
          <a:blip r:embed="rId6"/>
          <a:stretch>
            <a:fillRect/>
          </a:stretch>
        </p:blipFill>
        <p:spPr>
          <a:xfrm>
            <a:off x="838200" y="3429000"/>
            <a:ext cx="3429000" cy="2198633"/>
          </a:xfrm>
          <a:prstGeom prst="rect">
            <a:avLst/>
          </a:prstGeom>
          <a:ln w="28575">
            <a:solidFill>
              <a:schemeClr val="tx1"/>
            </a:solidFill>
          </a:ln>
        </p:spPr>
      </p:pic>
      <p:pic>
        <p:nvPicPr>
          <p:cNvPr id="3" name="Picture 2" descr="images.jpg"/>
          <p:cNvPicPr>
            <a:picLocks noChangeAspect="1"/>
          </p:cNvPicPr>
          <p:nvPr/>
        </p:nvPicPr>
        <p:blipFill>
          <a:blip r:embed="rId7"/>
          <a:srcRect t="17037"/>
          <a:stretch>
            <a:fillRect/>
          </a:stretch>
        </p:blipFill>
        <p:spPr>
          <a:xfrm>
            <a:off x="5029200" y="3352800"/>
            <a:ext cx="3200400" cy="2154840"/>
          </a:xfrm>
          <a:prstGeom prst="rect">
            <a:avLst/>
          </a:prstGeom>
          <a:ln w="28575">
            <a:solidFill>
              <a:schemeClr val="tx1"/>
            </a:solidFill>
          </a:ln>
        </p:spPr>
      </p:pic>
      <p:sp>
        <p:nvSpPr>
          <p:cNvPr id="20" name="Rectangle 19"/>
          <p:cNvSpPr/>
          <p:nvPr/>
        </p:nvSpPr>
        <p:spPr>
          <a:xfrm>
            <a:off x="762000" y="152400"/>
            <a:ext cx="7467599"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চুন, সাবান ইত্যাতি পদা</a:t>
            </a:r>
            <a:r>
              <a:rPr lang="bn-IN" sz="2400" dirty="0" smtClean="0">
                <a:solidFill>
                  <a:schemeClr val="tx1"/>
                </a:solidFill>
                <a:latin typeface="NikoshBAN" pitchFamily="2" charset="0"/>
                <a:cs typeface="NikoshBAN" pitchFamily="2" charset="0"/>
              </a:rPr>
              <a:t>র্থের</a:t>
            </a:r>
            <a:r>
              <a:rPr lang="bn-BD" sz="2400" dirty="0" smtClean="0">
                <a:solidFill>
                  <a:schemeClr val="tx1"/>
                </a:solidFill>
                <a:latin typeface="NikoshBAN" pitchFamily="2" charset="0"/>
                <a:cs typeface="NikoshBAN" pitchFamily="2" charset="0"/>
              </a:rPr>
              <a:t> মধ্যে ক্ষার বা ক্ষারক থাকে। </a:t>
            </a:r>
            <a:endParaRPr lang="en-US" sz="24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Righ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3124200"/>
            <a:ext cx="48006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প্রশ্নঃ অম্ল বা এসিড কাকে বলে? </a:t>
            </a:r>
            <a:endParaRPr lang="en-US" sz="2400" dirty="0">
              <a:solidFill>
                <a:schemeClr val="tx1"/>
              </a:solidFill>
              <a:latin typeface="NikoshBAN" pitchFamily="2" charset="0"/>
              <a:cs typeface="NikoshBAN" pitchFamily="2" charset="0"/>
            </a:endParaRPr>
          </a:p>
        </p:txBody>
      </p:sp>
      <p:sp>
        <p:nvSpPr>
          <p:cNvPr id="3" name="Rectangle 2"/>
          <p:cNvSpPr/>
          <p:nvPr/>
        </p:nvSpPr>
        <p:spPr>
          <a:xfrm>
            <a:off x="2286000" y="4495800"/>
            <a:ext cx="48006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প্রশ্নঃ ক্ষারক কাকে বলে? </a:t>
            </a:r>
            <a:endParaRPr lang="en-US" sz="2400" dirty="0">
              <a:solidFill>
                <a:schemeClr val="tx1"/>
              </a:solidFill>
              <a:latin typeface="NikoshBAN" pitchFamily="2" charset="0"/>
              <a:cs typeface="NikoshBAN" pitchFamily="2" charset="0"/>
            </a:endParaRPr>
          </a:p>
        </p:txBody>
      </p:sp>
      <p:sp>
        <p:nvSpPr>
          <p:cNvPr id="4" name="Rectangle 3"/>
          <p:cNvSpPr/>
          <p:nvPr/>
        </p:nvSpPr>
        <p:spPr>
          <a:xfrm>
            <a:off x="2514600" y="838200"/>
            <a:ext cx="41910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জোড়ায় কাজ</a:t>
            </a:r>
            <a:endParaRPr lang="en-US" sz="24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4600" y="304800"/>
            <a:ext cx="4114800" cy="609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লিটমাস কাগজ বা নির্দেশক </a:t>
            </a:r>
            <a:endParaRPr lang="en-US" sz="2400" dirty="0">
              <a:solidFill>
                <a:schemeClr val="tx1"/>
              </a:solidFill>
              <a:latin typeface="NikoshBAN" pitchFamily="2" charset="0"/>
              <a:cs typeface="NikoshBAN" pitchFamily="2" charset="0"/>
            </a:endParaRPr>
          </a:p>
        </p:txBody>
      </p:sp>
      <p:grpSp>
        <p:nvGrpSpPr>
          <p:cNvPr id="11" name="Group 10"/>
          <p:cNvGrpSpPr/>
          <p:nvPr/>
        </p:nvGrpSpPr>
        <p:grpSpPr>
          <a:xfrm>
            <a:off x="3124200" y="2514600"/>
            <a:ext cx="2133600" cy="3581400"/>
            <a:chOff x="3124200" y="1371600"/>
            <a:chExt cx="2438400" cy="3581400"/>
          </a:xfrm>
        </p:grpSpPr>
        <p:pic>
          <p:nvPicPr>
            <p:cNvPr id="4" name="Picture 3" descr="IMG_0522 baton rouge lichen.jpg"/>
            <p:cNvPicPr>
              <a:picLocks noChangeAspect="1"/>
            </p:cNvPicPr>
            <p:nvPr/>
          </p:nvPicPr>
          <p:blipFill>
            <a:blip r:embed="rId3" cstate="print"/>
            <a:stretch>
              <a:fillRect/>
            </a:stretch>
          </p:blipFill>
          <p:spPr>
            <a:xfrm>
              <a:off x="3124200" y="1371600"/>
              <a:ext cx="2438400" cy="2743200"/>
            </a:xfrm>
            <a:prstGeom prst="rect">
              <a:avLst/>
            </a:prstGeom>
          </p:spPr>
          <p:style>
            <a:lnRef idx="1">
              <a:schemeClr val="accent2"/>
            </a:lnRef>
            <a:fillRef idx="2">
              <a:schemeClr val="accent2"/>
            </a:fillRef>
            <a:effectRef idx="1">
              <a:schemeClr val="accent2"/>
            </a:effectRef>
            <a:fontRef idx="minor">
              <a:schemeClr val="dk1"/>
            </a:fontRef>
          </p:style>
        </p:pic>
        <p:sp>
          <p:nvSpPr>
            <p:cNvPr id="8" name="Rectangle 7"/>
            <p:cNvSpPr/>
            <p:nvPr/>
          </p:nvSpPr>
          <p:spPr>
            <a:xfrm>
              <a:off x="3124200" y="4495800"/>
              <a:ext cx="24384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লিচেন গাছ </a:t>
              </a:r>
              <a:endParaRPr lang="en-US" sz="2400" dirty="0">
                <a:solidFill>
                  <a:schemeClr val="tx1"/>
                </a:solidFill>
                <a:latin typeface="NikoshBAN" pitchFamily="2" charset="0"/>
                <a:cs typeface="NikoshBAN" pitchFamily="2" charset="0"/>
              </a:endParaRPr>
            </a:p>
          </p:txBody>
        </p:sp>
      </p:grpSp>
      <p:grpSp>
        <p:nvGrpSpPr>
          <p:cNvPr id="14" name="Group 13"/>
          <p:cNvGrpSpPr/>
          <p:nvPr/>
        </p:nvGrpSpPr>
        <p:grpSpPr>
          <a:xfrm>
            <a:off x="6450873" y="2514600"/>
            <a:ext cx="2159727" cy="3581400"/>
            <a:chOff x="6450873" y="2514600"/>
            <a:chExt cx="2159727" cy="3581400"/>
          </a:xfrm>
        </p:grpSpPr>
        <p:pic>
          <p:nvPicPr>
            <p:cNvPr id="5" name="Picture 4" descr="seven-seas-tomoe-river-paper-pad-3.jpg"/>
            <p:cNvPicPr>
              <a:picLocks noChangeAspect="1"/>
            </p:cNvPicPr>
            <p:nvPr/>
          </p:nvPicPr>
          <p:blipFill>
            <a:blip r:embed="rId4" cstate="print">
              <a:duotone>
                <a:prstClr val="black"/>
                <a:schemeClr val="accent2">
                  <a:tint val="45000"/>
                  <a:satMod val="400000"/>
                </a:schemeClr>
              </a:duotone>
            </a:blip>
            <a:stretch>
              <a:fillRect/>
            </a:stretch>
          </p:blipFill>
          <p:spPr>
            <a:xfrm>
              <a:off x="6450873" y="2514600"/>
              <a:ext cx="2159726" cy="2743200"/>
            </a:xfrm>
            <a:prstGeom prst="rect">
              <a:avLst/>
            </a:prstGeom>
          </p:spPr>
        </p:pic>
        <p:sp>
          <p:nvSpPr>
            <p:cNvPr id="9" name="Rectangle 8"/>
            <p:cNvSpPr/>
            <p:nvPr/>
          </p:nvSpPr>
          <p:spPr>
            <a:xfrm>
              <a:off x="6477001" y="5638800"/>
              <a:ext cx="2133599"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লিটমাস কাগজ </a:t>
              </a:r>
              <a:endParaRPr lang="en-US" sz="2400" dirty="0">
                <a:solidFill>
                  <a:schemeClr val="tx1"/>
                </a:solidFill>
                <a:latin typeface="NikoshBAN" pitchFamily="2" charset="0"/>
                <a:cs typeface="NikoshBAN" pitchFamily="2" charset="0"/>
              </a:endParaRPr>
            </a:p>
          </p:txBody>
        </p:sp>
      </p:grpSp>
      <p:sp>
        <p:nvSpPr>
          <p:cNvPr id="12" name="Rectangle 11"/>
          <p:cNvSpPr/>
          <p:nvPr/>
        </p:nvSpPr>
        <p:spPr>
          <a:xfrm>
            <a:off x="609600" y="1371600"/>
            <a:ext cx="8153400" cy="685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সাধারন কাগজে লিচেন গাছ থেকে প্রাপ্ত রং মিশিয়ে তৈরি হয় লিটমাস কাগজ </a:t>
            </a:r>
            <a:endParaRPr lang="en-US" sz="2400" dirty="0">
              <a:solidFill>
                <a:schemeClr val="tx1"/>
              </a:solidFill>
              <a:latin typeface="NikoshBAN" pitchFamily="2" charset="0"/>
              <a:cs typeface="NikoshBAN" pitchFamily="2" charset="0"/>
            </a:endParaRPr>
          </a:p>
        </p:txBody>
      </p:sp>
      <p:grpSp>
        <p:nvGrpSpPr>
          <p:cNvPr id="10" name="Group 9"/>
          <p:cNvGrpSpPr/>
          <p:nvPr/>
        </p:nvGrpSpPr>
        <p:grpSpPr>
          <a:xfrm>
            <a:off x="304800" y="2495144"/>
            <a:ext cx="2286000" cy="3600856"/>
            <a:chOff x="304800" y="1371600"/>
            <a:chExt cx="2514600" cy="3453882"/>
          </a:xfrm>
        </p:grpSpPr>
        <p:sp>
          <p:nvSpPr>
            <p:cNvPr id="7" name="Rectangle 6"/>
            <p:cNvSpPr/>
            <p:nvPr/>
          </p:nvSpPr>
          <p:spPr>
            <a:xfrm>
              <a:off x="533400" y="4368282"/>
              <a:ext cx="21336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সাধারন কাগজ </a:t>
              </a:r>
              <a:endParaRPr lang="en-US" sz="2000" dirty="0">
                <a:solidFill>
                  <a:schemeClr val="tx1"/>
                </a:solidFill>
                <a:latin typeface="NikoshBAN" pitchFamily="2" charset="0"/>
                <a:cs typeface="NikoshBAN" pitchFamily="2" charset="0"/>
              </a:endParaRPr>
            </a:p>
          </p:txBody>
        </p:sp>
        <p:pic>
          <p:nvPicPr>
            <p:cNvPr id="15" name="Picture 14" descr="seven-seas-tomoe-river-paper-pad-4.jpg"/>
            <p:cNvPicPr>
              <a:picLocks noChangeAspect="1"/>
            </p:cNvPicPr>
            <p:nvPr/>
          </p:nvPicPr>
          <p:blipFill>
            <a:blip r:embed="rId5" cstate="print"/>
            <a:stretch>
              <a:fillRect/>
            </a:stretch>
          </p:blipFill>
          <p:spPr>
            <a:xfrm>
              <a:off x="304800" y="1371600"/>
              <a:ext cx="2514600" cy="2667000"/>
            </a:xfrm>
            <a:prstGeom prst="rect">
              <a:avLst/>
            </a:prstGeom>
          </p:spPr>
          <p:style>
            <a:lnRef idx="1">
              <a:schemeClr val="accent1"/>
            </a:lnRef>
            <a:fillRef idx="2">
              <a:schemeClr val="accent1"/>
            </a:fillRef>
            <a:effectRef idx="1">
              <a:schemeClr val="accent1"/>
            </a:effectRef>
            <a:fontRef idx="minor">
              <a:schemeClr val="dk1"/>
            </a:fontRef>
          </p:style>
        </p:pic>
      </p:grpSp>
      <p:sp>
        <p:nvSpPr>
          <p:cNvPr id="20" name="Right Arrow 19"/>
          <p:cNvSpPr/>
          <p:nvPr/>
        </p:nvSpPr>
        <p:spPr>
          <a:xfrm>
            <a:off x="5410200" y="3733800"/>
            <a:ext cx="990600" cy="6858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Righ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81000" y="2743200"/>
            <a:ext cx="1752600" cy="3505200"/>
            <a:chOff x="381000" y="2743200"/>
            <a:chExt cx="1752600" cy="3505200"/>
          </a:xfrm>
        </p:grpSpPr>
        <p:pic>
          <p:nvPicPr>
            <p:cNvPr id="3" name="Picture 2" descr="seven-seas-tomoe-river-paper-pad-3.jpg"/>
            <p:cNvPicPr>
              <a:picLocks noChangeAspect="1"/>
            </p:cNvPicPr>
            <p:nvPr/>
          </p:nvPicPr>
          <p:blipFill>
            <a:blip r:embed="rId4" cstate="print">
              <a:duotone>
                <a:prstClr val="black"/>
                <a:schemeClr val="accent2">
                  <a:tint val="45000"/>
                  <a:satMod val="400000"/>
                </a:schemeClr>
              </a:duotone>
            </a:blip>
            <a:stretch>
              <a:fillRect/>
            </a:stretch>
          </p:blipFill>
          <p:spPr>
            <a:xfrm>
              <a:off x="381000" y="2743200"/>
              <a:ext cx="1752600" cy="2804160"/>
            </a:xfrm>
            <a:prstGeom prst="rect">
              <a:avLst/>
            </a:prstGeom>
          </p:spPr>
          <p:style>
            <a:lnRef idx="1">
              <a:schemeClr val="dk1"/>
            </a:lnRef>
            <a:fillRef idx="2">
              <a:schemeClr val="dk1"/>
            </a:fillRef>
            <a:effectRef idx="1">
              <a:schemeClr val="dk1"/>
            </a:effectRef>
            <a:fontRef idx="minor">
              <a:schemeClr val="dk1"/>
            </a:fontRef>
          </p:style>
        </p:pic>
        <p:sp>
          <p:nvSpPr>
            <p:cNvPr id="11" name="Rectangle 10"/>
            <p:cNvSpPr/>
            <p:nvPr/>
          </p:nvSpPr>
          <p:spPr>
            <a:xfrm>
              <a:off x="381000" y="5781040"/>
              <a:ext cx="1752600" cy="4673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dirty="0" smtClean="0">
                  <a:solidFill>
                    <a:schemeClr val="tx1"/>
                  </a:solidFill>
                  <a:latin typeface="NikoshBAN" pitchFamily="2" charset="0"/>
                  <a:cs typeface="NikoshBAN" pitchFamily="2" charset="0"/>
                </a:rPr>
                <a:t>লিটমাস কাগজ </a:t>
              </a:r>
              <a:endParaRPr lang="en-US" dirty="0">
                <a:solidFill>
                  <a:schemeClr val="tx1"/>
                </a:solidFill>
                <a:latin typeface="NikoshBAN" pitchFamily="2" charset="0"/>
                <a:cs typeface="NikoshBAN" pitchFamily="2" charset="0"/>
              </a:endParaRPr>
            </a:p>
          </p:txBody>
        </p:sp>
      </p:grpSp>
      <p:grpSp>
        <p:nvGrpSpPr>
          <p:cNvPr id="27" name="Group 26"/>
          <p:cNvGrpSpPr/>
          <p:nvPr/>
        </p:nvGrpSpPr>
        <p:grpSpPr>
          <a:xfrm>
            <a:off x="2286000" y="2743200"/>
            <a:ext cx="1981200" cy="3505200"/>
            <a:chOff x="2362200" y="762000"/>
            <a:chExt cx="2133600" cy="2286000"/>
          </a:xfrm>
        </p:grpSpPr>
        <p:pic>
          <p:nvPicPr>
            <p:cNvPr id="7" name="Picture 6" descr="PotassiumChlorideVsChlorate.jpg"/>
            <p:cNvPicPr>
              <a:picLocks noChangeAspect="1"/>
            </p:cNvPicPr>
            <p:nvPr/>
          </p:nvPicPr>
          <p:blipFill>
            <a:blip r:embed="rId5"/>
            <a:srcRect r="61621"/>
            <a:stretch>
              <a:fillRect/>
            </a:stretch>
          </p:blipFill>
          <p:spPr>
            <a:xfrm>
              <a:off x="2438400" y="762000"/>
              <a:ext cx="1981200" cy="1864910"/>
            </a:xfrm>
            <a:prstGeom prst="rect">
              <a:avLst/>
            </a:prstGeom>
          </p:spPr>
        </p:pic>
        <p:sp>
          <p:nvSpPr>
            <p:cNvPr id="12" name="Rectangle 11"/>
            <p:cNvSpPr/>
            <p:nvPr/>
          </p:nvSpPr>
          <p:spPr>
            <a:xfrm>
              <a:off x="2362200" y="2743200"/>
              <a:ext cx="21336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dirty="0" smtClean="0">
                  <a:solidFill>
                    <a:schemeClr val="tx1"/>
                  </a:solidFill>
                  <a:latin typeface="NikoshBAN" pitchFamily="2" charset="0"/>
                  <a:cs typeface="NikoshBAN" pitchFamily="2" charset="0"/>
                </a:rPr>
                <a:t>পটাসিয়াম কার্বনেট </a:t>
              </a:r>
              <a:endParaRPr lang="en-US" dirty="0">
                <a:solidFill>
                  <a:schemeClr val="tx1"/>
                </a:solidFill>
                <a:latin typeface="NikoshBAN" pitchFamily="2" charset="0"/>
                <a:cs typeface="NikoshBAN" pitchFamily="2" charset="0"/>
              </a:endParaRPr>
            </a:p>
          </p:txBody>
        </p:sp>
      </p:grpSp>
      <p:grpSp>
        <p:nvGrpSpPr>
          <p:cNvPr id="29" name="Group 28"/>
          <p:cNvGrpSpPr/>
          <p:nvPr/>
        </p:nvGrpSpPr>
        <p:grpSpPr>
          <a:xfrm>
            <a:off x="7086600" y="2667000"/>
            <a:ext cx="1828800" cy="3505200"/>
            <a:chOff x="6934200" y="838200"/>
            <a:chExt cx="1981200" cy="2209800"/>
          </a:xfrm>
        </p:grpSpPr>
        <p:pic>
          <p:nvPicPr>
            <p:cNvPr id="8" name="Picture 7" descr="1-Blue_and_red_litmus_paper.jpg"/>
            <p:cNvPicPr>
              <a:picLocks noChangeAspect="1"/>
            </p:cNvPicPr>
            <p:nvPr/>
          </p:nvPicPr>
          <p:blipFill>
            <a:blip r:embed="rId6"/>
            <a:srcRect l="48125" t="17500" r="26563" b="25000"/>
            <a:stretch>
              <a:fillRect/>
            </a:stretch>
          </p:blipFill>
          <p:spPr>
            <a:xfrm>
              <a:off x="6934200" y="838200"/>
              <a:ext cx="1981200" cy="1676400"/>
            </a:xfrm>
            <a:prstGeom prst="rect">
              <a:avLst/>
            </a:prstGeom>
          </p:spPr>
        </p:pic>
        <p:sp>
          <p:nvSpPr>
            <p:cNvPr id="14" name="Rectangle 13"/>
            <p:cNvSpPr/>
            <p:nvPr/>
          </p:nvSpPr>
          <p:spPr>
            <a:xfrm>
              <a:off x="7010400" y="2743200"/>
              <a:ext cx="1905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ন</a:t>
              </a:r>
              <a:r>
                <a:rPr lang="bn-IN" sz="2000" dirty="0" smtClean="0">
                  <a:solidFill>
                    <a:schemeClr val="tx1"/>
                  </a:solidFill>
                  <a:latin typeface="NikoshBAN" pitchFamily="2" charset="0"/>
                  <a:cs typeface="NikoshBAN" pitchFamily="2" charset="0"/>
                </a:rPr>
                <a:t>ী</a:t>
              </a:r>
              <a:r>
                <a:rPr lang="bn-BD" sz="2000" dirty="0" smtClean="0">
                  <a:solidFill>
                    <a:schemeClr val="tx1"/>
                  </a:solidFill>
                  <a:latin typeface="NikoshBAN" pitchFamily="2" charset="0"/>
                  <a:cs typeface="NikoshBAN" pitchFamily="2" charset="0"/>
                </a:rPr>
                <a:t>ল লিটমাস </a:t>
              </a:r>
              <a:endParaRPr lang="en-US" sz="2000" dirty="0">
                <a:solidFill>
                  <a:schemeClr val="tx1"/>
                </a:solidFill>
                <a:latin typeface="NikoshBAN" pitchFamily="2" charset="0"/>
                <a:cs typeface="NikoshBAN" pitchFamily="2" charset="0"/>
              </a:endParaRPr>
            </a:p>
          </p:txBody>
        </p:sp>
      </p:grpSp>
      <p:sp>
        <p:nvSpPr>
          <p:cNvPr id="15" name="Rectangle 14"/>
          <p:cNvSpPr/>
          <p:nvPr/>
        </p:nvSpPr>
        <p:spPr>
          <a:xfrm>
            <a:off x="2514600" y="381000"/>
            <a:ext cx="4419600" cy="685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ন</a:t>
            </a:r>
            <a:r>
              <a:rPr lang="bn-IN" sz="3200" dirty="0" smtClean="0">
                <a:solidFill>
                  <a:schemeClr val="tx1"/>
                </a:solidFill>
                <a:latin typeface="NikoshBAN" pitchFamily="2" charset="0"/>
                <a:cs typeface="NikoshBAN" pitchFamily="2" charset="0"/>
              </a:rPr>
              <a:t>ী</a:t>
            </a:r>
            <a:r>
              <a:rPr lang="bn-BD" sz="3200" dirty="0" smtClean="0">
                <a:solidFill>
                  <a:schemeClr val="tx1"/>
                </a:solidFill>
                <a:latin typeface="NikoshBAN" pitchFamily="2" charset="0"/>
                <a:cs typeface="NikoshBAN" pitchFamily="2" charset="0"/>
              </a:rPr>
              <a:t>ল লিটমাস কাগজ </a:t>
            </a:r>
            <a:endParaRPr lang="en-US" sz="3200" dirty="0">
              <a:solidFill>
                <a:schemeClr val="tx1"/>
              </a:solidFill>
              <a:latin typeface="NikoshBAN" pitchFamily="2" charset="0"/>
              <a:cs typeface="NikoshBAN" pitchFamily="2" charset="0"/>
            </a:endParaRPr>
          </a:p>
        </p:txBody>
      </p:sp>
      <p:sp>
        <p:nvSpPr>
          <p:cNvPr id="16" name="Rectangle 15"/>
          <p:cNvSpPr/>
          <p:nvPr/>
        </p:nvSpPr>
        <p:spPr>
          <a:xfrm>
            <a:off x="381000" y="1524000"/>
            <a:ext cx="85344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লিটমাস কাগজকে পটাসিয়াম কার্বনেট ও অ্যামোনিয়া দিয়ে গাঁজন করলে ন</a:t>
            </a:r>
            <a:r>
              <a:rPr lang="bn-IN" sz="2400" dirty="0" smtClean="0">
                <a:solidFill>
                  <a:schemeClr val="tx1"/>
                </a:solidFill>
                <a:latin typeface="NikoshBAN" pitchFamily="2" charset="0"/>
                <a:cs typeface="NikoshBAN" pitchFamily="2" charset="0"/>
              </a:rPr>
              <a:t>ী</a:t>
            </a:r>
            <a:r>
              <a:rPr lang="bn-BD" sz="2400" dirty="0" smtClean="0">
                <a:solidFill>
                  <a:schemeClr val="tx1"/>
                </a:solidFill>
                <a:latin typeface="NikoshBAN" pitchFamily="2" charset="0"/>
                <a:cs typeface="NikoshBAN" pitchFamily="2" charset="0"/>
              </a:rPr>
              <a:t>ল লিটমাস হয় </a:t>
            </a:r>
            <a:endParaRPr lang="en-US" sz="2400" dirty="0">
              <a:solidFill>
                <a:schemeClr val="tx1"/>
              </a:solidFill>
              <a:latin typeface="NikoshBAN" pitchFamily="2" charset="0"/>
              <a:cs typeface="NikoshBAN" pitchFamily="2" charset="0"/>
            </a:endParaRPr>
          </a:p>
        </p:txBody>
      </p:sp>
      <p:grpSp>
        <p:nvGrpSpPr>
          <p:cNvPr id="28" name="Group 27"/>
          <p:cNvGrpSpPr/>
          <p:nvPr/>
        </p:nvGrpSpPr>
        <p:grpSpPr>
          <a:xfrm>
            <a:off x="4495800" y="2743200"/>
            <a:ext cx="1676400" cy="3505200"/>
            <a:chOff x="4800600" y="762000"/>
            <a:chExt cx="1905000" cy="2286000"/>
          </a:xfrm>
        </p:grpSpPr>
        <p:sp>
          <p:nvSpPr>
            <p:cNvPr id="13" name="Rectangle 12"/>
            <p:cNvSpPr/>
            <p:nvPr/>
          </p:nvSpPr>
          <p:spPr>
            <a:xfrm>
              <a:off x="4800600" y="2743200"/>
              <a:ext cx="190500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 অ্যামোনিয়া</a:t>
              </a:r>
              <a:endParaRPr lang="en-US" sz="2000" dirty="0">
                <a:solidFill>
                  <a:schemeClr val="tx1"/>
                </a:solidFill>
                <a:latin typeface="NikoshBAN" pitchFamily="2" charset="0"/>
                <a:cs typeface="NikoshBAN" pitchFamily="2" charset="0"/>
              </a:endParaRPr>
            </a:p>
          </p:txBody>
        </p:sp>
        <p:grpSp>
          <p:nvGrpSpPr>
            <p:cNvPr id="22" name="Group 21"/>
            <p:cNvGrpSpPr/>
            <p:nvPr/>
          </p:nvGrpSpPr>
          <p:grpSpPr>
            <a:xfrm>
              <a:off x="4800600" y="762000"/>
              <a:ext cx="1905000" cy="1828800"/>
              <a:chOff x="4800600" y="762000"/>
              <a:chExt cx="1905000" cy="1828800"/>
            </a:xfrm>
          </p:grpSpPr>
          <p:pic>
            <p:nvPicPr>
              <p:cNvPr id="5" name="Picture 4" descr="DSC_02490001.JPG"/>
              <p:cNvPicPr>
                <a:picLocks noChangeAspect="1"/>
              </p:cNvPicPr>
              <p:nvPr/>
            </p:nvPicPr>
            <p:blipFill>
              <a:blip r:embed="rId7" cstate="print"/>
              <a:stretch>
                <a:fillRect/>
              </a:stretch>
            </p:blipFill>
            <p:spPr>
              <a:xfrm>
                <a:off x="4800600" y="762000"/>
                <a:ext cx="1905000" cy="1828800"/>
              </a:xfrm>
              <a:prstGeom prst="rect">
                <a:avLst/>
              </a:prstGeom>
            </p:spPr>
          </p:pic>
          <p:graphicFrame>
            <p:nvGraphicFramePr>
              <p:cNvPr id="21" name="Object 20"/>
              <p:cNvGraphicFramePr>
                <a:graphicFrameLocks noChangeAspect="1"/>
              </p:cNvGraphicFramePr>
              <p:nvPr/>
            </p:nvGraphicFramePr>
            <p:xfrm>
              <a:off x="5410200" y="1010478"/>
              <a:ext cx="685800" cy="546652"/>
            </p:xfrm>
            <a:graphic>
              <a:graphicData uri="http://schemas.openxmlformats.org/presentationml/2006/ole">
                <p:oleObj spid="_x0000_s1044" name="Equation" r:id="rId8" imgW="203112" imgH="228501" progId="Equation.3">
                  <p:embed/>
                </p:oleObj>
              </a:graphicData>
            </a:graphic>
          </p:graphicFrame>
        </p:grpSp>
      </p:grpSp>
      <p:sp>
        <p:nvSpPr>
          <p:cNvPr id="25" name="Right Arrow 24"/>
          <p:cNvSpPr/>
          <p:nvPr/>
        </p:nvSpPr>
        <p:spPr>
          <a:xfrm>
            <a:off x="6248400" y="4038600"/>
            <a:ext cx="838200" cy="6858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trips(downRight)">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0-#ppt_w/2"/>
                                          </p:val>
                                        </p:tav>
                                        <p:tav tm="100000">
                                          <p:val>
                                            <p:strVal val="#ppt_x"/>
                                          </p:val>
                                        </p:tav>
                                      </p:tavLst>
                                    </p:anim>
                                    <p:anim calcmode="lin" valueType="num">
                                      <p:cBhvr additive="base">
                                        <p:cTn id="28" dur="1000" fill="hold"/>
                                        <p:tgtEl>
                                          <p:spTgt spid="25"/>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4692</TotalTime>
  <Words>744</Words>
  <Application>Microsoft Office PowerPoint</Application>
  <PresentationFormat>On-screen Show (4:3)</PresentationFormat>
  <Paragraphs>113</Paragraphs>
  <Slides>16</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Uthrail Madrasah</dc:creator>
  <cp:lastModifiedBy>SH COMPUTERS</cp:lastModifiedBy>
  <cp:revision>602</cp:revision>
  <dcterms:created xsi:type="dcterms:W3CDTF">2006-08-16T00:00:00Z</dcterms:created>
  <dcterms:modified xsi:type="dcterms:W3CDTF">2021-06-27T06:26:16Z</dcterms:modified>
</cp:coreProperties>
</file>