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2" r:id="rId3"/>
    <p:sldId id="263" r:id="rId4"/>
    <p:sldId id="273" r:id="rId5"/>
    <p:sldId id="269" r:id="rId6"/>
    <p:sldId id="271" r:id="rId7"/>
    <p:sldId id="279" r:id="rId8"/>
    <p:sldId id="265" r:id="rId9"/>
    <p:sldId id="258" r:id="rId10"/>
    <p:sldId id="259" r:id="rId11"/>
    <p:sldId id="260" r:id="rId12"/>
    <p:sldId id="261" r:id="rId13"/>
    <p:sldId id="270" r:id="rId14"/>
    <p:sldId id="264" r:id="rId15"/>
    <p:sldId id="266" r:id="rId16"/>
    <p:sldId id="267" r:id="rId17"/>
    <p:sldId id="268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5240-62EB-49A1-901A-B9C07D816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E9C22-4F3B-4D96-844E-A48B1749A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A6437-E838-4362-9D02-E4C39215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D624E-CD69-4E52-830A-C11487CF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2F30D-C1B5-4E3D-ABCE-980353C3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9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FE0B-4787-42DE-A00D-0D31EA65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8322F-C4E1-4110-9A58-1751BB435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F0DBF-8396-4A33-A56C-7FE2D638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A3B77-F93D-4FFA-88D1-2D1B034C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A5C87-6AB7-4912-8B99-F5D5BE0B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F353A-3D1D-4C95-AC01-07D8FAA0B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44911-900D-47F2-B01A-F937B162E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07F03-1A40-411A-9188-A31C65B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90CD-E3C4-4EC1-9355-EFC49D53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D12FE-5FC1-42C6-950F-E225F518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6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9346-B58C-416E-A5F3-F2CB3EEC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4FC1-016C-47BC-9D93-A877EEEC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71FE5-96E2-4FBA-AEAE-75CD8089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57B34-E666-4CAE-B873-94758D40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2DC3-030F-4DA0-9BD1-CD69DF68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9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2C28-5FB4-4F83-9B94-0B3038C0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A8D55-B91B-4E7E-8952-23273B546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08647-3F0E-4B37-B79C-DCBC855B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D835E-9E06-4316-AAAF-12167F67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BB498-5914-422B-8D78-C1946160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9EB6-978C-40D8-ACD9-EAAA3066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9A16-1B86-409A-BFD8-15F14CB67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678C5-6993-4801-84BB-A2BFF5C80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B72CF-8D27-4791-B0F3-EF7DDA7F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42F7-854D-42B0-A2FC-3DBDDC54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73C26-608B-4765-8B00-CF93FBD0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62EE-0CAF-4F96-867A-A3805A9C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FDCCE-DC44-4BCC-BF73-7C4388258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BA00B-36BA-468A-A4B8-B97C9792D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53361-EE60-45D0-90FC-9B42ECC01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4FE9C-63C5-4BB2-9215-D7E180133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02BFE-0FB1-4CD2-83C4-9C437151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EFA5E-BF86-4B82-8AD4-33522006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6EAB1-4EC6-4010-9CCC-E2EBAC56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DA61-FA13-4CAA-83A7-65CA606D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C0BAA-3FC7-4D17-A71C-40E9A608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170D6-AFE1-48FE-81BB-7A4045BF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14A06-164D-4D8E-B00A-07021676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07DBA-8D07-4CDB-B183-DB077B1B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B89EE-9719-4D30-948A-4B6EF401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75252-3C75-44C9-8C27-D0CD5CAA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D15C-74C3-4694-A412-131D5415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737F3-3EBE-40F6-8252-FD03AABC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BB2C0-DFE3-45F6-8E20-BA5A96F0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9D1B9-364E-4F5F-9ED8-27DD9598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60EE8-DE30-4CBC-AD9E-F16DA622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8CA07-D1A7-4B72-B0D2-75E67745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751D-0B36-4437-980B-53DB41C3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AC99C-1396-4AB2-977C-83DF16093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8B545-217B-486D-9AAD-063DD1B17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D63BA-7EDB-4F27-B7BC-5B2FB378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41FE8-5BAB-4CAC-B200-61788A0F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EBFF7-F953-4426-8626-BC6179E3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5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E2E9F6"/>
            </a:gs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382AE-F7A1-47DC-A701-9A169CAA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18058-E577-4F65-991E-55D846B1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0802-368B-431D-8B49-9815D50AD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B9D4-F4C7-47E7-B29D-480953D5CDF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7E650-703F-48DD-AEF0-415A6763A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8A20-53FB-4DDD-A67D-BA53DD2D0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9C26-5C9C-4B96-8575-FE77BEF2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8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8518A-B873-4285-9006-840703A94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65B11DB-261A-43E1-A536-91C839557255}"/>
              </a:ext>
            </a:extLst>
          </p:cNvPr>
          <p:cNvGrpSpPr/>
          <p:nvPr/>
        </p:nvGrpSpPr>
        <p:grpSpPr>
          <a:xfrm>
            <a:off x="284672" y="724618"/>
            <a:ext cx="12007966" cy="1200330"/>
            <a:chOff x="284672" y="724618"/>
            <a:chExt cx="12007966" cy="1200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23A69C-FD8D-4182-96CF-92E43BD6582B}"/>
                </a:ext>
              </a:extLst>
            </p:cNvPr>
            <p:cNvSpPr txBox="1"/>
            <p:nvPr/>
          </p:nvSpPr>
          <p:spPr>
            <a:xfrm>
              <a:off x="284672" y="724619"/>
              <a:ext cx="1846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FC96FD-0D2E-4DA2-BF71-A9D179DCF2CC}"/>
                </a:ext>
              </a:extLst>
            </p:cNvPr>
            <p:cNvSpPr txBox="1"/>
            <p:nvPr/>
          </p:nvSpPr>
          <p:spPr>
            <a:xfrm>
              <a:off x="9937627" y="724618"/>
              <a:ext cx="23550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3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57363DA-8D21-4770-98A5-42D62E4883E0}"/>
              </a:ext>
            </a:extLst>
          </p:cNvPr>
          <p:cNvSpPr txBox="1"/>
          <p:nvPr/>
        </p:nvSpPr>
        <p:spPr>
          <a:xfrm>
            <a:off x="2033336" y="445168"/>
            <a:ext cx="6918158" cy="92333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(element)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56377-68DB-401B-B035-3C51768BD506}"/>
                  </a:ext>
                </a:extLst>
              </p:cNvPr>
              <p:cNvSpPr txBox="1"/>
              <p:nvPr/>
            </p:nvSpPr>
            <p:spPr>
              <a:xfrm>
                <a:off x="399047" y="1464750"/>
                <a:ext cx="11393906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(element)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উপাদান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</a:t>
                </a:r>
                <a:r>
                  <a:rPr lang="en-US" sz="40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belongs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to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</a:t>
                </a:r>
                <a:r>
                  <a:rPr lang="en-US" sz="40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belongs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to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নেই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40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does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not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belongs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to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56377-68DB-401B-B035-3C51768B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7" y="1464750"/>
                <a:ext cx="11393906" cy="5016758"/>
              </a:xfrm>
              <a:prstGeom prst="rect">
                <a:avLst/>
              </a:prstGeom>
              <a:blipFill>
                <a:blip r:embed="rId2"/>
                <a:stretch>
                  <a:fillRect l="-1872" t="-2066" r="-695" b="-4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4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17A2F13-A0D0-4329-BDE2-25FFFC35DC83}"/>
              </a:ext>
            </a:extLst>
          </p:cNvPr>
          <p:cNvSpPr txBox="1"/>
          <p:nvPr/>
        </p:nvSpPr>
        <p:spPr>
          <a:xfrm>
            <a:off x="3188369" y="553452"/>
            <a:ext cx="5402178" cy="1107996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83FD3-E5E6-4F0F-BE56-9F16CF9FAE0E}"/>
              </a:ext>
            </a:extLst>
          </p:cNvPr>
          <p:cNvSpPr txBox="1"/>
          <p:nvPr/>
        </p:nvSpPr>
        <p:spPr>
          <a:xfrm>
            <a:off x="441158" y="2391182"/>
            <a:ext cx="11309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1.তালিকা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(Roster Method) ও 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2.সেট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(Set Builder Method)</a:t>
            </a:r>
          </a:p>
        </p:txBody>
      </p:sp>
    </p:spTree>
    <p:extLst>
      <p:ext uri="{BB962C8B-B14F-4D97-AF65-F5344CB8AC3E}">
        <p14:creationId xmlns:p14="http://schemas.microsoft.com/office/powerpoint/2010/main" val="9032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94954D-72BF-410F-AFFF-F3A7298A314E}"/>
                  </a:ext>
                </a:extLst>
              </p:cNvPr>
              <p:cNvSpPr txBox="1"/>
              <p:nvPr/>
            </p:nvSpPr>
            <p:spPr>
              <a:xfrm>
                <a:off x="445669" y="663560"/>
                <a:ext cx="1130066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1.তালিকা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(Roster Method):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সুনিদিষ্টভাবে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 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আবদ্ধ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একাধিক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“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কমা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”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উপাদানগুলোকে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আলাদা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ইত্যাদি।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94954D-72BF-410F-AFFF-F3A7298A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9" y="663560"/>
                <a:ext cx="11300661" cy="2308324"/>
              </a:xfrm>
              <a:prstGeom prst="rect">
                <a:avLst/>
              </a:prstGeom>
              <a:blipFill>
                <a:blip r:embed="rId2"/>
                <a:stretch>
                  <a:fillRect l="-1618" t="-4222" b="-9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6CCBD8-1262-472B-894F-7AAE45D7B39D}"/>
                  </a:ext>
                </a:extLst>
              </p:cNvPr>
              <p:cNvSpPr txBox="1"/>
              <p:nvPr/>
            </p:nvSpPr>
            <p:spPr>
              <a:xfrm>
                <a:off x="445669" y="3539192"/>
                <a:ext cx="1130066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২.সেট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(Set Builder Method</a:t>
                </a:r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):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সুনিদিষ্টভাবে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নির্ধারণের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‘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’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‘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এরুপ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’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‘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যেন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’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such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that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বোঝায় 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6CCBD8-1262-472B-894F-7AAE45D7B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9" y="3539192"/>
                <a:ext cx="11300661" cy="2308324"/>
              </a:xfrm>
              <a:prstGeom prst="rect">
                <a:avLst/>
              </a:prstGeom>
              <a:blipFill>
                <a:blip r:embed="rId3"/>
                <a:stretch>
                  <a:fillRect l="-1618" t="-4233" b="-9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3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7E443B-75F6-42E2-AE18-68849EB73FC1}"/>
                  </a:ext>
                </a:extLst>
              </p:cNvPr>
              <p:cNvSpPr txBox="1"/>
              <p:nvPr/>
            </p:nvSpPr>
            <p:spPr>
              <a:xfrm>
                <a:off x="345057" y="465826"/>
                <a:ext cx="1141274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উদাহরণ:১.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7E443B-75F6-42E2-AE18-68849EB7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57" y="465826"/>
                <a:ext cx="11412747" cy="1754326"/>
              </a:xfrm>
              <a:prstGeom prst="rect">
                <a:avLst/>
              </a:prstGeom>
              <a:blipFill>
                <a:blip r:embed="rId2"/>
                <a:stretch>
                  <a:fillRect l="-2885" t="-9028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54D6FA-59A4-41F4-967A-EF6C8B2BE0C7}"/>
                  </a:ext>
                </a:extLst>
              </p:cNvPr>
              <p:cNvSpPr txBox="1"/>
              <p:nvPr/>
            </p:nvSpPr>
            <p:spPr>
              <a:xfrm>
                <a:off x="389626" y="2242867"/>
                <a:ext cx="1141274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en-US" sz="5400" b="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এখানে,প্রত্যেকটি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বিভাজ্য,অথা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5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54D6FA-59A4-41F4-967A-EF6C8B2B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6" y="2242867"/>
                <a:ext cx="11412747" cy="3416320"/>
              </a:xfrm>
              <a:prstGeom prst="rect">
                <a:avLst/>
              </a:prstGeom>
              <a:blipFill>
                <a:blip r:embed="rId3"/>
                <a:stretch>
                  <a:fillRect l="-2885" t="-4643" r="-2297" b="-1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5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CBB3FF-1EBF-4ABD-ABE6-984BC93468E3}"/>
                  </a:ext>
                </a:extLst>
              </p:cNvPr>
              <p:cNvSpPr txBox="1"/>
              <p:nvPr/>
            </p:nvSpPr>
            <p:spPr>
              <a:xfrm>
                <a:off x="534838" y="376051"/>
                <a:ext cx="11352363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উদাহরণ:২.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CBB3FF-1EBF-4ABD-ABE6-984BC9346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8" y="376051"/>
                <a:ext cx="11352363" cy="1754326"/>
              </a:xfrm>
              <a:prstGeom prst="rect">
                <a:avLst/>
              </a:prstGeom>
              <a:blipFill>
                <a:blip r:embed="rId2"/>
                <a:stretch>
                  <a:fillRect l="-2900" t="-9059" r="-2524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43757D-BA08-4DA3-9756-9851C5FD9A3B}"/>
                  </a:ext>
                </a:extLst>
              </p:cNvPr>
              <p:cNvSpPr txBox="1"/>
              <p:nvPr/>
            </p:nvSpPr>
            <p:spPr>
              <a:xfrm>
                <a:off x="419818" y="2291115"/>
                <a:ext cx="11352363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5400" b="0" dirty="0"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en-US" sz="5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5400" b="0" dirty="0"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endParaRPr lang="en-US" sz="5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5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5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গুণনীয়কসমুহ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5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43757D-BA08-4DA3-9756-9851C5FD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8" y="2291115"/>
                <a:ext cx="11352363" cy="4247317"/>
              </a:xfrm>
              <a:prstGeom prst="rect">
                <a:avLst/>
              </a:prstGeom>
              <a:blipFill>
                <a:blip r:embed="rId3"/>
                <a:stretch>
                  <a:fillRect l="-2900" t="-3730" b="-8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6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5ED0AE-A5F3-4B60-A3F8-4EA25A0FCEEB}"/>
                  </a:ext>
                </a:extLst>
              </p:cNvPr>
              <p:cNvSpPr txBox="1"/>
              <p:nvPr/>
            </p:nvSpPr>
            <p:spPr>
              <a:xfrm>
                <a:off x="293298" y="439947"/>
                <a:ext cx="11645660" cy="15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উদাহরণ:৩.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p>
                        <m:r>
                          <a:rPr lang="en-US" sz="4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𝟏𝟖</m:t>
                    </m:r>
                    <m:r>
                      <a:rPr lang="en-US" sz="4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5ED0AE-A5F3-4B60-A3F8-4EA25A0FC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98" y="439947"/>
                <a:ext cx="11645660" cy="1587294"/>
              </a:xfrm>
              <a:prstGeom prst="rect">
                <a:avLst/>
              </a:prstGeom>
              <a:blipFill>
                <a:blip r:embed="rId2"/>
                <a:stretch>
                  <a:fillRect l="-2356" t="-6897" b="-19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B8F92-8DB2-474D-A0E3-E3C0E59EE843}"/>
                  </a:ext>
                </a:extLst>
              </p:cNvPr>
              <p:cNvSpPr txBox="1"/>
              <p:nvPr/>
            </p:nvSpPr>
            <p:spPr>
              <a:xfrm>
                <a:off x="293298" y="2271671"/>
                <a:ext cx="1164566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পূর্ণসংখ্যাসমুহ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en-US" sz="4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0" dirty="0"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en-US" sz="4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400" b="0" dirty="0"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যা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শর্তানুসারে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গ্রহণযোগ্য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পূর্ণসংখ্যাসমুহ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B8F92-8DB2-474D-A0E3-E3C0E59EE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98" y="2271671"/>
                <a:ext cx="11645660" cy="4154984"/>
              </a:xfrm>
              <a:prstGeom prst="rect">
                <a:avLst/>
              </a:prstGeom>
              <a:blipFill>
                <a:blip r:embed="rId3"/>
                <a:stretch>
                  <a:fillRect l="-2094" t="-2790" b="-6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2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5EF147-C2A3-40C8-956D-6F80D0A3712B}"/>
                  </a:ext>
                </a:extLst>
              </p:cNvPr>
              <p:cNvSpPr txBox="1"/>
              <p:nvPr/>
            </p:nvSpPr>
            <p:spPr>
              <a:xfrm>
                <a:off x="441384" y="1417895"/>
                <a:ext cx="1130923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(Finite set):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গণনা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যায়,তাকে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সসীম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বলে।যেমন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44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z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5EF147-C2A3-40C8-956D-6F80D0A37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" y="1417895"/>
                <a:ext cx="11309231" cy="1446550"/>
              </a:xfrm>
              <a:prstGeom prst="rect">
                <a:avLst/>
              </a:prstGeom>
              <a:blipFill>
                <a:blip r:embed="rId2"/>
                <a:stretch>
                  <a:fillRect l="-2155" t="-8861" r="-754"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62A0E-AB46-4646-B44C-29D5E24AAAE2}"/>
                  </a:ext>
                </a:extLst>
              </p:cNvPr>
              <p:cNvSpPr txBox="1"/>
              <p:nvPr/>
            </p:nvSpPr>
            <p:spPr>
              <a:xfrm>
                <a:off x="441384" y="3316447"/>
                <a:ext cx="1130923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(Infinite set):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গণনা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না,তাকে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অসীম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বলে।যেমন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44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4400" b="0" dirty="0" err="1">
                    <a:solidFill>
                      <a:srgbClr val="FF0000"/>
                    </a:solidFill>
                    <a:cs typeface="NikoshBAN" panose="02000000000000000000" pitchFamily="2" charset="0"/>
                  </a:rPr>
                  <a:t>স্বাভবিক</a:t>
                </a:r>
                <a:r>
                  <a:rPr lang="en-US" sz="44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সংখ্যার সেট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……..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62A0E-AB46-4646-B44C-29D5E24AA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" y="3316447"/>
                <a:ext cx="11309231" cy="2123658"/>
              </a:xfrm>
              <a:prstGeom prst="rect">
                <a:avLst/>
              </a:prstGeom>
              <a:blipFill>
                <a:blip r:embed="rId3"/>
                <a:stretch>
                  <a:fillRect l="-2155" t="-5747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D503BD4-C69B-4959-B35F-A6EC6C61BE16}"/>
              </a:ext>
            </a:extLst>
          </p:cNvPr>
          <p:cNvSpPr txBox="1"/>
          <p:nvPr/>
        </p:nvSpPr>
        <p:spPr>
          <a:xfrm>
            <a:off x="2812211" y="294715"/>
            <a:ext cx="528799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উপসেটের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79803" y="152144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2B851-6419-4FD6-8BCC-F0CA16C25AF5}"/>
                  </a:ext>
                </a:extLst>
              </p:cNvPr>
              <p:cNvSpPr txBox="1"/>
              <p:nvPr/>
            </p:nvSpPr>
            <p:spPr>
              <a:xfrm>
                <a:off x="572529" y="745500"/>
                <a:ext cx="11319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সেট: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নেই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ফাঁকা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23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29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2B851-6419-4FD6-8BCC-F0CA16C25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9" y="745500"/>
                <a:ext cx="11319955" cy="1200329"/>
              </a:xfrm>
              <a:prstGeom prst="rect">
                <a:avLst/>
              </a:prstGeom>
              <a:blipFill>
                <a:blip r:embed="rId2"/>
                <a:stretch>
                  <a:fillRect l="-1669" t="-65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E7FF8C-76AC-4DC5-96B2-F4B277F85E4A}"/>
                  </a:ext>
                </a:extLst>
              </p:cNvPr>
              <p:cNvSpPr txBox="1"/>
              <p:nvPr/>
            </p:nvSpPr>
            <p:spPr>
              <a:xfrm>
                <a:off x="572529" y="2426982"/>
                <a:ext cx="1104694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ট: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যতগুলো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যায়,এদের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হয়।উপসেটের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⊆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is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subset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।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  <m:r>
                      <a:rPr lang="en-US" sz="36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E7FF8C-76AC-4DC5-96B2-F4B277F8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9" y="2426982"/>
                <a:ext cx="11046941" cy="2308324"/>
              </a:xfrm>
              <a:prstGeom prst="rect">
                <a:avLst/>
              </a:prstGeom>
              <a:blipFill>
                <a:blip r:embed="rId3"/>
                <a:stretch>
                  <a:fillRect l="-1711" t="-3958" r="-1049" b="-9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41A751-DD40-424F-AB7E-D4A288C257E8}"/>
                  </a:ext>
                </a:extLst>
              </p:cNvPr>
              <p:cNvSpPr txBox="1"/>
              <p:nvPr/>
            </p:nvSpPr>
            <p:spPr>
              <a:xfrm>
                <a:off x="438528" y="4843590"/>
                <a:ext cx="114745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উপসেট: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উপসেটগুলোর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41A751-DD40-424F-AB7E-D4A288C2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28" y="4843590"/>
                <a:ext cx="11474551" cy="1754326"/>
              </a:xfrm>
              <a:prstGeom prst="rect">
                <a:avLst/>
              </a:prstGeom>
              <a:blipFill>
                <a:blip r:embed="rId4"/>
                <a:stretch>
                  <a:fillRect l="-1647" t="-5575" r="-425" b="-13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8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26416C-FCA0-42D3-A1AB-783E153F5E6D}"/>
                  </a:ext>
                </a:extLst>
              </p:cNvPr>
              <p:cNvSpPr txBox="1"/>
              <p:nvPr/>
            </p:nvSpPr>
            <p:spPr>
              <a:xfrm>
                <a:off x="517585" y="491706"/>
                <a:ext cx="112919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 ৫.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𝐏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𝐳</m:t>
                    </m:r>
                    <m:r>
                      <a:rPr lang="en-US" sz="3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উপসেটগুলো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সেগুলো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বাছাই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26416C-FCA0-42D3-A1AB-783E153F5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491706"/>
                <a:ext cx="11291977" cy="1200329"/>
              </a:xfrm>
              <a:prstGeom prst="rect">
                <a:avLst/>
              </a:prstGeom>
              <a:blipFill>
                <a:blip r:embed="rId2"/>
                <a:stretch>
                  <a:fillRect l="-1674"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99C980-87DA-423C-A8DA-47F8BB3B71E8}"/>
                  </a:ext>
                </a:extLst>
              </p:cNvPr>
              <p:cNvSpPr txBox="1"/>
              <p:nvPr/>
            </p:nvSpPr>
            <p:spPr>
              <a:xfrm>
                <a:off x="334991" y="2124614"/>
                <a:ext cx="1152201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z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z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z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z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z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z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z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z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99C980-87DA-423C-A8DA-47F8BB3B7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91" y="2124614"/>
                <a:ext cx="11522015" cy="2308324"/>
              </a:xfrm>
              <a:prstGeom prst="rect">
                <a:avLst/>
              </a:prstGeom>
              <a:blipFill>
                <a:blip r:embed="rId3"/>
                <a:stretch>
                  <a:fillRect l="-1640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C4393-657F-46B5-AA3B-AB6AD5269DD4}"/>
                  </a:ext>
                </a:extLst>
              </p:cNvPr>
              <p:cNvSpPr txBox="1"/>
              <p:nvPr/>
            </p:nvSpPr>
            <p:spPr>
              <a:xfrm>
                <a:off x="450011" y="4606506"/>
                <a:ext cx="11291977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</a:t>
                </a:r>
                <a:r>
                  <a:rPr lang="en-US" sz="3600" u="sng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দ্রষ্টব্য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:কোন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C4393-657F-46B5-AA3B-AB6AD5269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1" y="4606506"/>
                <a:ext cx="11291977" cy="1247777"/>
              </a:xfrm>
              <a:prstGeom prst="rect">
                <a:avLst/>
              </a:prstGeom>
              <a:blipFill>
                <a:blip r:embed="rId4"/>
                <a:stretch>
                  <a:fillRect l="-1674" t="-6863" b="-15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3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3F50D9-7701-42B2-A489-788A8C51BD6A}"/>
                  </a:ext>
                </a:extLst>
              </p:cNvPr>
              <p:cNvSpPr txBox="1"/>
              <p:nvPr/>
            </p:nvSpPr>
            <p:spPr>
              <a:xfrm>
                <a:off x="577970" y="474453"/>
                <a:ext cx="94459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5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</a:t>
                </a:r>
                <a:r>
                  <a:rPr lang="en-US" sz="3600" b="1" dirty="0" err="1">
                    <a:solidFill>
                      <a:schemeClr val="accent5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সমতা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:দুইটি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3F50D9-7701-42B2-A489-788A8C51B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0" y="474453"/>
                <a:ext cx="9445925" cy="1200329"/>
              </a:xfrm>
              <a:prstGeom prst="rect">
                <a:avLst/>
              </a:prstGeom>
              <a:blipFill>
                <a:blip r:embed="rId2"/>
                <a:stretch>
                  <a:fillRect l="-2001" t="-8122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6A13BA-D9FA-45B8-AF59-A01CDF3125DC}"/>
                  </a:ext>
                </a:extLst>
              </p:cNvPr>
              <p:cNvSpPr txBox="1"/>
              <p:nvPr/>
            </p:nvSpPr>
            <p:spPr>
              <a:xfrm>
                <a:off x="577968" y="1861377"/>
                <a:ext cx="103516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সমতা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বোঝায়।অথা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6A13BA-D9FA-45B8-AF59-A01CDF312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8" y="1861377"/>
                <a:ext cx="10351699" cy="1200329"/>
              </a:xfrm>
              <a:prstGeom prst="rect">
                <a:avLst/>
              </a:prstGeom>
              <a:blipFill>
                <a:blip r:embed="rId3"/>
                <a:stretch>
                  <a:fillRect l="-1826" t="-65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793226-2017-4A6F-8B4F-5300995F65C1}"/>
                  </a:ext>
                </a:extLst>
              </p:cNvPr>
              <p:cNvSpPr txBox="1"/>
              <p:nvPr/>
            </p:nvSpPr>
            <p:spPr>
              <a:xfrm>
                <a:off x="577968" y="3314797"/>
                <a:ext cx="101620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:প্রথম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বাদ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হবে।যেমন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অথবা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চিহ্ন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793226-2017-4A6F-8B4F-5300995F6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8" y="3314797"/>
                <a:ext cx="10162069" cy="1200329"/>
              </a:xfrm>
              <a:prstGeom prst="rect">
                <a:avLst/>
              </a:prstGeom>
              <a:blipFill>
                <a:blip r:embed="rId4"/>
                <a:stretch>
                  <a:fillRect l="-1860" t="-8122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D35E7-D0AA-4FC2-B839-4818FCDCF4AD}"/>
                  </a:ext>
                </a:extLst>
              </p:cNvPr>
              <p:cNvSpPr txBox="1"/>
              <p:nvPr/>
            </p:nvSpPr>
            <p:spPr>
              <a:xfrm>
                <a:off x="577968" y="4495534"/>
                <a:ext cx="1055010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0" dirty="0"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6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0" dirty="0">
                    <a:cs typeface="NikoshBAN" panose="02000000000000000000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D35E7-D0AA-4FC2-B839-4818FCDC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8" y="4495534"/>
                <a:ext cx="10550106" cy="1754326"/>
              </a:xfrm>
              <a:prstGeom prst="rect">
                <a:avLst/>
              </a:prstGeom>
              <a:blipFill>
                <a:blip r:embed="rId5"/>
                <a:stretch>
                  <a:fillRect l="-1792" t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4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F684455-0660-4488-99E2-4DC83F3FA1B3}"/>
              </a:ext>
            </a:extLst>
          </p:cNvPr>
          <p:cNvSpPr txBox="1"/>
          <p:nvPr/>
        </p:nvSpPr>
        <p:spPr>
          <a:xfrm>
            <a:off x="234351" y="445800"/>
            <a:ext cx="11723298" cy="6186309"/>
          </a:xfrm>
          <a:prstGeom prst="rect">
            <a:avLst/>
          </a:prstGeom>
          <a:noFill/>
          <a:effectLst>
            <a:glow rad="419100">
              <a:schemeClr val="accent5">
                <a:alpha val="86000"/>
              </a:schemeClr>
            </a:glow>
            <a:outerShdw blurRad="50800" dist="50800" dir="5400000" algn="ctr" rotWithShape="0">
              <a:schemeClr val="accent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আজকের</a:t>
            </a:r>
            <a:r>
              <a:rPr lang="en-US" sz="16600" b="1" dirty="0">
                <a:solidFill>
                  <a:srgbClr val="FF0000"/>
                </a:solidFill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পাঠে</a:t>
            </a:r>
            <a:endParaRPr lang="en-US" sz="16600" b="1" dirty="0">
              <a:solidFill>
                <a:srgbClr val="FF0000"/>
              </a:solidFill>
              <a:latin typeface="Li Shohid Barkat Unicode" panose="02000600000000000000" pitchFamily="2" charset="0"/>
              <a:cs typeface="Li Shohid Barkat Unicode" panose="02000600000000000000" pitchFamily="2" charset="0"/>
            </a:endParaRPr>
          </a:p>
          <a:p>
            <a:pPr algn="ctr"/>
            <a:r>
              <a:rPr lang="en-US" sz="11500" b="1" dirty="0" err="1"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সকল</a:t>
            </a:r>
            <a:r>
              <a:rPr lang="en-US" sz="11500" b="1" dirty="0"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 </a:t>
            </a:r>
            <a:r>
              <a:rPr lang="en-US" sz="11500" b="1" dirty="0" err="1"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শিক্ষার্থীকে</a:t>
            </a:r>
            <a:r>
              <a:rPr lang="en-US" sz="11500" b="1" dirty="0"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 </a:t>
            </a:r>
          </a:p>
          <a:p>
            <a:pPr algn="ctr"/>
            <a:r>
              <a:rPr lang="en-US" sz="11500" b="1" dirty="0"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 </a:t>
            </a:r>
            <a:r>
              <a:rPr lang="en-US" sz="11500" b="1" dirty="0" err="1">
                <a:solidFill>
                  <a:srgbClr val="00B0F0"/>
                </a:solidFill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অভিনন্দন</a:t>
            </a:r>
            <a:r>
              <a:rPr lang="en-US" sz="11500" b="1" dirty="0">
                <a:solidFill>
                  <a:srgbClr val="00B0F0"/>
                </a:solidFill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 ও </a:t>
            </a:r>
            <a:r>
              <a:rPr lang="en-US" sz="11500" b="1" dirty="0" err="1">
                <a:solidFill>
                  <a:srgbClr val="00B0F0"/>
                </a:solidFill>
                <a:latin typeface="Li Shohid Barkat Unicode" panose="02000600000000000000" pitchFamily="2" charset="0"/>
                <a:cs typeface="Li Shohid Barkat Unicode" panose="02000600000000000000" pitchFamily="2" charset="0"/>
              </a:rPr>
              <a:t>শুভেচ্ছা</a:t>
            </a:r>
            <a:endParaRPr lang="en-US" sz="11500" b="1" dirty="0">
              <a:solidFill>
                <a:srgbClr val="00B0F0"/>
              </a:solidFill>
              <a:latin typeface="Li Shohid Barkat Unicode" panose="02000600000000000000" pitchFamily="2" charset="0"/>
              <a:cs typeface="Li Shohid Barkat Unicod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1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481722-4FFF-4C4F-A87C-40F77F053B4F}"/>
              </a:ext>
            </a:extLst>
          </p:cNvPr>
          <p:cNvSpPr txBox="1"/>
          <p:nvPr/>
        </p:nvSpPr>
        <p:spPr>
          <a:xfrm>
            <a:off x="3847382" y="388187"/>
            <a:ext cx="3416060" cy="1200329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E5ED9D-6AFC-4068-8917-711FB8449B7D}"/>
                  </a:ext>
                </a:extLst>
              </p:cNvPr>
              <p:cNvSpPr txBox="1"/>
              <p:nvPr/>
            </p:nvSpPr>
            <p:spPr>
              <a:xfrm>
                <a:off x="654927" y="1637935"/>
                <a:ext cx="1141274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মস্যা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5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5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E5ED9D-6AFC-4068-8917-711FB8449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7" y="1637935"/>
                <a:ext cx="11412747" cy="1754326"/>
              </a:xfrm>
              <a:prstGeom prst="rect">
                <a:avLst/>
              </a:prstGeom>
              <a:blipFill>
                <a:blip r:embed="rId2"/>
                <a:stretch>
                  <a:fillRect l="-2830" t="-9059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902044-033E-425F-8DA4-8396ABE710CB}"/>
                  </a:ext>
                </a:extLst>
              </p:cNvPr>
              <p:cNvSpPr txBox="1"/>
              <p:nvPr/>
            </p:nvSpPr>
            <p:spPr>
              <a:xfrm>
                <a:off x="542632" y="3225784"/>
                <a:ext cx="1141274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এখানে,প্রত্যেকটি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বিভাজ্য,অথা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5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5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902044-033E-425F-8DA4-8396ABE71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32" y="3225784"/>
                <a:ext cx="11412747" cy="3416320"/>
              </a:xfrm>
              <a:prstGeom prst="rect">
                <a:avLst/>
              </a:prstGeom>
              <a:blipFill>
                <a:blip r:embed="rId3"/>
                <a:stretch>
                  <a:fillRect l="-2831" t="-4635" r="-2350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1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75BB9-C8E7-458B-BE20-911884254E73}"/>
              </a:ext>
            </a:extLst>
          </p:cNvPr>
          <p:cNvGrpSpPr/>
          <p:nvPr/>
        </p:nvGrpSpPr>
        <p:grpSpPr>
          <a:xfrm>
            <a:off x="3383280" y="192675"/>
            <a:ext cx="3501390" cy="1530247"/>
            <a:chOff x="2594610" y="341265"/>
            <a:chExt cx="3501390" cy="1530247"/>
          </a:xfrm>
        </p:grpSpPr>
        <p:sp>
          <p:nvSpPr>
            <p:cNvPr id="7" name="Rectangle: Diagonal Corners Snipped 6">
              <a:extLst>
                <a:ext uri="{FF2B5EF4-FFF2-40B4-BE49-F238E27FC236}">
                  <a16:creationId xmlns:a16="http://schemas.microsoft.com/office/drawing/2014/main" id="{60388370-4DB9-4146-B891-6D7F9AB287F5}"/>
                </a:ext>
              </a:extLst>
            </p:cNvPr>
            <p:cNvSpPr/>
            <p:nvPr/>
          </p:nvSpPr>
          <p:spPr>
            <a:xfrm>
              <a:off x="2594610" y="341265"/>
              <a:ext cx="3501390" cy="1405890"/>
            </a:xfrm>
            <a:prstGeom prst="snip2DiagRect">
              <a:avLst/>
            </a:prstGeom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D8A259-3C94-4633-AC8E-906CFE1C86C7}"/>
                </a:ext>
              </a:extLst>
            </p:cNvPr>
            <p:cNvSpPr txBox="1"/>
            <p:nvPr/>
          </p:nvSpPr>
          <p:spPr>
            <a:xfrm>
              <a:off x="2714625" y="578850"/>
              <a:ext cx="326136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268647-3B08-45E2-A5B6-5AEE3771026F}"/>
                  </a:ext>
                </a:extLst>
              </p:cNvPr>
              <p:cNvSpPr txBox="1"/>
              <p:nvPr/>
            </p:nvSpPr>
            <p:spPr>
              <a:xfrm>
                <a:off x="558370" y="1527980"/>
                <a:ext cx="11645660" cy="137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সমস্যা.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𝐃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p>
                        <m:r>
                          <a:rPr lang="en-US" sz="40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𝟐𝟕</m:t>
                    </m:r>
                    <m:r>
                      <a:rPr lang="en-US" sz="4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268647-3B08-45E2-A5B6-5AEE3771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0" y="1527980"/>
                <a:ext cx="11645660" cy="1376146"/>
              </a:xfrm>
              <a:prstGeom prst="rect">
                <a:avLst/>
              </a:prstGeom>
              <a:blipFill>
                <a:blip r:embed="rId2"/>
                <a:stretch>
                  <a:fillRect l="-1885" t="-577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0CDE3-F2A4-4835-AA78-FF885B47E4A0}"/>
                  </a:ext>
                </a:extLst>
              </p:cNvPr>
              <p:cNvSpPr txBox="1"/>
              <p:nvPr/>
            </p:nvSpPr>
            <p:spPr>
              <a:xfrm>
                <a:off x="347008" y="2833540"/>
                <a:ext cx="1185702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পূর্ণসংখ্যাসমুহ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0" dirty="0"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600" b="0" dirty="0"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;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শর্তানুসারে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গ্রহণযোগ্য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পূর্ণসংখ্যাসমুহ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b="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80CDE3-F2A4-4835-AA78-FF885B47E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8" y="2833540"/>
                <a:ext cx="11857022" cy="3970318"/>
              </a:xfrm>
              <a:prstGeom prst="rect">
                <a:avLst/>
              </a:prstGeom>
              <a:blipFill>
                <a:blip r:embed="rId3"/>
                <a:stretch>
                  <a:fillRect l="-1594" t="-2151" b="-5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3C880-459E-49A5-8476-B59617196A60}"/>
              </a:ext>
            </a:extLst>
          </p:cNvPr>
          <p:cNvGrpSpPr/>
          <p:nvPr/>
        </p:nvGrpSpPr>
        <p:grpSpPr>
          <a:xfrm>
            <a:off x="3762586" y="307817"/>
            <a:ext cx="2842788" cy="1015663"/>
            <a:chOff x="3726373" y="434566"/>
            <a:chExt cx="2842788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CE946F-CC5B-4A3F-B55A-0F22B9F054C6}"/>
                </a:ext>
              </a:extLst>
            </p:cNvPr>
            <p:cNvSpPr txBox="1"/>
            <p:nvPr/>
          </p:nvSpPr>
          <p:spPr>
            <a:xfrm>
              <a:off x="3811509" y="434566"/>
              <a:ext cx="27576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6600">
                    <a:solidFill>
                      <a:sysClr val="windowText" lastClr="000000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000" b="1" dirty="0">
                  <a:ln w="6600">
                    <a:solidFill>
                      <a:sysClr val="windowText" lastClr="000000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 w="6600">
                    <a:solidFill>
                      <a:sysClr val="windowText" lastClr="000000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AC489D38-B3F3-4E50-9340-FE407545EC8C}"/>
                </a:ext>
              </a:extLst>
            </p:cNvPr>
            <p:cNvSpPr/>
            <p:nvPr/>
          </p:nvSpPr>
          <p:spPr>
            <a:xfrm>
              <a:off x="3726373" y="434566"/>
              <a:ext cx="2842788" cy="101566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B7425D-8F44-4E6F-A5E0-B91F5FB79A41}"/>
                  </a:ext>
                </a:extLst>
              </p:cNvPr>
              <p:cNvSpPr txBox="1"/>
              <p:nvPr/>
            </p:nvSpPr>
            <p:spPr>
              <a:xfrm>
                <a:off x="672708" y="1269364"/>
                <a:ext cx="1129197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উপসেটগুলো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সেগুলো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বাছাই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B7425D-8F44-4E6F-A5E0-B91F5FB7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08" y="1269364"/>
                <a:ext cx="11291977" cy="1323439"/>
              </a:xfrm>
              <a:prstGeom prst="rect">
                <a:avLst/>
              </a:prstGeom>
              <a:blipFill>
                <a:blip r:embed="rId2"/>
                <a:stretch>
                  <a:fillRect l="-1889" t="-7373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DF802A-ABCF-4A0B-A164-471DEB0F8BFE}"/>
                  </a:ext>
                </a:extLst>
              </p:cNvPr>
              <p:cNvSpPr txBox="1"/>
              <p:nvPr/>
            </p:nvSpPr>
            <p:spPr>
              <a:xfrm>
                <a:off x="557690" y="2579865"/>
                <a:ext cx="11522015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: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3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3600" b="1" dirty="0">
                  <a:solidFill>
                    <a:srgbClr val="00B05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সমুহ</a:t>
                </a:r>
                <a:r>
                  <a:rPr lang="en-US" sz="3600" b="1" dirty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e>
                    </m:d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</m:d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DF802A-ABCF-4A0B-A164-471DEB0F8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0" y="2579865"/>
                <a:ext cx="11522015" cy="3970318"/>
              </a:xfrm>
              <a:prstGeom prst="rect">
                <a:avLst/>
              </a:prstGeom>
              <a:blipFill>
                <a:blip r:embed="rId3"/>
                <a:stretch>
                  <a:fillRect l="-1586" t="-1994" b="-5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1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EFD1E1C-5853-4C98-9302-C8218CB6BC2C}"/>
              </a:ext>
            </a:extLst>
          </p:cNvPr>
          <p:cNvSpPr txBox="1"/>
          <p:nvPr/>
        </p:nvSpPr>
        <p:spPr>
          <a:xfrm>
            <a:off x="4156364" y="263237"/>
            <a:ext cx="2507672" cy="120032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F2AFAD-93FE-4D2A-B701-504261810B20}"/>
                  </a:ext>
                </a:extLst>
              </p:cNvPr>
              <p:cNvSpPr txBox="1"/>
              <p:nvPr/>
            </p:nvSpPr>
            <p:spPr>
              <a:xfrm>
                <a:off x="831270" y="1704109"/>
                <a:ext cx="65641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en-US" sz="4400" b="1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4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⊂</m:t>
                    </m:r>
                    <m:r>
                      <a:rPr lang="en-US" sz="4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</m:oMath>
                </a14:m>
                <a:r>
                  <a:rPr lang="en-US" sz="4400" b="1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4400" b="1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4400" b="1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বোঝানো</a:t>
                </a:r>
                <a:r>
                  <a:rPr lang="en-US" sz="4400" b="1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b="1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F2AFAD-93FE-4D2A-B701-504261810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0" y="1704109"/>
                <a:ext cx="6564191" cy="769441"/>
              </a:xfrm>
              <a:prstGeom prst="rect">
                <a:avLst/>
              </a:prstGeom>
              <a:blipFill>
                <a:blip r:embed="rId2"/>
                <a:stretch>
                  <a:fillRect l="-3714" t="-1507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3695EE-70CF-4120-B084-65A2228B4E19}"/>
                  </a:ext>
                </a:extLst>
              </p:cNvPr>
              <p:cNvSpPr txBox="1"/>
              <p:nvPr/>
            </p:nvSpPr>
            <p:spPr>
              <a:xfrm>
                <a:off x="720443" y="2687782"/>
                <a:ext cx="3270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ক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𝐀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,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𝐁</m:t>
                    </m:r>
                  </m:oMath>
                </a14:m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</a:t>
                </a:r>
                <a:endParaRPr lang="en-US" sz="3600" b="1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3695EE-70CF-4120-B084-65A2228B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43" y="2687782"/>
                <a:ext cx="3270428" cy="646331"/>
              </a:xfrm>
              <a:prstGeom prst="rect">
                <a:avLst/>
              </a:prstGeom>
              <a:blipFill>
                <a:blip r:embed="rId3"/>
                <a:stretch>
                  <a:fillRect l="-5587" t="-16038" r="-558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4B97EB-3931-46A0-9DA0-1D8CC1CEE7D3}"/>
                  </a:ext>
                </a:extLst>
              </p:cNvPr>
              <p:cNvSpPr txBox="1"/>
              <p:nvPr/>
            </p:nvSpPr>
            <p:spPr>
              <a:xfrm>
                <a:off x="4225657" y="2660072"/>
                <a:ext cx="3325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খ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𝐁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,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𝐀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উপসেট</a:t>
                </a:r>
                <a:endParaRPr lang="en-US" sz="3600" b="1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4B97EB-3931-46A0-9DA0-1D8CC1CEE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57" y="2660072"/>
                <a:ext cx="3325090" cy="646331"/>
              </a:xfrm>
              <a:prstGeom prst="rect">
                <a:avLst/>
              </a:prstGeom>
              <a:blipFill>
                <a:blip r:embed="rId4"/>
                <a:stretch>
                  <a:fillRect l="-5495" t="-15094" r="-733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4E9AE-252D-47E6-A7C8-4AD6F757F0A0}"/>
                  </a:ext>
                </a:extLst>
              </p:cNvPr>
              <p:cNvSpPr txBox="1"/>
              <p:nvPr/>
            </p:nvSpPr>
            <p:spPr>
              <a:xfrm>
                <a:off x="7785533" y="2632361"/>
                <a:ext cx="2009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গ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𝐀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=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𝐁</m:t>
                    </m:r>
                  </m:oMath>
                </a14:m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4E9AE-252D-47E6-A7C8-4AD6F757F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533" y="2632361"/>
                <a:ext cx="2009631" cy="646331"/>
              </a:xfrm>
              <a:prstGeom prst="rect">
                <a:avLst/>
              </a:prstGeom>
              <a:blipFill>
                <a:blip r:embed="rId5"/>
                <a:stretch>
                  <a:fillRect l="-909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24CF4B-D5CF-41A4-8056-3BC5B6B486C5}"/>
                  </a:ext>
                </a:extLst>
              </p:cNvPr>
              <p:cNvSpPr txBox="1"/>
              <p:nvPr/>
            </p:nvSpPr>
            <p:spPr>
              <a:xfrm>
                <a:off x="10127672" y="2595220"/>
                <a:ext cx="1842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ঘ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esarulOMR" panose="02000500020000020004" pitchFamily="2" charset="0"/>
                      </a:rPr>
                      <m:t>𝐀</m:t>
                    </m:r>
                    <m:r>
                      <a:rPr lang="en-US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esarulOMR" panose="02000500020000020004" pitchFamily="2" charset="0"/>
                      </a:rPr>
                      <m:t>∉</m:t>
                    </m:r>
                    <m:r>
                      <a:rPr lang="en-US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esarulOMR" panose="02000500020000020004" pitchFamily="2" charset="0"/>
                      </a:rPr>
                      <m:t>𝐁</m:t>
                    </m:r>
                  </m:oMath>
                </a14:m>
                <a:endParaRPr lang="en-US" sz="3600" b="1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24CF4B-D5CF-41A4-8056-3BC5B6B48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672" y="2595220"/>
                <a:ext cx="1842655" cy="646331"/>
              </a:xfrm>
              <a:prstGeom prst="rect">
                <a:avLst/>
              </a:prstGeom>
              <a:blipFill>
                <a:blip r:embed="rId6"/>
                <a:stretch>
                  <a:fillRect l="-990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8B356-1ADC-4B75-8545-3F4FDF52387D}"/>
                  </a:ext>
                </a:extLst>
              </p:cNvPr>
              <p:cNvSpPr txBox="1"/>
              <p:nvPr/>
            </p:nvSpPr>
            <p:spPr>
              <a:xfrm>
                <a:off x="803556" y="4599708"/>
                <a:ext cx="1842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ক</a:t>
                </a:r>
                <a:r>
                  <a:rPr lang="en-US" sz="3600" b="1" dirty="0">
                    <a:cs typeface="NesarulOMR" panose="0200050002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𝟒</m:t>
                    </m:r>
                  </m:oMath>
                </a14:m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endParaRPr lang="en-US" sz="3600" b="1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8B356-1ADC-4B75-8545-3F4FDF52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56" y="4599708"/>
                <a:ext cx="1842655" cy="646331"/>
              </a:xfrm>
              <a:prstGeom prst="rect">
                <a:avLst/>
              </a:prstGeom>
              <a:blipFill>
                <a:blip r:embed="rId7"/>
                <a:stretch>
                  <a:fillRect l="-10265" t="-160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8D917-31E1-44BD-82E7-E4B07B0D260B}"/>
                  </a:ext>
                </a:extLst>
              </p:cNvPr>
              <p:cNvSpPr txBox="1"/>
              <p:nvPr/>
            </p:nvSpPr>
            <p:spPr>
              <a:xfrm>
                <a:off x="4287975" y="4571997"/>
                <a:ext cx="1842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খ</a:t>
                </a:r>
                <a:r>
                  <a:rPr lang="en-US" sz="3600" b="1" dirty="0">
                    <a:cs typeface="NesarulOMR" panose="0200050002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𝟖</m:t>
                    </m:r>
                  </m:oMath>
                </a14:m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endParaRPr lang="en-US" sz="3600" b="1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8D917-31E1-44BD-82E7-E4B07B0D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975" y="4571997"/>
                <a:ext cx="1842655" cy="646331"/>
              </a:xfrm>
              <a:prstGeom prst="rect">
                <a:avLst/>
              </a:prstGeom>
              <a:blipFill>
                <a:blip r:embed="rId8"/>
                <a:stretch>
                  <a:fillRect l="-9901" t="-1509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191F4D-2DBA-4DEE-A070-C2A682D278C8}"/>
                  </a:ext>
                </a:extLst>
              </p:cNvPr>
              <p:cNvSpPr txBox="1"/>
              <p:nvPr/>
            </p:nvSpPr>
            <p:spPr>
              <a:xfrm>
                <a:off x="7834756" y="4521414"/>
                <a:ext cx="1842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গ</a:t>
                </a:r>
                <a:r>
                  <a:rPr lang="en-US" sz="3600" b="1" dirty="0">
                    <a:cs typeface="NesarulOMR" panose="0200050002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𝟏𝟓</m:t>
                    </m:r>
                  </m:oMath>
                </a14:m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endParaRPr lang="en-US" sz="3600" b="1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191F4D-2DBA-4DEE-A070-C2A682D2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756" y="4521414"/>
                <a:ext cx="1842655" cy="646331"/>
              </a:xfrm>
              <a:prstGeom prst="rect">
                <a:avLst/>
              </a:prstGeom>
              <a:blipFill>
                <a:blip r:embed="rId9"/>
                <a:stretch>
                  <a:fillRect l="-9901" t="-16038" r="-3300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08BAA7-CD09-4F14-92EE-75D0D12AE3A7}"/>
                  </a:ext>
                </a:extLst>
              </p:cNvPr>
              <p:cNvSpPr txBox="1"/>
              <p:nvPr/>
            </p:nvSpPr>
            <p:spPr>
              <a:xfrm>
                <a:off x="10113817" y="4493703"/>
                <a:ext cx="1842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ঘ</a:t>
                </a:r>
                <a:r>
                  <a:rPr lang="en-US" sz="3600" b="1" dirty="0">
                    <a:cs typeface="NesarulOMR" panose="0200050002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𝟏𝟔</m:t>
                    </m:r>
                  </m:oMath>
                </a14:m>
                <a:r>
                  <a:rPr lang="en-US" sz="3600" b="1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endParaRPr lang="en-US" sz="3600" b="1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08BAA7-CD09-4F14-92EE-75D0D12AE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817" y="4493703"/>
                <a:ext cx="1842655" cy="646331"/>
              </a:xfrm>
              <a:prstGeom prst="rect">
                <a:avLst/>
              </a:prstGeom>
              <a:blipFill>
                <a:blip r:embed="rId10"/>
                <a:stretch>
                  <a:fillRect l="-9934" t="-15094" r="-364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58A386-4FFB-4604-A652-0BCF15642E06}"/>
                  </a:ext>
                </a:extLst>
              </p:cNvPr>
              <p:cNvSpPr txBox="1"/>
              <p:nvPr/>
            </p:nvSpPr>
            <p:spPr>
              <a:xfrm>
                <a:off x="782781" y="3650672"/>
                <a:ext cx="104948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en-US" sz="44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44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44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4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  <m:r>
                          <a:rPr lang="en-US" sz="44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4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𝐜</m:t>
                        </m:r>
                        <m:r>
                          <a:rPr lang="en-US" sz="44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400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𝐝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44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উপসেটের</a:t>
                </a:r>
                <a:r>
                  <a:rPr lang="en-US" sz="44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4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b="1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58A386-4FFB-4604-A652-0BCF15642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81" y="3650672"/>
                <a:ext cx="10494819" cy="769441"/>
              </a:xfrm>
              <a:prstGeom prst="rect">
                <a:avLst/>
              </a:prstGeom>
              <a:blipFill>
                <a:blip r:embed="rId11"/>
                <a:stretch>
                  <a:fillRect l="-2323" t="-1507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F03E09-52F4-4A7C-95A3-EF6984DC78EE}"/>
                  </a:ext>
                </a:extLst>
              </p:cNvPr>
              <p:cNvSpPr txBox="1"/>
              <p:nvPr/>
            </p:nvSpPr>
            <p:spPr>
              <a:xfrm>
                <a:off x="273814" y="2682855"/>
                <a:ext cx="547253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F03E09-52F4-4A7C-95A3-EF6984DC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14" y="2682855"/>
                <a:ext cx="547253" cy="8199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B2B92E-087D-4441-B2F6-D34A07344CFC}"/>
                  </a:ext>
                </a:extLst>
              </p:cNvPr>
              <p:cNvSpPr txBox="1"/>
              <p:nvPr/>
            </p:nvSpPr>
            <p:spPr>
              <a:xfrm>
                <a:off x="7395461" y="4512889"/>
                <a:ext cx="547253" cy="8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B2B92E-087D-4441-B2F6-D34A07344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461" y="4512889"/>
                <a:ext cx="547253" cy="8199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6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7F0A0F-858C-4EBD-A0FD-FB032845367D}"/>
              </a:ext>
            </a:extLst>
          </p:cNvPr>
          <p:cNvSpPr txBox="1"/>
          <p:nvPr/>
        </p:nvSpPr>
        <p:spPr>
          <a:xfrm>
            <a:off x="2757055" y="332509"/>
            <a:ext cx="3519055" cy="120032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AA301A-D7C4-4F37-98FF-3B8309EC5D6F}"/>
                  </a:ext>
                </a:extLst>
              </p:cNvPr>
              <p:cNvSpPr txBox="1"/>
              <p:nvPr/>
            </p:nvSpPr>
            <p:spPr>
              <a:xfrm>
                <a:off x="727364" y="2848615"/>
                <a:ext cx="1073727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প্রশ্ন: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গুণনীয়কসমুহ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54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AA301A-D7C4-4F37-98FF-3B8309EC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64" y="2848615"/>
                <a:ext cx="10737272" cy="2585323"/>
              </a:xfrm>
              <a:prstGeom prst="rect">
                <a:avLst/>
              </a:prstGeom>
              <a:blipFill>
                <a:blip r:embed="rId2"/>
                <a:stretch>
                  <a:fillRect l="-3008" t="-6132" b="-13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193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A918E5-8EFF-4CE3-8975-50E1FBA8406D}"/>
              </a:ext>
            </a:extLst>
          </p:cNvPr>
          <p:cNvSpPr txBox="1"/>
          <p:nvPr/>
        </p:nvSpPr>
        <p:spPr>
          <a:xfrm>
            <a:off x="2526631" y="5549387"/>
            <a:ext cx="7592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DF613-4F30-488C-9EFD-0B17C5C7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9" y="288217"/>
            <a:ext cx="9865534" cy="53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64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FECA87-0D72-4DB5-B5AA-CAF52227F345}"/>
              </a:ext>
            </a:extLst>
          </p:cNvPr>
          <p:cNvSpPr txBox="1"/>
          <p:nvPr/>
        </p:nvSpPr>
        <p:spPr>
          <a:xfrm>
            <a:off x="3795188" y="374138"/>
            <a:ext cx="3007894" cy="1200329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0CA0D-A6D3-484B-AE8D-0F2B245E48EF}"/>
              </a:ext>
            </a:extLst>
          </p:cNvPr>
          <p:cNvSpPr txBox="1"/>
          <p:nvPr/>
        </p:nvSpPr>
        <p:spPr>
          <a:xfrm>
            <a:off x="7468269" y="2615694"/>
            <a:ext cx="325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2689-2154-45CA-84C0-3498122ED3B0}"/>
              </a:ext>
            </a:extLst>
          </p:cNvPr>
          <p:cNvSpPr txBox="1"/>
          <p:nvPr/>
        </p:nvSpPr>
        <p:spPr>
          <a:xfrm>
            <a:off x="332326" y="2603018"/>
            <a:ext cx="352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80F10-B17D-4636-824F-700D0C978C41}"/>
              </a:ext>
            </a:extLst>
          </p:cNvPr>
          <p:cNvSpPr txBox="1"/>
          <p:nvPr/>
        </p:nvSpPr>
        <p:spPr>
          <a:xfrm>
            <a:off x="399440" y="3217614"/>
            <a:ext cx="42010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চাঁচড়া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মোবাইল:01711352632</a:t>
            </a:r>
          </a:p>
          <a:p>
            <a:r>
              <a:rPr lang="en-US" sz="2800" dirty="0">
                <a:latin typeface="+mj-lt"/>
                <a:cs typeface="NikoshBAN" panose="02000000000000000000" pitchFamily="2" charset="0"/>
              </a:rPr>
              <a:t>Email.bisharot990.com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E98B7-7800-40ED-AA1D-EB09A50878A7}"/>
              </a:ext>
            </a:extLst>
          </p:cNvPr>
          <p:cNvSpPr txBox="1"/>
          <p:nvPr/>
        </p:nvSpPr>
        <p:spPr>
          <a:xfrm>
            <a:off x="6406814" y="3184165"/>
            <a:ext cx="5785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শ্রেণি:নবম-দশম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বিষয়:সাধারণ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অধ্যায়:দ্বিতীয়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বিষয়বস্তু:সেট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বিষয়:বিভিন্ন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তারিখ:27/6/2021ইং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17AE8B-76DE-4A00-9CB4-098A6BC6C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83" y="974302"/>
            <a:ext cx="1287073" cy="1514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6E1B1F-950B-4F3D-B76F-F8DBDB2D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64" y="2087528"/>
            <a:ext cx="2804147" cy="4804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314AA1-E1C9-4307-88FB-F20977261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19" y="974302"/>
            <a:ext cx="1287073" cy="1493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Flowchart: Direct Access Storage 13">
            <a:extLst>
              <a:ext uri="{FF2B5EF4-FFF2-40B4-BE49-F238E27FC236}">
                <a16:creationId xmlns:a16="http://schemas.microsoft.com/office/drawing/2014/main" id="{CC417281-0F84-4A74-8C46-91175C2F6DBB}"/>
              </a:ext>
            </a:extLst>
          </p:cNvPr>
          <p:cNvSpPr/>
          <p:nvPr/>
        </p:nvSpPr>
        <p:spPr>
          <a:xfrm>
            <a:off x="5777694" y="358345"/>
            <a:ext cx="1231001" cy="1269213"/>
          </a:xfrm>
          <a:prstGeom prst="flowChartMagneticDrum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irect Access Storage 16">
            <a:extLst>
              <a:ext uri="{FF2B5EF4-FFF2-40B4-BE49-F238E27FC236}">
                <a16:creationId xmlns:a16="http://schemas.microsoft.com/office/drawing/2014/main" id="{8DC665DA-B3A8-466E-846E-D433883C0659}"/>
              </a:ext>
            </a:extLst>
          </p:cNvPr>
          <p:cNvSpPr/>
          <p:nvPr/>
        </p:nvSpPr>
        <p:spPr>
          <a:xfrm>
            <a:off x="5025381" y="355716"/>
            <a:ext cx="1231001" cy="1269213"/>
          </a:xfrm>
          <a:prstGeom prst="flowChartMagneticDrum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irect Access Storage 17">
            <a:extLst>
              <a:ext uri="{FF2B5EF4-FFF2-40B4-BE49-F238E27FC236}">
                <a16:creationId xmlns:a16="http://schemas.microsoft.com/office/drawing/2014/main" id="{3B4F4FB6-385C-4D4C-948C-9EA57AF8D3C8}"/>
              </a:ext>
            </a:extLst>
          </p:cNvPr>
          <p:cNvSpPr/>
          <p:nvPr/>
        </p:nvSpPr>
        <p:spPr>
          <a:xfrm>
            <a:off x="4273068" y="369855"/>
            <a:ext cx="1231001" cy="1269213"/>
          </a:xfrm>
          <a:prstGeom prst="flowChartMagneticDrum">
            <a:avLst/>
          </a:prstGeom>
          <a:solidFill>
            <a:schemeClr val="tx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Direct Access Storage 18">
            <a:extLst>
              <a:ext uri="{FF2B5EF4-FFF2-40B4-BE49-F238E27FC236}">
                <a16:creationId xmlns:a16="http://schemas.microsoft.com/office/drawing/2014/main" id="{AC830440-46AF-4D11-884D-3A66D170E0DC}"/>
              </a:ext>
            </a:extLst>
          </p:cNvPr>
          <p:cNvSpPr/>
          <p:nvPr/>
        </p:nvSpPr>
        <p:spPr>
          <a:xfrm>
            <a:off x="3491730" y="365508"/>
            <a:ext cx="1231001" cy="1269213"/>
          </a:xfrm>
          <a:prstGeom prst="flowChartMagneticDrum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2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61276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38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00104 -0.28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0886 0.9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4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49297 0.014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C14AF10-F594-43D7-8FC1-9130505F157A}"/>
              </a:ext>
            </a:extLst>
          </p:cNvPr>
          <p:cNvSpPr txBox="1"/>
          <p:nvPr/>
        </p:nvSpPr>
        <p:spPr>
          <a:xfrm>
            <a:off x="543697" y="494270"/>
            <a:ext cx="8217243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D12A5-B18F-40AB-A6F8-966233EA37EB}"/>
              </a:ext>
            </a:extLst>
          </p:cNvPr>
          <p:cNvSpPr txBox="1"/>
          <p:nvPr/>
        </p:nvSpPr>
        <p:spPr>
          <a:xfrm>
            <a:off x="455141" y="4670850"/>
            <a:ext cx="11281718" cy="175432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অসিম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সমীম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নিরুপণ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D4DB0-B660-4A50-A489-FC8D71114D12}"/>
              </a:ext>
            </a:extLst>
          </p:cNvPr>
          <p:cNvSpPr txBox="1"/>
          <p:nvPr/>
        </p:nvSpPr>
        <p:spPr>
          <a:xfrm>
            <a:off x="455141" y="1586527"/>
            <a:ext cx="11281718" cy="17543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উপসেটের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3B875-3354-4223-9990-13BA186B81D6}"/>
              </a:ext>
            </a:extLst>
          </p:cNvPr>
          <p:cNvSpPr txBox="1"/>
          <p:nvPr/>
        </p:nvSpPr>
        <p:spPr>
          <a:xfrm>
            <a:off x="455141" y="3422984"/>
            <a:ext cx="11281718" cy="9233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4407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24F4C3E-386A-4600-A439-49BBCA1B6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148756"/>
            <a:ext cx="11825628" cy="65740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0065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A204BD-AE0B-4DE0-8DAE-CB326CA0C98B}"/>
              </a:ext>
            </a:extLst>
          </p:cNvPr>
          <p:cNvSpPr txBox="1"/>
          <p:nvPr/>
        </p:nvSpPr>
        <p:spPr>
          <a:xfrm>
            <a:off x="2905940" y="661538"/>
            <a:ext cx="5116749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10E75D-443E-490E-959D-5338C25C0219}"/>
                  </a:ext>
                </a:extLst>
              </p:cNvPr>
              <p:cNvSpPr txBox="1"/>
              <p:nvPr/>
            </p:nvSpPr>
            <p:spPr>
              <a:xfrm>
                <a:off x="860898" y="1829698"/>
                <a:ext cx="1004380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={     ,      ,        ,             ,                   ,⋯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10E75D-443E-490E-959D-5338C25C0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98" y="1829698"/>
                <a:ext cx="10043808" cy="615553"/>
              </a:xfrm>
              <a:prstGeom prst="rect">
                <a:avLst/>
              </a:prstGeom>
              <a:blipFill>
                <a:blip r:embed="rId2"/>
                <a:stretch>
                  <a:fillRect t="-22772" r="-728" b="-5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B396D-7712-4E03-8BA0-AFD807483C1F}"/>
                  </a:ext>
                </a:extLst>
              </p:cNvPr>
              <p:cNvSpPr txBox="1"/>
              <p:nvPr/>
            </p:nvSpPr>
            <p:spPr>
              <a:xfrm>
                <a:off x="699805" y="2574672"/>
                <a:ext cx="95336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𝐍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,⋯⋯⋯⋯}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B396D-7712-4E03-8BA0-AFD807483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05" y="2574672"/>
                <a:ext cx="9533693" cy="646331"/>
              </a:xfrm>
              <a:prstGeom prst="rect">
                <a:avLst/>
              </a:prstGeom>
              <a:blipFill>
                <a:blip r:embed="rId3"/>
                <a:stretch>
                  <a:fillRect l="-1982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275D41D-2BF7-486D-A638-442E8FC5F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971" y="1946321"/>
            <a:ext cx="386457" cy="48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3945B4-AF53-48A7-AB1A-3D8FF3AA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344" y="1948871"/>
            <a:ext cx="386457" cy="48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E01FD-6B99-4B5F-B84C-2CF906E5B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175" y="1938577"/>
            <a:ext cx="386457" cy="48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FF5E2C-E859-4832-ABAC-9C7CF4D27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127" y="1913281"/>
            <a:ext cx="386457" cy="48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5C8394-3A31-4A5C-BEC4-A892221DA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22" y="1930902"/>
            <a:ext cx="386457" cy="483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086469-81EA-4631-9BB4-462E11216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41" y="1934475"/>
            <a:ext cx="386457" cy="483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49BC68-41F5-49DE-AC69-E631614D4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288" y="1946321"/>
            <a:ext cx="386457" cy="483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072921-7327-468C-AC05-E3345242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506" y="1917277"/>
            <a:ext cx="386457" cy="483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B70F94-C1F6-4B13-8F6D-F1C5CE19A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025" y="1917277"/>
            <a:ext cx="386457" cy="483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423F09-4083-48B5-8826-DE9DEDE3E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340" y="1934475"/>
            <a:ext cx="386457" cy="4834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194FB9-19C8-478C-BE57-D9DEF80E8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090" y="1946321"/>
            <a:ext cx="386457" cy="483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86A92B-B8FB-4060-8AD3-030494C3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59" y="1930833"/>
            <a:ext cx="386457" cy="483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8F7A16-9311-41C7-94E8-3AEF05777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707" y="1938577"/>
            <a:ext cx="386457" cy="483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DF21AC-C49E-420C-822A-162F6FB8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83" y="1946321"/>
            <a:ext cx="386457" cy="4834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8C16C7-EEBE-4564-AC35-9D58B45CC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350" y="1946321"/>
            <a:ext cx="386457" cy="483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F06731-6B3E-440E-924C-AF44EECA33FB}"/>
                  </a:ext>
                </a:extLst>
              </p:cNvPr>
              <p:cNvSpPr txBox="1"/>
              <p:nvPr/>
            </p:nvSpPr>
            <p:spPr>
              <a:xfrm>
                <a:off x="759991" y="3448482"/>
                <a:ext cx="968678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={     ,       ,            ,                     ,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ইত্যাদি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F06731-6B3E-440E-924C-AF44EECA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91" y="3448482"/>
                <a:ext cx="9686780" cy="615553"/>
              </a:xfrm>
              <a:prstGeom prst="rect">
                <a:avLst/>
              </a:prstGeom>
              <a:blipFill>
                <a:blip r:embed="rId5"/>
                <a:stretch>
                  <a:fillRect t="-23762" b="-50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719B12A8-257A-48EB-9F4F-3D38A8CF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259" y="3512897"/>
            <a:ext cx="273352" cy="4834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60DF3EA-7B0D-40CD-BC2A-8CD0811B2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0907" y="3502183"/>
            <a:ext cx="273352" cy="4834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69E464-6923-4F34-A683-A21326313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796" y="3505333"/>
            <a:ext cx="273352" cy="4834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21CB79-5EDC-4452-899C-C442B52CC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661" y="3502183"/>
            <a:ext cx="273352" cy="4834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EF4C6A-5E34-40E0-A42F-1CB60C9DD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164" y="3498548"/>
            <a:ext cx="273352" cy="4834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264E11-509B-4E34-9770-D8710F2E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461" y="3505333"/>
            <a:ext cx="273352" cy="4834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63F19B-6F0A-4F01-BF5F-4BD3A8AA2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768" y="3512896"/>
            <a:ext cx="273352" cy="4834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2492F6-3D3F-4EEC-B5FA-97DE7E212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642" y="3505333"/>
            <a:ext cx="273352" cy="4834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048BCE-C19B-49E8-999C-737BD5A6F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093" y="3528211"/>
            <a:ext cx="273352" cy="4834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D712AE-9F98-473C-A33A-882471876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397" y="3498548"/>
            <a:ext cx="273352" cy="4834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59B191-76C0-40CA-8BE6-91B452C28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907" y="3451417"/>
            <a:ext cx="273352" cy="4834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92483E-189B-4954-8CED-16581D042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093" y="3451417"/>
            <a:ext cx="273352" cy="4834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3F56E7F-62C8-490B-9940-BA8C5DA1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854" y="3468616"/>
            <a:ext cx="273352" cy="48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637D7CD-AFB2-46A6-8FCC-BACED6328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895" y="3461381"/>
            <a:ext cx="273352" cy="48344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8F08466-65FB-457F-B7AE-711F03917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801" y="3468616"/>
            <a:ext cx="273352" cy="4834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F77434-C541-425C-8A64-A047C470F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798" y="3479839"/>
            <a:ext cx="273352" cy="4834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16E4D0D-9F62-493E-A9E1-2B21F1E1B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673" y="3470940"/>
            <a:ext cx="273352" cy="483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6D282FA-24C2-45E3-B074-B4A86C6FFD30}"/>
                  </a:ext>
                </a:extLst>
              </p:cNvPr>
              <p:cNvSpPr txBox="1"/>
              <p:nvPr/>
            </p:nvSpPr>
            <p:spPr>
              <a:xfrm>
                <a:off x="638627" y="4101564"/>
                <a:ext cx="112777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𝐍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মৌলিক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সংখ্যাসমুহ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𝐁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,⋯}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6D282FA-24C2-45E3-B074-B4A86C6F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7" y="4101564"/>
                <a:ext cx="11277756" cy="646331"/>
              </a:xfrm>
              <a:prstGeom prst="rect">
                <a:avLst/>
              </a:prstGeom>
              <a:blipFill>
                <a:blip r:embed="rId7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5117ACC-1BDE-43D8-9DE2-7E518783983E}"/>
                  </a:ext>
                </a:extLst>
              </p:cNvPr>
              <p:cNvSpPr txBox="1"/>
              <p:nvPr/>
            </p:nvSpPr>
            <p:spPr>
              <a:xfrm>
                <a:off x="650984" y="4805930"/>
                <a:ext cx="968678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={      ,          ,                ,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ইত্যাদি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5117ACC-1BDE-43D8-9DE2-7E5187839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4" y="4805930"/>
                <a:ext cx="9686780" cy="615553"/>
              </a:xfrm>
              <a:prstGeom prst="rect">
                <a:avLst/>
              </a:prstGeom>
              <a:blipFill>
                <a:blip r:embed="rId8"/>
                <a:stretch>
                  <a:fillRect t="-22772" b="-5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8A98F58C-90D9-4CC0-9507-43760D544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1145" y="4901464"/>
            <a:ext cx="257076" cy="4834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97A3A66-F186-48B4-9195-73CD0693D8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859" y="4905429"/>
            <a:ext cx="257076" cy="48344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2870859-DF06-4855-87DE-4062DFC69A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007" y="4901464"/>
            <a:ext cx="257076" cy="4834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9FD5576-4B7C-4E96-B03C-F27CC9AED2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813" y="4925317"/>
            <a:ext cx="257076" cy="4834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494A427-516A-4B9B-A88D-127D212D7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6768" y="4901464"/>
            <a:ext cx="257076" cy="48344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D4B9D76-7C66-402B-ACFD-15D873C3FB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6872" y="4919098"/>
            <a:ext cx="257076" cy="48344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CEEF822-205F-4EAD-9011-A24EC81A91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7017" y="4908181"/>
            <a:ext cx="257076" cy="48344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625437-C346-431B-9399-A3BDE5607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3604" y="4908180"/>
            <a:ext cx="257076" cy="48344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11939DC-A374-4AAC-A414-DA1DA269C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062" y="4923105"/>
            <a:ext cx="257076" cy="48344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2ADB954-0DBC-49BF-B85D-D8779D204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8031" y="4917908"/>
            <a:ext cx="257076" cy="48344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091FD08-8328-4A37-98F7-568EE0AAD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4327" y="4932172"/>
            <a:ext cx="257076" cy="48344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684EAEB-831F-46F3-8DD6-73A458A63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3308" y="4925317"/>
            <a:ext cx="257076" cy="4834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A5A684A-A963-4192-90B2-5501C2372002}"/>
                  </a:ext>
                </a:extLst>
              </p:cNvPr>
              <p:cNvSpPr txBox="1"/>
              <p:nvPr/>
            </p:nvSpPr>
            <p:spPr>
              <a:xfrm>
                <a:off x="554976" y="5645366"/>
                <a:ext cx="10659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𝐍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জোড়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সংখ্যাসমুহ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,⋯}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A5A684A-A963-4192-90B2-5501C2372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6" y="5645366"/>
                <a:ext cx="10659364" cy="646331"/>
              </a:xfrm>
              <a:prstGeom prst="rect">
                <a:avLst/>
              </a:prstGeom>
              <a:blipFill>
                <a:blip r:embed="rId10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row: Right 60">
            <a:extLst>
              <a:ext uri="{FF2B5EF4-FFF2-40B4-BE49-F238E27FC236}">
                <a16:creationId xmlns:a16="http://schemas.microsoft.com/office/drawing/2014/main" id="{2CD0800C-F902-4DFF-8441-1A52F541BC90}"/>
              </a:ext>
            </a:extLst>
          </p:cNvPr>
          <p:cNvSpPr/>
          <p:nvPr/>
        </p:nvSpPr>
        <p:spPr>
          <a:xfrm rot="10800000">
            <a:off x="1775134" y="123314"/>
            <a:ext cx="3742609" cy="213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05D86F9A-2C08-4546-A8BC-82DB450351AE}"/>
              </a:ext>
            </a:extLst>
          </p:cNvPr>
          <p:cNvSpPr/>
          <p:nvPr/>
        </p:nvSpPr>
        <p:spPr>
          <a:xfrm>
            <a:off x="5489086" y="123120"/>
            <a:ext cx="3703000" cy="213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56719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46537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  <p:bldP spid="45" grpId="0"/>
      <p:bldP spid="46" grpId="0"/>
      <p:bldP spid="60" grpId="0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213F88-7D2B-48EA-AF6C-83045F4BEF53}"/>
              </a:ext>
            </a:extLst>
          </p:cNvPr>
          <p:cNvSpPr txBox="1"/>
          <p:nvPr/>
        </p:nvSpPr>
        <p:spPr>
          <a:xfrm>
            <a:off x="2286170" y="676275"/>
            <a:ext cx="6095829" cy="156966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9DFEA-B5D7-4C19-81C2-79F03D38927F}"/>
              </a:ext>
            </a:extLst>
          </p:cNvPr>
          <p:cNvSpPr txBox="1"/>
          <p:nvPr/>
        </p:nvSpPr>
        <p:spPr>
          <a:xfrm>
            <a:off x="1714500" y="2638154"/>
            <a:ext cx="8553450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9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9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96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9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9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9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6DF4E617-363A-4FD1-9989-0709B82A1B53}"/>
              </a:ext>
            </a:extLst>
          </p:cNvPr>
          <p:cNvSpPr/>
          <p:nvPr/>
        </p:nvSpPr>
        <p:spPr>
          <a:xfrm>
            <a:off x="2286170" y="423465"/>
            <a:ext cx="1526697" cy="201858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9C14AB85-3E88-4F83-9C4C-F890F0095651}"/>
              </a:ext>
            </a:extLst>
          </p:cNvPr>
          <p:cNvSpPr/>
          <p:nvPr/>
        </p:nvSpPr>
        <p:spPr>
          <a:xfrm>
            <a:off x="3804419" y="451815"/>
            <a:ext cx="1526697" cy="2018580"/>
          </a:xfrm>
          <a:prstGeom prst="can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B0478031-49D0-4AC0-AE74-20C4B49DD675}"/>
              </a:ext>
            </a:extLst>
          </p:cNvPr>
          <p:cNvSpPr/>
          <p:nvPr/>
        </p:nvSpPr>
        <p:spPr>
          <a:xfrm>
            <a:off x="5331300" y="459197"/>
            <a:ext cx="1526697" cy="2018580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BFEC16EA-A877-45E7-ABEB-945D67D3E620}"/>
              </a:ext>
            </a:extLst>
          </p:cNvPr>
          <p:cNvSpPr/>
          <p:nvPr/>
        </p:nvSpPr>
        <p:spPr>
          <a:xfrm>
            <a:off x="6846676" y="440382"/>
            <a:ext cx="1526697" cy="2018580"/>
          </a:xfrm>
          <a:prstGeom prst="can">
            <a:avLst/>
          </a:prstGeom>
          <a:solidFill>
            <a:srgbClr val="7030A0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35508 -0.2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45078 0.94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9" y="470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5681 0.88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44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44349 -0.24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1B96A17-8D88-4224-9E40-6B935A77A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63" y="701842"/>
            <a:ext cx="3594100" cy="414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F8EF2-10BD-45FE-BD92-7ACDD58C81B6}"/>
              </a:ext>
            </a:extLst>
          </p:cNvPr>
          <p:cNvSpPr txBox="1"/>
          <p:nvPr/>
        </p:nvSpPr>
        <p:spPr>
          <a:xfrm>
            <a:off x="5814205" y="577970"/>
            <a:ext cx="569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গণিতবিদ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জর্জ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ক্যান্টর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(১৮৪৫-১৯১৮)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794C2-F4B5-4338-8DFB-7FD292047564}"/>
                  </a:ext>
                </a:extLst>
              </p:cNvPr>
              <p:cNvSpPr txBox="1"/>
              <p:nvPr/>
            </p:nvSpPr>
            <p:spPr>
              <a:xfrm>
                <a:off x="492094" y="5264281"/>
                <a:ext cx="56039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𝐆𝐞𝐨𝐫𝐠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𝐂𝐨𝐧𝐭𝐨𝐫</m:t>
                      </m:r>
                      <m:r>
                        <a:rPr lang="en-US" sz="32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𝟏𝟖𝟒𝟓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𝟏𝟗𝟏𝟖</m:t>
                      </m:r>
                      <m:r>
                        <a:rPr lang="en-US" sz="3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794C2-F4B5-4338-8DFB-7FD292047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4" y="5264281"/>
                <a:ext cx="56039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37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F30163-8619-4537-A3B1-A1FA5B27C5A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B997F5-9802-4BC7-9209-0A05669609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A0504-3C42-4DE8-BBA7-8011C3EC738F}"/>
                </a:ext>
              </a:extLst>
            </p:cNvPr>
            <p:cNvSpPr/>
            <p:nvPr/>
          </p:nvSpPr>
          <p:spPr>
            <a:xfrm>
              <a:off x="124325" y="96252"/>
              <a:ext cx="11955380" cy="6653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FA1EC2-3C3A-41D4-A693-B0BE7D666A82}"/>
              </a:ext>
            </a:extLst>
          </p:cNvPr>
          <p:cNvSpPr txBox="1"/>
          <p:nvPr/>
        </p:nvSpPr>
        <p:spPr>
          <a:xfrm>
            <a:off x="3537283" y="342492"/>
            <a:ext cx="3344779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(set)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DA321-DDCB-4B84-BB17-657277641339}"/>
              </a:ext>
            </a:extLst>
          </p:cNvPr>
          <p:cNvSpPr txBox="1"/>
          <p:nvPr/>
        </p:nvSpPr>
        <p:spPr>
          <a:xfrm>
            <a:off x="493296" y="1484895"/>
            <a:ext cx="115743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সু-সংজ্ঞায়িত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যেমন,নবম-দশম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বাংলা,ইংরেজিও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সেট,পূর্ণসংখ্যার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সেট,বাস্তব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ইত্যাদি।সেটকে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A,B,C,….X,Y,Z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5638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381F627-ADE4-4711-8145-759DD8D1758B}">
  <we:reference id="wa104380907" version="3.0.0.0" store="en-US" storeType="OMEX"/>
  <we:alternateReferences>
    <we:reference id="WA104380907" version="3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1485</Words>
  <Application>Microsoft Office PowerPoint</Application>
  <PresentationFormat>Widescreen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Li Shohid Barkat Unicode</vt:lpstr>
      <vt:lpstr>NesarulOMR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 ali</dc:creator>
  <cp:lastModifiedBy>bisharot ali</cp:lastModifiedBy>
  <cp:revision>60</cp:revision>
  <dcterms:created xsi:type="dcterms:W3CDTF">2021-06-18T03:50:28Z</dcterms:created>
  <dcterms:modified xsi:type="dcterms:W3CDTF">2021-06-27T02:16:29Z</dcterms:modified>
</cp:coreProperties>
</file>