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8" r:id="rId3"/>
    <p:sldMasterId id="2147483696" r:id="rId4"/>
    <p:sldMasterId id="2147483708" r:id="rId5"/>
    <p:sldMasterId id="2147483720" r:id="rId6"/>
  </p:sldMasterIdLst>
  <p:sldIdLst>
    <p:sldId id="258" r:id="rId7"/>
    <p:sldId id="256" r:id="rId8"/>
    <p:sldId id="257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7" r:id="rId17"/>
    <p:sldId id="266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9" r:id="rId29"/>
    <p:sldId id="278" r:id="rId30"/>
    <p:sldId id="28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0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ableStyles" Target="tableStyles.xml"/><Relationship Id="rId8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1FC9FC-A0F3-43F1-915D-B1F2A75F5987}" type="doc">
      <dgm:prSet loTypeId="urn:microsoft.com/office/officeart/2005/8/layout/radial6" loCatId="cycl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FC85C56-4134-430D-B9FA-034A38B0F714}">
      <dgm:prSet/>
      <dgm:spPr/>
      <dgm:t>
        <a:bodyPr/>
        <a:lstStyle/>
        <a:p>
          <a:r>
            <a:rPr lang="en-US" dirty="0" err="1" smtClean="0">
              <a:solidFill>
                <a:srgbClr val="C00000"/>
              </a:solidFill>
              <a:latin typeface="Nikosh" pitchFamily="2" charset="0"/>
              <a:cs typeface="Nikosh" pitchFamily="2" charset="0"/>
            </a:rPr>
            <a:t>সরকার</a:t>
          </a:r>
          <a:r>
            <a:rPr lang="en-US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rPr>
            <a:t> ও </a:t>
          </a:r>
          <a:r>
            <a:rPr lang="en-US" dirty="0" err="1" smtClean="0">
              <a:solidFill>
                <a:srgbClr val="C00000"/>
              </a:solidFill>
              <a:latin typeface="Nikosh" pitchFamily="2" charset="0"/>
              <a:cs typeface="Nikosh" pitchFamily="2" charset="0"/>
            </a:rPr>
            <a:t>জনগণের</a:t>
          </a:r>
          <a:r>
            <a:rPr lang="en-US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solidFill>
                <a:srgbClr val="C00000"/>
              </a:solidFill>
              <a:latin typeface="Nikosh" pitchFamily="2" charset="0"/>
              <a:cs typeface="Nikosh" pitchFamily="2" charset="0"/>
            </a:rPr>
            <a:t>মধ্যে</a:t>
          </a:r>
          <a:r>
            <a:rPr lang="en-US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solidFill>
                <a:srgbClr val="C00000"/>
              </a:solidFill>
              <a:latin typeface="Nikosh" pitchFamily="2" charset="0"/>
              <a:cs typeface="Nikosh" pitchFamily="2" charset="0"/>
            </a:rPr>
            <a:t>সংযোগ</a:t>
          </a:r>
          <a:endParaRPr lang="en-US" dirty="0">
            <a:solidFill>
              <a:srgbClr val="C00000"/>
            </a:solidFill>
          </a:endParaRPr>
        </a:p>
      </dgm:t>
    </dgm:pt>
    <dgm:pt modelId="{C52E7A04-DF55-4599-BB8C-E28206801F6F}" type="parTrans" cxnId="{A03251CE-A599-481F-AE3B-2335F7C6B690}">
      <dgm:prSet/>
      <dgm:spPr/>
      <dgm:t>
        <a:bodyPr/>
        <a:lstStyle/>
        <a:p>
          <a:endParaRPr lang="en-US"/>
        </a:p>
      </dgm:t>
    </dgm:pt>
    <dgm:pt modelId="{43984EBA-4095-46A3-BB1E-1182FA13E064}" type="sibTrans" cxnId="{A03251CE-A599-481F-AE3B-2335F7C6B690}">
      <dgm:prSet/>
      <dgm:spPr/>
      <dgm:t>
        <a:bodyPr/>
        <a:lstStyle/>
        <a:p>
          <a:endParaRPr lang="en-US"/>
        </a:p>
      </dgm:t>
    </dgm:pt>
    <dgm:pt modelId="{0421403A-CBA8-426D-82E1-6FAFA581D6BF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dirty="0" err="1" smtClean="0">
              <a:latin typeface="Nikosh" pitchFamily="2" charset="0"/>
              <a:cs typeface="Nikosh" pitchFamily="2" charset="0"/>
            </a:rPr>
            <a:t>কলসেন্টার</a:t>
          </a:r>
          <a:r>
            <a:rPr lang="en-US" dirty="0" smtClean="0"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বা</a:t>
          </a:r>
          <a:r>
            <a:rPr lang="en-US" dirty="0" smtClean="0">
              <a:latin typeface="Nikosh" pitchFamily="2" charset="0"/>
              <a:cs typeface="Nikosh" pitchFamily="2" charset="0"/>
            </a:rPr>
            <a:t> ই-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মেইলে</a:t>
          </a:r>
          <a:r>
            <a:rPr lang="en-US" dirty="0" smtClean="0"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জনসংযোগ</a:t>
          </a:r>
          <a:endParaRPr lang="en-US" dirty="0"/>
        </a:p>
      </dgm:t>
    </dgm:pt>
    <dgm:pt modelId="{7AE13B7F-7943-416B-851F-3DD00C09FC40}" type="parTrans" cxnId="{D8A235ED-C7FF-4557-B54F-7DE0C59D0B7F}">
      <dgm:prSet/>
      <dgm:spPr/>
      <dgm:t>
        <a:bodyPr/>
        <a:lstStyle/>
        <a:p>
          <a:endParaRPr lang="en-US"/>
        </a:p>
      </dgm:t>
    </dgm:pt>
    <dgm:pt modelId="{14ED7CD1-8DC0-4724-B983-D9EB64572911}" type="sibTrans" cxnId="{D8A235ED-C7FF-4557-B54F-7DE0C59D0B7F}">
      <dgm:prSet/>
      <dgm:spPr/>
      <dgm:t>
        <a:bodyPr/>
        <a:lstStyle/>
        <a:p>
          <a:endParaRPr lang="en-US"/>
        </a:p>
      </dgm:t>
    </dgm:pt>
    <dgm:pt modelId="{F21A0038-EF0E-4FC9-87BA-D50C772FECF9}">
      <dgm:prSet/>
      <dgm:spPr/>
      <dgm:t>
        <a:bodyPr/>
        <a:lstStyle/>
        <a:p>
          <a:r>
            <a:rPr lang="en-US" smtClean="0">
              <a:solidFill>
                <a:srgbClr val="C00000"/>
              </a:solidFill>
              <a:latin typeface="Nikosh" pitchFamily="2" charset="0"/>
              <a:cs typeface="Nikosh" pitchFamily="2" charset="0"/>
            </a:rPr>
            <a:t>জনগনের মতামত গ্রহণ</a:t>
          </a:r>
          <a:endParaRPr lang="en-US" dirty="0">
            <a:solidFill>
              <a:srgbClr val="C00000"/>
            </a:solidFill>
          </a:endParaRPr>
        </a:p>
      </dgm:t>
    </dgm:pt>
    <dgm:pt modelId="{4CA1DA7C-1CAF-408A-8816-DD9B243DD00F}" type="parTrans" cxnId="{A4F9AFC3-4046-4C34-9A36-29B60E9BD15A}">
      <dgm:prSet/>
      <dgm:spPr/>
      <dgm:t>
        <a:bodyPr/>
        <a:lstStyle/>
        <a:p>
          <a:endParaRPr lang="en-US"/>
        </a:p>
      </dgm:t>
    </dgm:pt>
    <dgm:pt modelId="{3EE067E3-038E-4E5F-A364-5D78AB784216}" type="sibTrans" cxnId="{A4F9AFC3-4046-4C34-9A36-29B60E9BD15A}">
      <dgm:prSet/>
      <dgm:spPr/>
      <dgm:t>
        <a:bodyPr/>
        <a:lstStyle/>
        <a:p>
          <a:endParaRPr lang="en-US"/>
        </a:p>
      </dgm:t>
    </dgm:pt>
    <dgm:pt modelId="{408850B7-683C-4782-AAF4-B9FCF3931DE6}">
      <dgm:prSet/>
      <dgm:spPr/>
      <dgm:t>
        <a:bodyPr/>
        <a:lstStyle/>
        <a:p>
          <a:r>
            <a:rPr lang="en-US" dirty="0" err="1" smtClean="0">
              <a:solidFill>
                <a:srgbClr val="C00000"/>
              </a:solidFill>
              <a:latin typeface="Nikosh" pitchFamily="2" charset="0"/>
              <a:cs typeface="Nikosh" pitchFamily="2" charset="0"/>
            </a:rPr>
            <a:t>সংশোধণ</a:t>
          </a:r>
          <a:r>
            <a:rPr lang="en-US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solidFill>
                <a:srgbClr val="C00000"/>
              </a:solidFill>
              <a:latin typeface="Nikosh" pitchFamily="2" charset="0"/>
              <a:cs typeface="Nikosh" pitchFamily="2" charset="0"/>
            </a:rPr>
            <a:t>বা</a:t>
          </a:r>
          <a:r>
            <a:rPr lang="en-US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solidFill>
                <a:srgbClr val="C00000"/>
              </a:solidFill>
              <a:latin typeface="Nikosh" pitchFamily="2" charset="0"/>
              <a:cs typeface="Nikosh" pitchFamily="2" charset="0"/>
            </a:rPr>
            <a:t>পরিমার্জণ</a:t>
          </a:r>
          <a:r>
            <a:rPr lang="en-US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solidFill>
                <a:srgbClr val="C00000"/>
              </a:solidFill>
              <a:latin typeface="Nikosh" pitchFamily="2" charset="0"/>
              <a:cs typeface="Nikosh" pitchFamily="2" charset="0"/>
            </a:rPr>
            <a:t>অবহিতকরণ</a:t>
          </a:r>
          <a:endParaRPr lang="en-US" dirty="0">
            <a:solidFill>
              <a:srgbClr val="C00000"/>
            </a:solidFill>
          </a:endParaRPr>
        </a:p>
      </dgm:t>
    </dgm:pt>
    <dgm:pt modelId="{5F74DC2F-EB40-446E-BA88-D9F1D47DF8C9}" type="parTrans" cxnId="{661C20EF-0730-48FC-B450-D2146ACCA833}">
      <dgm:prSet/>
      <dgm:spPr/>
      <dgm:t>
        <a:bodyPr/>
        <a:lstStyle/>
        <a:p>
          <a:endParaRPr lang="en-US"/>
        </a:p>
      </dgm:t>
    </dgm:pt>
    <dgm:pt modelId="{4A4A919F-6BF3-43C2-A4FC-23E3C8592327}" type="sibTrans" cxnId="{661C20EF-0730-48FC-B450-D2146ACCA833}">
      <dgm:prSet/>
      <dgm:spPr/>
      <dgm:t>
        <a:bodyPr/>
        <a:lstStyle/>
        <a:p>
          <a:endParaRPr lang="en-US"/>
        </a:p>
      </dgm:t>
    </dgm:pt>
    <dgm:pt modelId="{A38C5D6A-413C-4E6E-A8C8-62BB78D805C3}">
      <dgm:prSet/>
      <dgm:spPr/>
      <dgm:t>
        <a:bodyPr/>
        <a:lstStyle/>
        <a:p>
          <a:r>
            <a:rPr lang="en-US" dirty="0" err="1" smtClean="0">
              <a:latin typeface="Nikosh" pitchFamily="2" charset="0"/>
              <a:cs typeface="Nikosh" pitchFamily="2" charset="0"/>
            </a:rPr>
            <a:t>নীতিমালা</a:t>
          </a:r>
          <a:r>
            <a:rPr lang="en-US" dirty="0" smtClean="0">
              <a:latin typeface="Nikosh" pitchFamily="2" charset="0"/>
              <a:cs typeface="Nikosh" pitchFamily="2" charset="0"/>
            </a:rPr>
            <a:t> </a:t>
          </a:r>
          <a:r>
            <a:rPr lang="en-US" dirty="0" err="1" smtClean="0">
              <a:latin typeface="Nikosh" pitchFamily="2" charset="0"/>
              <a:cs typeface="Nikosh" pitchFamily="2" charset="0"/>
            </a:rPr>
            <a:t>অবহিতকরণ</a:t>
          </a:r>
          <a:endParaRPr lang="en-US" dirty="0"/>
        </a:p>
      </dgm:t>
    </dgm:pt>
    <dgm:pt modelId="{4578A346-A90E-458C-948D-F2FB8E68A76D}" type="parTrans" cxnId="{E6D03C27-6D10-4125-8DBB-790E35EFF854}">
      <dgm:prSet/>
      <dgm:spPr/>
      <dgm:t>
        <a:bodyPr/>
        <a:lstStyle/>
        <a:p>
          <a:endParaRPr lang="en-US"/>
        </a:p>
      </dgm:t>
    </dgm:pt>
    <dgm:pt modelId="{C3483F6E-B4DC-4915-B12F-14A3E965561B}" type="sibTrans" cxnId="{E6D03C27-6D10-4125-8DBB-790E35EFF854}">
      <dgm:prSet/>
      <dgm:spPr/>
      <dgm:t>
        <a:bodyPr/>
        <a:lstStyle/>
        <a:p>
          <a:endParaRPr lang="en-US"/>
        </a:p>
      </dgm:t>
    </dgm:pt>
    <dgm:pt modelId="{B785F19D-3120-4298-9985-F1565DF01C27}">
      <dgm:prSet/>
      <dgm:spPr/>
      <dgm:t>
        <a:bodyPr/>
        <a:lstStyle/>
        <a:p>
          <a:endParaRPr lang="en-US"/>
        </a:p>
      </dgm:t>
    </dgm:pt>
    <dgm:pt modelId="{E7E34167-4088-40EF-A768-DD63AF0AD48D}" type="parTrans" cxnId="{34049C69-657A-40E5-8251-8A3D58D6F711}">
      <dgm:prSet/>
      <dgm:spPr/>
      <dgm:t>
        <a:bodyPr/>
        <a:lstStyle/>
        <a:p>
          <a:endParaRPr lang="en-US"/>
        </a:p>
      </dgm:t>
    </dgm:pt>
    <dgm:pt modelId="{ADC577E1-E29B-4917-AF71-2C3CF8ED5B99}" type="sibTrans" cxnId="{34049C69-657A-40E5-8251-8A3D58D6F711}">
      <dgm:prSet/>
      <dgm:spPr/>
      <dgm:t>
        <a:bodyPr/>
        <a:lstStyle/>
        <a:p>
          <a:endParaRPr lang="en-US"/>
        </a:p>
      </dgm:t>
    </dgm:pt>
    <dgm:pt modelId="{A51C600B-0F42-42AB-A8B8-D49EAC39D067}">
      <dgm:prSet/>
      <dgm:spPr/>
      <dgm:t>
        <a:bodyPr/>
        <a:lstStyle/>
        <a:p>
          <a:endParaRPr lang="en-US"/>
        </a:p>
      </dgm:t>
    </dgm:pt>
    <dgm:pt modelId="{949BF878-ECED-4267-99B0-C363AA7776AC}" type="parTrans" cxnId="{C1132771-3FDE-4034-BB8B-18AC95097764}">
      <dgm:prSet/>
      <dgm:spPr/>
      <dgm:t>
        <a:bodyPr/>
        <a:lstStyle/>
        <a:p>
          <a:endParaRPr lang="en-US"/>
        </a:p>
      </dgm:t>
    </dgm:pt>
    <dgm:pt modelId="{528027BF-BB74-4B62-9B39-6BD5480D5BC4}" type="sibTrans" cxnId="{C1132771-3FDE-4034-BB8B-18AC95097764}">
      <dgm:prSet/>
      <dgm:spPr/>
      <dgm:t>
        <a:bodyPr/>
        <a:lstStyle/>
        <a:p>
          <a:endParaRPr lang="en-US"/>
        </a:p>
      </dgm:t>
    </dgm:pt>
    <dgm:pt modelId="{23EBE920-3E3F-4A8E-9153-E9B9310CFBB9}">
      <dgm:prSet/>
      <dgm:spPr/>
      <dgm:t>
        <a:bodyPr/>
        <a:lstStyle/>
        <a:p>
          <a:endParaRPr lang="en-US"/>
        </a:p>
      </dgm:t>
    </dgm:pt>
    <dgm:pt modelId="{E44FFF73-8411-42C7-9E10-148F1EEE4CA0}" type="parTrans" cxnId="{47E7AC96-14AB-4A0A-B918-158429C93DCA}">
      <dgm:prSet/>
      <dgm:spPr/>
      <dgm:t>
        <a:bodyPr/>
        <a:lstStyle/>
        <a:p>
          <a:endParaRPr lang="en-US"/>
        </a:p>
      </dgm:t>
    </dgm:pt>
    <dgm:pt modelId="{A3BF1744-E028-45E8-BB58-1E71687B40DF}" type="sibTrans" cxnId="{47E7AC96-14AB-4A0A-B918-158429C93DCA}">
      <dgm:prSet/>
      <dgm:spPr/>
      <dgm:t>
        <a:bodyPr/>
        <a:lstStyle/>
        <a:p>
          <a:endParaRPr lang="en-US"/>
        </a:p>
      </dgm:t>
    </dgm:pt>
    <dgm:pt modelId="{DBF67D57-2515-4901-ADD6-2B125D9C5E4C}">
      <dgm:prSet/>
      <dgm:spPr/>
      <dgm:t>
        <a:bodyPr/>
        <a:lstStyle/>
        <a:p>
          <a:endParaRPr lang="en-US"/>
        </a:p>
      </dgm:t>
    </dgm:pt>
    <dgm:pt modelId="{155DB4A3-6497-4957-BC86-C8CB214563FB}" type="parTrans" cxnId="{07C4CB0B-8844-4C81-B6A9-491A7248B45D}">
      <dgm:prSet/>
      <dgm:spPr/>
      <dgm:t>
        <a:bodyPr/>
        <a:lstStyle/>
        <a:p>
          <a:endParaRPr lang="en-US"/>
        </a:p>
      </dgm:t>
    </dgm:pt>
    <dgm:pt modelId="{E0FBB6BC-8506-4B29-A26F-D7F16ECDB67E}" type="sibTrans" cxnId="{07C4CB0B-8844-4C81-B6A9-491A7248B45D}">
      <dgm:prSet/>
      <dgm:spPr/>
      <dgm:t>
        <a:bodyPr/>
        <a:lstStyle/>
        <a:p>
          <a:endParaRPr lang="en-US"/>
        </a:p>
      </dgm:t>
    </dgm:pt>
    <dgm:pt modelId="{5007C2E2-201D-4449-9B38-F0FB62252043}">
      <dgm:prSet/>
      <dgm:spPr/>
      <dgm:t>
        <a:bodyPr/>
        <a:lstStyle/>
        <a:p>
          <a:endParaRPr lang="en-US"/>
        </a:p>
      </dgm:t>
    </dgm:pt>
    <dgm:pt modelId="{893B6624-2E04-4DBA-8411-9F2BF58C92BD}" type="parTrans" cxnId="{3635D1FD-360C-4DD8-92AB-022A5D6A9032}">
      <dgm:prSet/>
      <dgm:spPr/>
      <dgm:t>
        <a:bodyPr/>
        <a:lstStyle/>
        <a:p>
          <a:endParaRPr lang="en-US"/>
        </a:p>
      </dgm:t>
    </dgm:pt>
    <dgm:pt modelId="{CCC29A08-CC3F-4E00-B463-2B89ACD1406E}" type="sibTrans" cxnId="{3635D1FD-360C-4DD8-92AB-022A5D6A9032}">
      <dgm:prSet/>
      <dgm:spPr/>
      <dgm:t>
        <a:bodyPr/>
        <a:lstStyle/>
        <a:p>
          <a:endParaRPr lang="en-US"/>
        </a:p>
      </dgm:t>
    </dgm:pt>
    <dgm:pt modelId="{FCD55549-8459-4410-A18E-0B501EC60CC1}">
      <dgm:prSet/>
      <dgm:spPr/>
      <dgm:t>
        <a:bodyPr/>
        <a:lstStyle/>
        <a:p>
          <a:endParaRPr lang="en-US"/>
        </a:p>
      </dgm:t>
    </dgm:pt>
    <dgm:pt modelId="{BCB5BDEE-7BCE-4BAD-A8D1-400D5CC89AAB}" type="parTrans" cxnId="{572409C2-BC8C-4930-B4DD-B74677546DB3}">
      <dgm:prSet/>
      <dgm:spPr/>
      <dgm:t>
        <a:bodyPr/>
        <a:lstStyle/>
        <a:p>
          <a:endParaRPr lang="en-US"/>
        </a:p>
      </dgm:t>
    </dgm:pt>
    <dgm:pt modelId="{CC24E6C4-5E1C-4563-A26D-CD346AA661BB}" type="sibTrans" cxnId="{572409C2-BC8C-4930-B4DD-B74677546DB3}">
      <dgm:prSet/>
      <dgm:spPr/>
      <dgm:t>
        <a:bodyPr/>
        <a:lstStyle/>
        <a:p>
          <a:endParaRPr lang="en-US"/>
        </a:p>
      </dgm:t>
    </dgm:pt>
    <dgm:pt modelId="{AFCA9E3F-FE82-4468-8297-ED0DE2033461}" type="pres">
      <dgm:prSet presAssocID="{FC1FC9FC-A0F3-43F1-915D-B1F2A75F598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9DE2FC-1B77-4321-984C-72275148DCF8}" type="pres">
      <dgm:prSet presAssocID="{3FC85C56-4134-430D-B9FA-034A38B0F714}" presName="centerShape" presStyleLbl="node0" presStyleIdx="0" presStyleCnt="1"/>
      <dgm:spPr/>
      <dgm:t>
        <a:bodyPr/>
        <a:lstStyle/>
        <a:p>
          <a:endParaRPr lang="en-US"/>
        </a:p>
      </dgm:t>
    </dgm:pt>
    <dgm:pt modelId="{F85760D2-6AE5-4F05-B3E8-0A9DB93B9F82}" type="pres">
      <dgm:prSet presAssocID="{0421403A-CBA8-426D-82E1-6FAFA581D6BF}" presName="node" presStyleLbl="node1" presStyleIdx="0" presStyleCnt="4" custScaleX="117266" custScaleY="117266" custRadScaleRad="97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EEFEB8-EDDB-4651-835A-3B0587E5327A}" type="pres">
      <dgm:prSet presAssocID="{0421403A-CBA8-426D-82E1-6FAFA581D6BF}" presName="dummy" presStyleCnt="0"/>
      <dgm:spPr/>
    </dgm:pt>
    <dgm:pt modelId="{3A7A3604-E3A4-445A-97AD-9AEA17BAA7C5}" type="pres">
      <dgm:prSet presAssocID="{14ED7CD1-8DC0-4724-B983-D9EB64572911}" presName="sibTrans" presStyleLbl="sibTrans2D1" presStyleIdx="0" presStyleCnt="4"/>
      <dgm:spPr/>
      <dgm:t>
        <a:bodyPr/>
        <a:lstStyle/>
        <a:p>
          <a:endParaRPr lang="en-US"/>
        </a:p>
      </dgm:t>
    </dgm:pt>
    <dgm:pt modelId="{A1C89AB0-56CA-46CB-B962-8BCD3D4CB93E}" type="pres">
      <dgm:prSet presAssocID="{F21A0038-EF0E-4FC9-87BA-D50C772FECF9}" presName="node" presStyleLbl="node1" presStyleIdx="1" presStyleCnt="4" custScaleX="115281" custScaleY="1152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E36308-C25B-4B6E-854C-1440E4BE15C7}" type="pres">
      <dgm:prSet presAssocID="{F21A0038-EF0E-4FC9-87BA-D50C772FECF9}" presName="dummy" presStyleCnt="0"/>
      <dgm:spPr/>
    </dgm:pt>
    <dgm:pt modelId="{9949E2F1-DC96-41E2-8322-7D68D7AF1220}" type="pres">
      <dgm:prSet presAssocID="{3EE067E3-038E-4E5F-A364-5D78AB784216}" presName="sibTrans" presStyleLbl="sibTrans2D1" presStyleIdx="1" presStyleCnt="4"/>
      <dgm:spPr/>
      <dgm:t>
        <a:bodyPr/>
        <a:lstStyle/>
        <a:p>
          <a:endParaRPr lang="en-US"/>
        </a:p>
      </dgm:t>
    </dgm:pt>
    <dgm:pt modelId="{6CF54B84-E0DF-45B2-ADF1-97863B6A1D36}" type="pres">
      <dgm:prSet presAssocID="{408850B7-683C-4782-AAF4-B9FCF3931DE6}" presName="node" presStyleLbl="node1" presStyleIdx="2" presStyleCnt="4" custScaleX="121778" custScaleY="106932" custRadScaleRad="91856" custRadScaleInc="-5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4ADDC64-5120-4717-916C-FD6212F447BC}" type="pres">
      <dgm:prSet presAssocID="{408850B7-683C-4782-AAF4-B9FCF3931DE6}" presName="dummy" presStyleCnt="0"/>
      <dgm:spPr/>
    </dgm:pt>
    <dgm:pt modelId="{A06D0DC9-62E6-4813-A0F4-5A6548E66EF3}" type="pres">
      <dgm:prSet presAssocID="{4A4A919F-6BF3-43C2-A4FC-23E3C8592327}" presName="sibTrans" presStyleLbl="sibTrans2D1" presStyleIdx="2" presStyleCnt="4"/>
      <dgm:spPr/>
      <dgm:t>
        <a:bodyPr/>
        <a:lstStyle/>
        <a:p>
          <a:endParaRPr lang="en-US"/>
        </a:p>
      </dgm:t>
    </dgm:pt>
    <dgm:pt modelId="{51113251-86EC-405C-8617-182F5B25652C}" type="pres">
      <dgm:prSet presAssocID="{A38C5D6A-413C-4E6E-A8C8-62BB78D805C3}" presName="node" presStyleLbl="node1" presStyleIdx="3" presStyleCnt="4" custScaleX="122065" custScaleY="1220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7F5039-847A-4983-9D16-6E1EBB50832B}" type="pres">
      <dgm:prSet presAssocID="{A38C5D6A-413C-4E6E-A8C8-62BB78D805C3}" presName="dummy" presStyleCnt="0"/>
      <dgm:spPr/>
    </dgm:pt>
    <dgm:pt modelId="{05B5397F-2DD3-4F62-8236-F6FB89B8A372}" type="pres">
      <dgm:prSet presAssocID="{C3483F6E-B4DC-4915-B12F-14A3E965561B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07C4CB0B-8844-4C81-B6A9-491A7248B45D}" srcId="{FC1FC9FC-A0F3-43F1-915D-B1F2A75F5987}" destId="{DBF67D57-2515-4901-ADD6-2B125D9C5E4C}" srcOrd="4" destOrd="0" parTransId="{155DB4A3-6497-4957-BC86-C8CB214563FB}" sibTransId="{E0FBB6BC-8506-4B29-A26F-D7F16ECDB67E}"/>
    <dgm:cxn modelId="{09635744-B521-48C5-AD90-37CEE54BFC56}" type="presOf" srcId="{14ED7CD1-8DC0-4724-B983-D9EB64572911}" destId="{3A7A3604-E3A4-445A-97AD-9AEA17BAA7C5}" srcOrd="0" destOrd="0" presId="urn:microsoft.com/office/officeart/2005/8/layout/radial6"/>
    <dgm:cxn modelId="{D8A235ED-C7FF-4557-B54F-7DE0C59D0B7F}" srcId="{3FC85C56-4134-430D-B9FA-034A38B0F714}" destId="{0421403A-CBA8-426D-82E1-6FAFA581D6BF}" srcOrd="0" destOrd="0" parTransId="{7AE13B7F-7943-416B-851F-3DD00C09FC40}" sibTransId="{14ED7CD1-8DC0-4724-B983-D9EB64572911}"/>
    <dgm:cxn modelId="{47E7AC96-14AB-4A0A-B918-158429C93DCA}" srcId="{FC1FC9FC-A0F3-43F1-915D-B1F2A75F5987}" destId="{23EBE920-3E3F-4A8E-9153-E9B9310CFBB9}" srcOrd="3" destOrd="0" parTransId="{E44FFF73-8411-42C7-9E10-148F1EEE4CA0}" sibTransId="{A3BF1744-E028-45E8-BB58-1E71687B40DF}"/>
    <dgm:cxn modelId="{1A5A509A-0814-40C9-8B3F-B53758FCD51A}" type="presOf" srcId="{3FC85C56-4134-430D-B9FA-034A38B0F714}" destId="{979DE2FC-1B77-4321-984C-72275148DCF8}" srcOrd="0" destOrd="0" presId="urn:microsoft.com/office/officeart/2005/8/layout/radial6"/>
    <dgm:cxn modelId="{34049C69-657A-40E5-8251-8A3D58D6F711}" srcId="{FC1FC9FC-A0F3-43F1-915D-B1F2A75F5987}" destId="{B785F19D-3120-4298-9985-F1565DF01C27}" srcOrd="1" destOrd="0" parTransId="{E7E34167-4088-40EF-A768-DD63AF0AD48D}" sibTransId="{ADC577E1-E29B-4917-AF71-2C3CF8ED5B99}"/>
    <dgm:cxn modelId="{DA948DF8-63CE-4A66-8086-5D9F6620DFA5}" type="presOf" srcId="{C3483F6E-B4DC-4915-B12F-14A3E965561B}" destId="{05B5397F-2DD3-4F62-8236-F6FB89B8A372}" srcOrd="0" destOrd="0" presId="urn:microsoft.com/office/officeart/2005/8/layout/radial6"/>
    <dgm:cxn modelId="{572409C2-BC8C-4930-B4DD-B74677546DB3}" srcId="{FC1FC9FC-A0F3-43F1-915D-B1F2A75F5987}" destId="{FCD55549-8459-4410-A18E-0B501EC60CC1}" srcOrd="6" destOrd="0" parTransId="{BCB5BDEE-7BCE-4BAD-A8D1-400D5CC89AAB}" sibTransId="{CC24E6C4-5E1C-4563-A26D-CD346AA661BB}"/>
    <dgm:cxn modelId="{3635D1FD-360C-4DD8-92AB-022A5D6A9032}" srcId="{FC1FC9FC-A0F3-43F1-915D-B1F2A75F5987}" destId="{5007C2E2-201D-4449-9B38-F0FB62252043}" srcOrd="5" destOrd="0" parTransId="{893B6624-2E04-4DBA-8411-9F2BF58C92BD}" sibTransId="{CCC29A08-CC3F-4E00-B463-2B89ACD1406E}"/>
    <dgm:cxn modelId="{6A02BF9F-9491-4325-869D-FEF871FFCA70}" type="presOf" srcId="{FC1FC9FC-A0F3-43F1-915D-B1F2A75F5987}" destId="{AFCA9E3F-FE82-4468-8297-ED0DE2033461}" srcOrd="0" destOrd="0" presId="urn:microsoft.com/office/officeart/2005/8/layout/radial6"/>
    <dgm:cxn modelId="{6A55804E-4C0D-4351-A461-0FDE2AA65921}" type="presOf" srcId="{0421403A-CBA8-426D-82E1-6FAFA581D6BF}" destId="{F85760D2-6AE5-4F05-B3E8-0A9DB93B9F82}" srcOrd="0" destOrd="0" presId="urn:microsoft.com/office/officeart/2005/8/layout/radial6"/>
    <dgm:cxn modelId="{8A427D76-7CB3-41A0-AA17-207E96027D64}" type="presOf" srcId="{3EE067E3-038E-4E5F-A364-5D78AB784216}" destId="{9949E2F1-DC96-41E2-8322-7D68D7AF1220}" srcOrd="0" destOrd="0" presId="urn:microsoft.com/office/officeart/2005/8/layout/radial6"/>
    <dgm:cxn modelId="{DA53CF87-D9B0-447C-8A2B-F29737C96167}" type="presOf" srcId="{F21A0038-EF0E-4FC9-87BA-D50C772FECF9}" destId="{A1C89AB0-56CA-46CB-B962-8BCD3D4CB93E}" srcOrd="0" destOrd="0" presId="urn:microsoft.com/office/officeart/2005/8/layout/radial6"/>
    <dgm:cxn modelId="{A4F9AFC3-4046-4C34-9A36-29B60E9BD15A}" srcId="{3FC85C56-4134-430D-B9FA-034A38B0F714}" destId="{F21A0038-EF0E-4FC9-87BA-D50C772FECF9}" srcOrd="1" destOrd="0" parTransId="{4CA1DA7C-1CAF-408A-8816-DD9B243DD00F}" sibTransId="{3EE067E3-038E-4E5F-A364-5D78AB784216}"/>
    <dgm:cxn modelId="{FB02CE08-AEB5-4463-A7D2-23688143F548}" type="presOf" srcId="{4A4A919F-6BF3-43C2-A4FC-23E3C8592327}" destId="{A06D0DC9-62E6-4813-A0F4-5A6548E66EF3}" srcOrd="0" destOrd="0" presId="urn:microsoft.com/office/officeart/2005/8/layout/radial6"/>
    <dgm:cxn modelId="{A03251CE-A599-481F-AE3B-2335F7C6B690}" srcId="{FC1FC9FC-A0F3-43F1-915D-B1F2A75F5987}" destId="{3FC85C56-4134-430D-B9FA-034A38B0F714}" srcOrd="0" destOrd="0" parTransId="{C52E7A04-DF55-4599-BB8C-E28206801F6F}" sibTransId="{43984EBA-4095-46A3-BB1E-1182FA13E064}"/>
    <dgm:cxn modelId="{E6D03C27-6D10-4125-8DBB-790E35EFF854}" srcId="{3FC85C56-4134-430D-B9FA-034A38B0F714}" destId="{A38C5D6A-413C-4E6E-A8C8-62BB78D805C3}" srcOrd="3" destOrd="0" parTransId="{4578A346-A90E-458C-948D-F2FB8E68A76D}" sibTransId="{C3483F6E-B4DC-4915-B12F-14A3E965561B}"/>
    <dgm:cxn modelId="{661C20EF-0730-48FC-B450-D2146ACCA833}" srcId="{3FC85C56-4134-430D-B9FA-034A38B0F714}" destId="{408850B7-683C-4782-AAF4-B9FCF3931DE6}" srcOrd="2" destOrd="0" parTransId="{5F74DC2F-EB40-446E-BA88-D9F1D47DF8C9}" sibTransId="{4A4A919F-6BF3-43C2-A4FC-23E3C8592327}"/>
    <dgm:cxn modelId="{C1132771-3FDE-4034-BB8B-18AC95097764}" srcId="{FC1FC9FC-A0F3-43F1-915D-B1F2A75F5987}" destId="{A51C600B-0F42-42AB-A8B8-D49EAC39D067}" srcOrd="2" destOrd="0" parTransId="{949BF878-ECED-4267-99B0-C363AA7776AC}" sibTransId="{528027BF-BB74-4B62-9B39-6BD5480D5BC4}"/>
    <dgm:cxn modelId="{95BEBA1E-4BD8-4D54-BBB7-BEB851DBAA52}" type="presOf" srcId="{A38C5D6A-413C-4E6E-A8C8-62BB78D805C3}" destId="{51113251-86EC-405C-8617-182F5B25652C}" srcOrd="0" destOrd="0" presId="urn:microsoft.com/office/officeart/2005/8/layout/radial6"/>
    <dgm:cxn modelId="{8C3F1599-6387-4533-B40E-A3119D4C23B4}" type="presOf" srcId="{408850B7-683C-4782-AAF4-B9FCF3931DE6}" destId="{6CF54B84-E0DF-45B2-ADF1-97863B6A1D36}" srcOrd="0" destOrd="0" presId="urn:microsoft.com/office/officeart/2005/8/layout/radial6"/>
    <dgm:cxn modelId="{8FA16AC3-552F-457D-828B-276DCB856C9A}" type="presParOf" srcId="{AFCA9E3F-FE82-4468-8297-ED0DE2033461}" destId="{979DE2FC-1B77-4321-984C-72275148DCF8}" srcOrd="0" destOrd="0" presId="urn:microsoft.com/office/officeart/2005/8/layout/radial6"/>
    <dgm:cxn modelId="{16AC3414-2910-43F7-8198-A0912C0CFD34}" type="presParOf" srcId="{AFCA9E3F-FE82-4468-8297-ED0DE2033461}" destId="{F85760D2-6AE5-4F05-B3E8-0A9DB93B9F82}" srcOrd="1" destOrd="0" presId="urn:microsoft.com/office/officeart/2005/8/layout/radial6"/>
    <dgm:cxn modelId="{DF34C155-19AE-482C-A0E4-2FDFC3B73CC3}" type="presParOf" srcId="{AFCA9E3F-FE82-4468-8297-ED0DE2033461}" destId="{37EEFEB8-EDDB-4651-835A-3B0587E5327A}" srcOrd="2" destOrd="0" presId="urn:microsoft.com/office/officeart/2005/8/layout/radial6"/>
    <dgm:cxn modelId="{FC3BE4E5-9E2D-464B-9B86-FD3BE2DDA027}" type="presParOf" srcId="{AFCA9E3F-FE82-4468-8297-ED0DE2033461}" destId="{3A7A3604-E3A4-445A-97AD-9AEA17BAA7C5}" srcOrd="3" destOrd="0" presId="urn:microsoft.com/office/officeart/2005/8/layout/radial6"/>
    <dgm:cxn modelId="{3BCA97B7-9BAA-411F-84D5-5C0DF8463F25}" type="presParOf" srcId="{AFCA9E3F-FE82-4468-8297-ED0DE2033461}" destId="{A1C89AB0-56CA-46CB-B962-8BCD3D4CB93E}" srcOrd="4" destOrd="0" presId="urn:microsoft.com/office/officeart/2005/8/layout/radial6"/>
    <dgm:cxn modelId="{C66BAACC-E8BA-43B2-B14E-F4F36F59AD7B}" type="presParOf" srcId="{AFCA9E3F-FE82-4468-8297-ED0DE2033461}" destId="{3BE36308-C25B-4B6E-854C-1440E4BE15C7}" srcOrd="5" destOrd="0" presId="urn:microsoft.com/office/officeart/2005/8/layout/radial6"/>
    <dgm:cxn modelId="{C9F9DA22-18D9-4998-B11C-C6AE652DD27F}" type="presParOf" srcId="{AFCA9E3F-FE82-4468-8297-ED0DE2033461}" destId="{9949E2F1-DC96-41E2-8322-7D68D7AF1220}" srcOrd="6" destOrd="0" presId="urn:microsoft.com/office/officeart/2005/8/layout/radial6"/>
    <dgm:cxn modelId="{A66894AE-9842-460C-AB0E-5E6526CDD0D6}" type="presParOf" srcId="{AFCA9E3F-FE82-4468-8297-ED0DE2033461}" destId="{6CF54B84-E0DF-45B2-ADF1-97863B6A1D36}" srcOrd="7" destOrd="0" presId="urn:microsoft.com/office/officeart/2005/8/layout/radial6"/>
    <dgm:cxn modelId="{655C4D88-38C8-4331-91DB-880E068A211A}" type="presParOf" srcId="{AFCA9E3F-FE82-4468-8297-ED0DE2033461}" destId="{74ADDC64-5120-4717-916C-FD6212F447BC}" srcOrd="8" destOrd="0" presId="urn:microsoft.com/office/officeart/2005/8/layout/radial6"/>
    <dgm:cxn modelId="{85EFED6A-85BD-4EAC-AAF3-E93332AC6DF1}" type="presParOf" srcId="{AFCA9E3F-FE82-4468-8297-ED0DE2033461}" destId="{A06D0DC9-62E6-4813-A0F4-5A6548E66EF3}" srcOrd="9" destOrd="0" presId="urn:microsoft.com/office/officeart/2005/8/layout/radial6"/>
    <dgm:cxn modelId="{FD72CD2C-E645-4547-A6EE-4EFA1C997FC5}" type="presParOf" srcId="{AFCA9E3F-FE82-4468-8297-ED0DE2033461}" destId="{51113251-86EC-405C-8617-182F5B25652C}" srcOrd="10" destOrd="0" presId="urn:microsoft.com/office/officeart/2005/8/layout/radial6"/>
    <dgm:cxn modelId="{E01AEF2D-428B-4155-AC7E-D9BF843163DB}" type="presParOf" srcId="{AFCA9E3F-FE82-4468-8297-ED0DE2033461}" destId="{3A7F5039-847A-4983-9D16-6E1EBB50832B}" srcOrd="11" destOrd="0" presId="urn:microsoft.com/office/officeart/2005/8/layout/radial6"/>
    <dgm:cxn modelId="{0CAAF499-522E-4349-A481-DDD5BF5F3F57}" type="presParOf" srcId="{AFCA9E3F-FE82-4468-8297-ED0DE2033461}" destId="{05B5397F-2DD3-4F62-8236-F6FB89B8A37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5397F-2DD3-4F62-8236-F6FB89B8A372}">
      <dsp:nvSpPr>
        <dsp:cNvPr id="0" name=""/>
        <dsp:cNvSpPr/>
      </dsp:nvSpPr>
      <dsp:spPr>
        <a:xfrm>
          <a:off x="2133037" y="907194"/>
          <a:ext cx="5278904" cy="5278904"/>
        </a:xfrm>
        <a:prstGeom prst="blockArc">
          <a:avLst>
            <a:gd name="adj1" fmla="val 10898333"/>
            <a:gd name="adj2" fmla="val 16201406"/>
            <a:gd name="adj3" fmla="val 4636"/>
          </a:avLst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6D0DC9-62E6-4813-A0F4-5A6548E66EF3}">
      <dsp:nvSpPr>
        <dsp:cNvPr id="0" name=""/>
        <dsp:cNvSpPr/>
      </dsp:nvSpPr>
      <dsp:spPr>
        <a:xfrm>
          <a:off x="2125541" y="623644"/>
          <a:ext cx="5278904" cy="5278904"/>
        </a:xfrm>
        <a:prstGeom prst="blockArc">
          <a:avLst>
            <a:gd name="adj1" fmla="val 5294798"/>
            <a:gd name="adj2" fmla="val 10519937"/>
            <a:gd name="adj3" fmla="val 4636"/>
          </a:avLst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949E2F1-DC96-41E2-8322-7D68D7AF1220}">
      <dsp:nvSpPr>
        <dsp:cNvPr id="0" name=""/>
        <dsp:cNvSpPr/>
      </dsp:nvSpPr>
      <dsp:spPr>
        <a:xfrm>
          <a:off x="2142681" y="623176"/>
          <a:ext cx="5278904" cy="5278904"/>
        </a:xfrm>
        <a:prstGeom prst="blockArc">
          <a:avLst>
            <a:gd name="adj1" fmla="val 280689"/>
            <a:gd name="adj2" fmla="val 5317661"/>
            <a:gd name="adj3" fmla="val 4636"/>
          </a:avLst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A7A3604-E3A4-445A-97AD-9AEA17BAA7C5}">
      <dsp:nvSpPr>
        <dsp:cNvPr id="0" name=""/>
        <dsp:cNvSpPr/>
      </dsp:nvSpPr>
      <dsp:spPr>
        <a:xfrm>
          <a:off x="2135147" y="907194"/>
          <a:ext cx="5278904" cy="5278904"/>
        </a:xfrm>
        <a:prstGeom prst="blockArc">
          <a:avLst>
            <a:gd name="adj1" fmla="val 16198594"/>
            <a:gd name="adj2" fmla="val 21501667"/>
            <a:gd name="adj3" fmla="val 4636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79DE2FC-1B77-4321-984C-72275148DCF8}">
      <dsp:nvSpPr>
        <dsp:cNvPr id="0" name=""/>
        <dsp:cNvSpPr/>
      </dsp:nvSpPr>
      <dsp:spPr>
        <a:xfrm>
          <a:off x="3559563" y="2258927"/>
          <a:ext cx="2427962" cy="242796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err="1" smtClean="0">
              <a:solidFill>
                <a:srgbClr val="C00000"/>
              </a:solidFill>
              <a:latin typeface="Nikosh" pitchFamily="2" charset="0"/>
              <a:cs typeface="Nikosh" pitchFamily="2" charset="0"/>
            </a:rPr>
            <a:t>সরকার</a:t>
          </a:r>
          <a:r>
            <a:rPr lang="en-US" sz="3100" kern="12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rPr>
            <a:t> ও </a:t>
          </a:r>
          <a:r>
            <a:rPr lang="en-US" sz="3100" kern="1200" dirty="0" err="1" smtClean="0">
              <a:solidFill>
                <a:srgbClr val="C00000"/>
              </a:solidFill>
              <a:latin typeface="Nikosh" pitchFamily="2" charset="0"/>
              <a:cs typeface="Nikosh" pitchFamily="2" charset="0"/>
            </a:rPr>
            <a:t>জনগণের</a:t>
          </a:r>
          <a:r>
            <a:rPr lang="en-US" sz="3100" kern="12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3100" kern="1200" dirty="0" err="1" smtClean="0">
              <a:solidFill>
                <a:srgbClr val="C00000"/>
              </a:solidFill>
              <a:latin typeface="Nikosh" pitchFamily="2" charset="0"/>
              <a:cs typeface="Nikosh" pitchFamily="2" charset="0"/>
            </a:rPr>
            <a:t>মধ্যে</a:t>
          </a:r>
          <a:r>
            <a:rPr lang="en-US" sz="3100" kern="12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3100" kern="1200" dirty="0" err="1" smtClean="0">
              <a:solidFill>
                <a:srgbClr val="C00000"/>
              </a:solidFill>
              <a:latin typeface="Nikosh" pitchFamily="2" charset="0"/>
              <a:cs typeface="Nikosh" pitchFamily="2" charset="0"/>
            </a:rPr>
            <a:t>সংযোগ</a:t>
          </a:r>
          <a:endParaRPr lang="en-US" sz="3100" kern="1200" dirty="0">
            <a:solidFill>
              <a:srgbClr val="C00000"/>
            </a:solidFill>
          </a:endParaRPr>
        </a:p>
      </dsp:txBody>
      <dsp:txXfrm>
        <a:off x="3915130" y="2614494"/>
        <a:ext cx="1716828" cy="1716828"/>
      </dsp:txXfrm>
    </dsp:sp>
    <dsp:sp modelId="{F85760D2-6AE5-4F05-B3E8-0A9DB93B9F82}">
      <dsp:nvSpPr>
        <dsp:cNvPr id="0" name=""/>
        <dsp:cNvSpPr/>
      </dsp:nvSpPr>
      <dsp:spPr>
        <a:xfrm>
          <a:off x="3777033" y="-28131"/>
          <a:ext cx="1993021" cy="1993021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" pitchFamily="2" charset="0"/>
              <a:cs typeface="Nikosh" pitchFamily="2" charset="0"/>
            </a:rPr>
            <a:t>কলসেন্টার</a:t>
          </a:r>
          <a:r>
            <a:rPr lang="en-US" sz="280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800" kern="1200" dirty="0" err="1" smtClean="0">
              <a:latin typeface="Nikosh" pitchFamily="2" charset="0"/>
              <a:cs typeface="Nikosh" pitchFamily="2" charset="0"/>
            </a:rPr>
            <a:t>বা</a:t>
          </a:r>
          <a:r>
            <a:rPr lang="en-US" sz="2800" kern="1200" dirty="0" smtClean="0">
              <a:latin typeface="Nikosh" pitchFamily="2" charset="0"/>
              <a:cs typeface="Nikosh" pitchFamily="2" charset="0"/>
            </a:rPr>
            <a:t> ই-</a:t>
          </a:r>
          <a:r>
            <a:rPr lang="en-US" sz="2800" kern="1200" dirty="0" err="1" smtClean="0">
              <a:latin typeface="Nikosh" pitchFamily="2" charset="0"/>
              <a:cs typeface="Nikosh" pitchFamily="2" charset="0"/>
            </a:rPr>
            <a:t>মেইলে</a:t>
          </a:r>
          <a:r>
            <a:rPr lang="en-US" sz="280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800" kern="1200" dirty="0" err="1" smtClean="0">
              <a:latin typeface="Nikosh" pitchFamily="2" charset="0"/>
              <a:cs typeface="Nikosh" pitchFamily="2" charset="0"/>
            </a:rPr>
            <a:t>জনসংযোগ</a:t>
          </a:r>
          <a:endParaRPr lang="en-US" sz="2800" kern="1200" dirty="0"/>
        </a:p>
      </dsp:txBody>
      <dsp:txXfrm>
        <a:off x="4068904" y="263740"/>
        <a:ext cx="1409279" cy="1409279"/>
      </dsp:txXfrm>
    </dsp:sp>
    <dsp:sp modelId="{A1C89AB0-56CA-46CB-B962-8BCD3D4CB93E}">
      <dsp:nvSpPr>
        <dsp:cNvPr id="0" name=""/>
        <dsp:cNvSpPr/>
      </dsp:nvSpPr>
      <dsp:spPr>
        <a:xfrm>
          <a:off x="6372169" y="2493265"/>
          <a:ext cx="1959285" cy="1959285"/>
        </a:xfrm>
        <a:prstGeom prst="ellipse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smtClean="0">
              <a:solidFill>
                <a:srgbClr val="C00000"/>
              </a:solidFill>
              <a:latin typeface="Nikosh" pitchFamily="2" charset="0"/>
              <a:cs typeface="Nikosh" pitchFamily="2" charset="0"/>
            </a:rPr>
            <a:t>জনগনের মতামত গ্রহণ</a:t>
          </a:r>
          <a:endParaRPr lang="en-US" sz="2800" kern="1200" dirty="0">
            <a:solidFill>
              <a:srgbClr val="C00000"/>
            </a:solidFill>
          </a:endParaRPr>
        </a:p>
      </dsp:txBody>
      <dsp:txXfrm>
        <a:off x="6659100" y="2780196"/>
        <a:ext cx="1385423" cy="1385423"/>
      </dsp:txXfrm>
    </dsp:sp>
    <dsp:sp modelId="{6CF54B84-E0DF-45B2-ADF1-97863B6A1D36}">
      <dsp:nvSpPr>
        <dsp:cNvPr id="0" name=""/>
        <dsp:cNvSpPr/>
      </dsp:nvSpPr>
      <dsp:spPr>
        <a:xfrm>
          <a:off x="3809028" y="4931463"/>
          <a:ext cx="2069706" cy="1817387"/>
        </a:xfrm>
        <a:prstGeom prst="ellipse">
          <a:avLst/>
        </a:prstGeom>
        <a:gradFill rotWithShape="0">
          <a:gsLst>
            <a:gs pos="0">
              <a:schemeClr val="accent4">
                <a:hueOff val="6930461"/>
                <a:satOff val="-31979"/>
                <a:lumOff val="117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6930461"/>
                <a:satOff val="-31979"/>
                <a:lumOff val="117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6930461"/>
                <a:satOff val="-31979"/>
                <a:lumOff val="117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solidFill>
                <a:srgbClr val="C00000"/>
              </a:solidFill>
              <a:latin typeface="Nikosh" pitchFamily="2" charset="0"/>
              <a:cs typeface="Nikosh" pitchFamily="2" charset="0"/>
            </a:rPr>
            <a:t>সংশোধণ</a:t>
          </a:r>
          <a:r>
            <a:rPr lang="en-US" sz="2800" kern="12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2800" kern="1200" dirty="0" err="1" smtClean="0">
              <a:solidFill>
                <a:srgbClr val="C00000"/>
              </a:solidFill>
              <a:latin typeface="Nikosh" pitchFamily="2" charset="0"/>
              <a:cs typeface="Nikosh" pitchFamily="2" charset="0"/>
            </a:rPr>
            <a:t>বা</a:t>
          </a:r>
          <a:r>
            <a:rPr lang="en-US" sz="2800" kern="12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2800" kern="1200" dirty="0" err="1" smtClean="0">
              <a:solidFill>
                <a:srgbClr val="C00000"/>
              </a:solidFill>
              <a:latin typeface="Nikosh" pitchFamily="2" charset="0"/>
              <a:cs typeface="Nikosh" pitchFamily="2" charset="0"/>
            </a:rPr>
            <a:t>পরিমার্জণ</a:t>
          </a:r>
          <a:r>
            <a:rPr lang="en-US" sz="2800" kern="1200" dirty="0" smtClean="0">
              <a:solidFill>
                <a:srgbClr val="C00000"/>
              </a:solidFill>
              <a:latin typeface="Nikosh" pitchFamily="2" charset="0"/>
              <a:cs typeface="Nikosh" pitchFamily="2" charset="0"/>
            </a:rPr>
            <a:t> </a:t>
          </a:r>
          <a:r>
            <a:rPr lang="en-US" sz="2800" kern="1200" dirty="0" err="1" smtClean="0">
              <a:solidFill>
                <a:srgbClr val="C00000"/>
              </a:solidFill>
              <a:latin typeface="Nikosh" pitchFamily="2" charset="0"/>
              <a:cs typeface="Nikosh" pitchFamily="2" charset="0"/>
            </a:rPr>
            <a:t>অবহিতকরণ</a:t>
          </a:r>
          <a:endParaRPr lang="en-US" sz="2800" kern="1200" dirty="0">
            <a:solidFill>
              <a:srgbClr val="C00000"/>
            </a:solidFill>
          </a:endParaRPr>
        </a:p>
      </dsp:txBody>
      <dsp:txXfrm>
        <a:off x="4112129" y="5197613"/>
        <a:ext cx="1463504" cy="1285087"/>
      </dsp:txXfrm>
    </dsp:sp>
    <dsp:sp modelId="{51113251-86EC-405C-8617-182F5B25652C}">
      <dsp:nvSpPr>
        <dsp:cNvPr id="0" name=""/>
        <dsp:cNvSpPr/>
      </dsp:nvSpPr>
      <dsp:spPr>
        <a:xfrm>
          <a:off x="1157984" y="2435616"/>
          <a:ext cx="2074584" cy="2074584"/>
        </a:xfrm>
        <a:prstGeom prst="ellipse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>
              <a:latin typeface="Nikosh" pitchFamily="2" charset="0"/>
              <a:cs typeface="Nikosh" pitchFamily="2" charset="0"/>
            </a:rPr>
            <a:t>নীতিমালা</a:t>
          </a:r>
          <a:r>
            <a:rPr lang="en-US" sz="2800" kern="1200" dirty="0" smtClean="0">
              <a:latin typeface="Nikosh" pitchFamily="2" charset="0"/>
              <a:cs typeface="Nikosh" pitchFamily="2" charset="0"/>
            </a:rPr>
            <a:t> </a:t>
          </a:r>
          <a:r>
            <a:rPr lang="en-US" sz="2800" kern="1200" dirty="0" err="1" smtClean="0">
              <a:latin typeface="Nikosh" pitchFamily="2" charset="0"/>
              <a:cs typeface="Nikosh" pitchFamily="2" charset="0"/>
            </a:rPr>
            <a:t>অবহিতকরণ</a:t>
          </a:r>
          <a:endParaRPr lang="en-US" sz="2800" kern="1200" dirty="0"/>
        </a:p>
      </dsp:txBody>
      <dsp:txXfrm>
        <a:off x="1461800" y="2739432"/>
        <a:ext cx="1466952" cy="1466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364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6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647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461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2600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761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442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148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4841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23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903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287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14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785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3141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4574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3892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420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3229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641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859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18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1663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1763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13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395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38140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5629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7086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1545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5759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9232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682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95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26655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2799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684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361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7019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5734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2934440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0651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9811792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705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951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336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186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9378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3292333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033129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7595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989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1075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5201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459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7045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6186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06718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24648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93055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5448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753911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7198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5730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49877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191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614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74750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54938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067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378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22747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65990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1581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73799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42041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4782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76649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5125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09725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78542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2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467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theme" Target="../theme/theme6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54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943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6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396079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70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5F7C40-64FB-4E3A-A356-EEFA8D3CE2AA}" type="datetimeFigureOut">
              <a:rPr lang="en-US" smtClean="0"/>
              <a:t>6/27/2021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6F4B678-5ADA-49AE-AC0B-8E7928168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82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6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6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6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390" y="1762813"/>
            <a:ext cx="8231212" cy="275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82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16" y="851189"/>
            <a:ext cx="4706299" cy="366856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78575" y="4541265"/>
            <a:ext cx="4818840" cy="954107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 নীতিমালা প্রনয়ন,সংশোধন এবং পরিমার্জন।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95694" y="19357"/>
            <a:ext cx="11496305" cy="584775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সরকারী কর্ম কান্ডের একটি হল-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57" y="1282523"/>
            <a:ext cx="4926869" cy="39596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81400" y="5598647"/>
            <a:ext cx="8610600" cy="1200329"/>
          </a:xfrm>
          <a:prstGeom prst="rect">
            <a:avLst/>
          </a:prstGeom>
          <a:noFill/>
          <a:ln w="57150">
            <a:solidFill>
              <a:srgbClr val="0070C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 এই লক্ষ্যে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 ইন্টারনেট ও কল সেন্টারের মাধমে জনগনের মতামত সংগ্রহ করে। 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52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09476985"/>
              </p:ext>
            </p:extLst>
          </p:nvPr>
        </p:nvGraphicFramePr>
        <p:xfrm>
          <a:off x="2702560" y="0"/>
          <a:ext cx="948944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 rot="16200000">
            <a:off x="-2336117" y="2650880"/>
            <a:ext cx="6858000" cy="15562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 smtClean="0">
                <a:ln w="1143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আইন</a:t>
            </a:r>
            <a:r>
              <a:rPr lang="en-US" b="1" spc="50" dirty="0" smtClean="0">
                <a:ln w="1143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ও </a:t>
            </a:r>
            <a:r>
              <a:rPr lang="en-US" b="1" spc="50" dirty="0" err="1" smtClean="0">
                <a:ln w="1143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নীতিমালা</a:t>
            </a:r>
            <a:r>
              <a:rPr lang="en-US" b="1" spc="50" dirty="0" smtClean="0">
                <a:ln w="1143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প্রণয়ন</a:t>
            </a:r>
            <a:r>
              <a:rPr lang="en-US" b="1" spc="50" dirty="0" smtClean="0">
                <a:ln w="1143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কিংবা</a:t>
            </a:r>
            <a:r>
              <a:rPr lang="en-US" b="1" spc="50" dirty="0" smtClean="0">
                <a:ln w="1143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সংশোধনে</a:t>
            </a:r>
            <a:r>
              <a:rPr lang="en-US" b="1" spc="50" dirty="0" smtClean="0">
                <a:ln w="1143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জনগণের</a:t>
            </a:r>
            <a:r>
              <a:rPr lang="en-US" b="1" spc="50" dirty="0" smtClean="0">
                <a:ln w="1143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মতামতের</a:t>
            </a:r>
            <a:r>
              <a:rPr lang="en-US" b="1" spc="50" dirty="0" smtClean="0">
                <a:ln w="1143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প্রতিফলন</a:t>
            </a:r>
            <a:endParaRPr lang="bn-BD" b="1" spc="50" dirty="0" smtClean="0">
              <a:ln w="11430"/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  <a:p>
            <a:endParaRPr lang="en-US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97479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79DE2FC-1B77-4321-984C-72275148D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979DE2FC-1B77-4321-984C-72275148D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979DE2FC-1B77-4321-984C-72275148DC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979DE2FC-1B77-4321-984C-72275148DC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85760D2-6AE5-4F05-B3E8-0A9DB93B9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F85760D2-6AE5-4F05-B3E8-0A9DB93B9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graphicEl>
                                              <a:dgm id="{F85760D2-6AE5-4F05-B3E8-0A9DB93B9F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graphicEl>
                                              <a:dgm id="{F85760D2-6AE5-4F05-B3E8-0A9DB93B9F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7A3604-E3A4-445A-97AD-9AEA17BAA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graphicEl>
                                              <a:dgm id="{3A7A3604-E3A4-445A-97AD-9AEA17BAA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>
                                            <p:graphicEl>
                                              <a:dgm id="{3A7A3604-E3A4-445A-97AD-9AEA17BAA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3A7A3604-E3A4-445A-97AD-9AEA17BAA7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C89AB0-56CA-46CB-B962-8BCD3D4CB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graphicEl>
                                              <a:dgm id="{A1C89AB0-56CA-46CB-B962-8BCD3D4CB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A1C89AB0-56CA-46CB-B962-8BCD3D4CB9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A1C89AB0-56CA-46CB-B962-8BCD3D4CB9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49E2F1-DC96-41E2-8322-7D68D7AF1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9949E2F1-DC96-41E2-8322-7D68D7AF1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9949E2F1-DC96-41E2-8322-7D68D7AF1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9949E2F1-DC96-41E2-8322-7D68D7AF1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F54B84-E0DF-45B2-ADF1-97863B6A1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6CF54B84-E0DF-45B2-ADF1-97863B6A1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6CF54B84-E0DF-45B2-ADF1-97863B6A1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6CF54B84-E0DF-45B2-ADF1-97863B6A1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06D0DC9-62E6-4813-A0F4-5A6548E66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A06D0DC9-62E6-4813-A0F4-5A6548E66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A06D0DC9-62E6-4813-A0F4-5A6548E66E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A06D0DC9-62E6-4813-A0F4-5A6548E66E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1113251-86EC-405C-8617-182F5B256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51113251-86EC-405C-8617-182F5B256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51113251-86EC-405C-8617-182F5B2565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graphicEl>
                                              <a:dgm id="{51113251-86EC-405C-8617-182F5B2565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5B5397F-2DD3-4F62-8236-F6FB89B8A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05B5397F-2DD3-4F62-8236-F6FB89B8A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05B5397F-2DD3-4F62-8236-F6FB89B8A3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graphicEl>
                                              <a:dgm id="{05B5397F-2DD3-4F62-8236-F6FB89B8A3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বিশেষ বিশেষ দিবস বা ঘটনা সম্পর্কে প্রচার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768" y="1312970"/>
            <a:ext cx="4652180" cy="34426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457200" y="2872830"/>
            <a:ext cx="1828800" cy="138499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সাড়ে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দশ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কোটি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মোবাইল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ব্যাবহারকারী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AutoShape 4" descr="http://www.theinquirer.net/IMG/725/241725/sms-message-text.jpg"/>
          <p:cNvSpPr>
            <a:spLocks noChangeAspect="1" noChangeArrowheads="1"/>
          </p:cNvSpPr>
          <p:nvPr/>
        </p:nvSpPr>
        <p:spPr bwMode="auto">
          <a:xfrm>
            <a:off x="155575" y="-1538288"/>
            <a:ext cx="482917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3081" y="2259537"/>
            <a:ext cx="4422688" cy="294551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3596" y="5713018"/>
            <a:ext cx="10666828" cy="646331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শিশুদের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টিকা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খাওয়ানোর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দিবস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জাতীয়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দিবস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স্বাস্থ্য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দিবস</a:t>
            </a:r>
            <a:r>
              <a:rPr lang="en-US" sz="36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dirty="0" err="1" smtClean="0">
                <a:latin typeface="Nikosh" pitchFamily="2" charset="0"/>
                <a:cs typeface="Nikosh" pitchFamily="2" charset="0"/>
              </a:rPr>
              <a:t>ইত্যাদি</a:t>
            </a:r>
            <a:endParaRPr lang="en-US" sz="3600" dirty="0" smtClean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65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427"/>
          <a:stretch/>
        </p:blipFill>
        <p:spPr>
          <a:xfrm>
            <a:off x="5285514" y="944747"/>
            <a:ext cx="4079630" cy="34470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090246" y="4694934"/>
            <a:ext cx="10037298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সরকারের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জাতীয়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ওয়েব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পোর্টালের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latin typeface="Nikosh" pitchFamily="2" charset="0"/>
                <a:cs typeface="Nikosh" pitchFamily="2" charset="0"/>
              </a:rPr>
              <a:t>হয়</a:t>
            </a:r>
            <a:r>
              <a:rPr lang="en-US" sz="3200" dirty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00087" y="5637490"/>
            <a:ext cx="9770854" cy="52322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" pitchFamily="2" charset="0"/>
                <a:cs typeface="Nikosh" pitchFamily="2" charset="0"/>
              </a:rPr>
              <a:t>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।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আইন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নীতিমালা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প্রণয়নে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জনগনের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কাছ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সরকার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কীভাবে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মতামত</a:t>
            </a:r>
            <a:r>
              <a:rPr lang="en-US" sz="28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>
                <a:latin typeface="Nikosh" pitchFamily="2" charset="0"/>
                <a:cs typeface="Nikosh" pitchFamily="2" charset="0"/>
              </a:rPr>
              <a:t>নেয়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?</a:t>
            </a:r>
            <a:endParaRPr lang="en-US" sz="2800" dirty="0">
              <a:latin typeface="Nikosh" pitchFamily="2" charset="0"/>
              <a:cs typeface="Nikosh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420837" y="1491176"/>
            <a:ext cx="3348111" cy="2584367"/>
            <a:chOff x="1505243" y="1899140"/>
            <a:chExt cx="3052689" cy="209758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7" name="Down Arrow 6"/>
            <p:cNvSpPr/>
            <p:nvPr/>
          </p:nvSpPr>
          <p:spPr>
            <a:xfrm>
              <a:off x="1505243" y="1899140"/>
              <a:ext cx="3052689" cy="2097586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342703" y="2324206"/>
              <a:ext cx="1462177" cy="1200329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spc="50" dirty="0" err="1" smtClean="0">
                  <a:ln w="11430"/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জোড়ায়</a:t>
              </a:r>
              <a:r>
                <a:rPr lang="en-US" sz="3600" b="1" spc="50" dirty="0" smtClean="0">
                  <a:ln w="11430"/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600" b="1" spc="50" dirty="0" err="1" smtClean="0">
                  <a:ln w="11430"/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কাজ</a:t>
              </a:r>
              <a:endParaRPr 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7757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75844" y="360489"/>
            <a:ext cx="7315200" cy="1143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দোরগোড়ায়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সেবাসমূহ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071" y="1501735"/>
            <a:ext cx="3652911" cy="365291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1653" y="1656974"/>
            <a:ext cx="4518606" cy="36004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09600" y="5442579"/>
            <a:ext cx="10897772" cy="1077218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জমি-জমার বিভিন্ন রেকর্ড যেমনঃ(নকল,পর্চা,খতিয়ান ইত্যাদি) সংগ্রহের জন্য বর্তমানে ৬৪ টি জেলায় ই-সেবা কেন্দ্র রয়েছে। </a:t>
            </a: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8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48395" y="141594"/>
            <a:ext cx="9709829" cy="113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দোরগোড়ায়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সেবাসমূহ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4975" y="1374186"/>
            <a:ext cx="4467600" cy="31503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431" y="1247774"/>
            <a:ext cx="4201172" cy="3095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3488" y="5447909"/>
            <a:ext cx="11539644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 পাঠ্যপুস্তক প্রাপ্তির জন্য সরকার একটি ই-বুক প্লাটফর্ম তৈরী করেছে যেখানে ৩০০টি পাঠ্যপুস্তক ও ১০০টি সহায়ক পুস্তক রয়েছে।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50147" y="4524579"/>
            <a:ext cx="350632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ই-বুক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3670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3219" y="417978"/>
            <a:ext cx="11676184" cy="70743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দোরগোড়ায়</a:t>
            </a:r>
            <a:r>
              <a:rPr lang="en-US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সেবাসমূহ</a:t>
            </a:r>
            <a:r>
              <a:rPr lang="en-US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22" r="6380" b="1"/>
          <a:stretch/>
        </p:blipFill>
        <p:spPr>
          <a:xfrm>
            <a:off x="1223303" y="1357499"/>
            <a:ext cx="5929111" cy="37934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610" y="3125802"/>
            <a:ext cx="2728708" cy="110180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23302" y="5273887"/>
            <a:ext cx="9166016" cy="12003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cap="none" spc="0" dirty="0" smtClean="0">
                <a:ln/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চিনিকলের পুর্জি স্বয়ংক্রিয়করন করা হয়েছেএবং কৃষকরা </a:t>
            </a:r>
          </a:p>
          <a:p>
            <a:pPr algn="ctr"/>
            <a:r>
              <a:rPr lang="bn-BD" sz="3600" b="1" dirty="0">
                <a:ln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এখন </a:t>
            </a:r>
            <a:r>
              <a:rPr lang="bn-BD" sz="3600" b="1" cap="none" spc="0" dirty="0" smtClean="0">
                <a:ln/>
                <a:solidFill>
                  <a:srgbClr val="C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ফোনে তাদের পুর্জি পাচ্ছে। </a:t>
            </a:r>
            <a:endParaRPr lang="en-US" sz="3600" b="1" cap="none" spc="0" dirty="0">
              <a:ln/>
              <a:solidFill>
                <a:srgbClr val="C0000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9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00200" y="175868"/>
            <a:ext cx="8373794" cy="601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দোরগোড়ায়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সেবাসমূহ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854" y="2033175"/>
            <a:ext cx="4444999" cy="33871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22" y="1056634"/>
            <a:ext cx="4150719" cy="33903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Rectangle 4"/>
          <p:cNvSpPr/>
          <p:nvPr/>
        </p:nvSpPr>
        <p:spPr>
          <a:xfrm>
            <a:off x="137097" y="5531996"/>
            <a:ext cx="12054903" cy="70788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4000" b="1" cap="none" spc="0" dirty="0" smtClean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ফোনে পরীক্ষার ফলাফল জানা যায় এবং ভর্তি পরীক্ষা দেওয়া যায়।  </a:t>
            </a:r>
            <a:endParaRPr lang="en-US" sz="4000" b="1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2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-102478" y="162117"/>
            <a:ext cx="10648557" cy="696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দোরগোড়ায়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সেবাসমূহ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38" y="915577"/>
            <a:ext cx="3015818" cy="31900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4656975"/>
            <a:ext cx="3244949" cy="1200329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36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মোবাইন ফোনে স্বাস্থ্যসেবা প্রদান</a:t>
            </a:r>
            <a:endParaRPr lang="en-US" sz="36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404" y="1072433"/>
            <a:ext cx="3376598" cy="245075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950" y="840763"/>
            <a:ext cx="3555153" cy="268242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501" y="3585414"/>
            <a:ext cx="3611229" cy="257514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369065" y="3931622"/>
            <a:ext cx="1822935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cap="none" spc="0" dirty="0" smtClean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পানির বিল </a:t>
            </a:r>
            <a:endParaRPr lang="en-US" sz="36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32438" y="3931622"/>
            <a:ext cx="1794081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cap="none" spc="0" dirty="0" smtClean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বিদ্যুৎ বিল </a:t>
            </a:r>
            <a:endParaRPr lang="en-US" sz="36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14939" y="6211669"/>
            <a:ext cx="2941708" cy="64633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cap="none" spc="0" dirty="0" smtClean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গ্যাস বিল </a:t>
            </a:r>
            <a:endParaRPr lang="en-US" sz="36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622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489" y="675726"/>
            <a:ext cx="3767378" cy="28774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218" y="675726"/>
            <a:ext cx="4114800" cy="29582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583" y="4397162"/>
            <a:ext cx="4095750" cy="23227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77218" y="3692428"/>
            <a:ext cx="4114800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cap="none" spc="0" dirty="0" smtClean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মোবাইল ফোন</a:t>
            </a:r>
            <a:endParaRPr lang="en-US" sz="36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57504" y="5235361"/>
            <a:ext cx="1635384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cap="none" spc="0" dirty="0" smtClean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ক্যাশ কার্ড</a:t>
            </a:r>
            <a:endParaRPr lang="en-US" sz="36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141489" y="3719792"/>
            <a:ext cx="3767378" cy="646331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BD" sz="3600" b="1" cap="none" spc="0" dirty="0" smtClean="0">
                <a:ln/>
                <a:solidFill>
                  <a:srgbClr val="00206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 মানি ট্রান্সফার </a:t>
            </a:r>
            <a:endParaRPr lang="en-US" sz="3600" b="1" cap="none" spc="0" dirty="0">
              <a:ln/>
              <a:solidFill>
                <a:srgbClr val="002060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89317" y="45738"/>
            <a:ext cx="11502683" cy="46335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দোরগোড়ায়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সেবাসমূহ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9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>
          <a:xfrm>
            <a:off x="2089052" y="6492875"/>
            <a:ext cx="2133600" cy="365125"/>
          </a:xfrm>
        </p:spPr>
        <p:txBody>
          <a:bodyPr/>
          <a:lstStyle/>
          <a:p>
            <a:fld id="{FD001031-A06E-4B86-9FCA-158417A87459}" type="datetime1">
              <a:rPr lang="en-US" smtClean="0"/>
              <a:t>6/27/2021</a:t>
            </a:fld>
            <a:endParaRPr lang="en-US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052" y="6492875"/>
            <a:ext cx="2133600" cy="365125"/>
          </a:xfrm>
        </p:spPr>
        <p:txBody>
          <a:bodyPr/>
          <a:lstStyle/>
          <a:p>
            <a:fld id="{B26EFD1D-6E81-4B63-8A69-79648248B86E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052" y="965938"/>
            <a:ext cx="4231782" cy="528717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2385119" y="1431925"/>
            <a:ext cx="4316715" cy="2369880"/>
          </a:xfrm>
          <a:prstGeom prst="rect">
            <a:avLst/>
          </a:prstGeom>
          <a:noFill/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সেলিনা আকতার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শিক্ষক) </a:t>
            </a:r>
          </a:p>
          <a:p>
            <a:r>
              <a:rPr lang="bn-BD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বহদ্দারকাটা উচ্চ বিদ্যালয়</a:t>
            </a:r>
          </a:p>
          <a:p>
            <a:r>
              <a:rPr lang="bn-BD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বিএম চর,চকরিয়া ,কক্সবাজার।   </a:t>
            </a:r>
            <a:endParaRPr lang="en-US" sz="2800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মোবাইল-০১৮১৫৮৫১৭৭৬</a:t>
            </a:r>
          </a:p>
          <a:p>
            <a:r>
              <a:rPr lang="en-US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Email-selikamal8485@gmail.com</a:t>
            </a:r>
            <a:r>
              <a:rPr lang="bn-BD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70916" y="726173"/>
            <a:ext cx="3582573" cy="53650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u="sng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 পরিচিতি-</a:t>
            </a:r>
          </a:p>
          <a:p>
            <a:pPr algn="ctr"/>
            <a:endParaRPr lang="bn-BD" sz="2000" b="1" u="sng" dirty="0" smtClean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b="1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 </a:t>
            </a:r>
          </a:p>
          <a:p>
            <a:pPr algn="ctr"/>
            <a:r>
              <a:rPr lang="bn-BD" sz="2400" b="1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শ্রেণি- ৮ম </a:t>
            </a:r>
          </a:p>
          <a:p>
            <a:pPr algn="ctr"/>
            <a:r>
              <a:rPr lang="bn-BD" sz="2400" b="1" dirty="0" smtClean="0">
                <a:ln w="0"/>
                <a:solidFill>
                  <a:schemeClr val="accent4">
                    <a:lumMod val="5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 ৪০ মিনিট  </a:t>
            </a:r>
            <a:endParaRPr lang="en-US" sz="2400" b="1" dirty="0">
              <a:ln w="0"/>
              <a:solidFill>
                <a:schemeClr val="accent4">
                  <a:lumMod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8605" y="0"/>
            <a:ext cx="21659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u="sng" cap="none" spc="0" dirty="0" err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b="1" u="sng" cap="none" spc="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u="sng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46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044478" y="273136"/>
            <a:ext cx="9717306" cy="1143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দোরগোড়ায়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সেবাসমূহ</a:t>
            </a:r>
            <a:r>
              <a:rPr lang="en-US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539" y="1416136"/>
            <a:ext cx="3785033" cy="30825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291" y="2264899"/>
            <a:ext cx="4564941" cy="30782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1842044" y="5169877"/>
            <a:ext cx="3576528" cy="58477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রেলের টিকেট কাটা যায়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66291" y="5754652"/>
            <a:ext cx="4423408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 ও বিমানের  টিকেট কাটা যায়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05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60917" y="302773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4400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spc="5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ব্যবসায় সরকারি সেবা…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2" b="6250"/>
          <a:stretch/>
        </p:blipFill>
        <p:spPr bwMode="auto">
          <a:xfrm>
            <a:off x="2746717" y="1552135"/>
            <a:ext cx="7086600" cy="47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3" t="72258" r="3887" b="15105"/>
          <a:stretch/>
        </p:blipFill>
        <p:spPr>
          <a:xfrm>
            <a:off x="2235440" y="3194605"/>
            <a:ext cx="7949381" cy="216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539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6345" y="4846637"/>
            <a:ext cx="9798148" cy="13431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err="1">
                <a:latin typeface="Nikosh" pitchFamily="2" charset="0"/>
                <a:cs typeface="Nikosh" pitchFamily="2" charset="0"/>
              </a:rPr>
              <a:t>জনগনের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দারগোড়ায়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সেবাসমূহ</a:t>
            </a:r>
            <a:r>
              <a:rPr lang="bn-BD" dirty="0" smtClean="0">
                <a:latin typeface="Nikosh" pitchFamily="2" charset="0"/>
                <a:cs typeface="Nikosh" pitchFamily="2" charset="0"/>
              </a:rPr>
              <a:t> এর একটি তালিকা তৈরী কর। </a:t>
            </a:r>
            <a:endParaRPr lang="as-IN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906" y="371475"/>
            <a:ext cx="4906694" cy="4286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468880" y="2061234"/>
            <a:ext cx="332290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s-IN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দলগত কাজ</a:t>
            </a:r>
            <a:endParaRPr lang="as-IN" dirty="0"/>
          </a:p>
        </p:txBody>
      </p:sp>
    </p:spTree>
    <p:extLst>
      <p:ext uri="{BB962C8B-B14F-4D97-AF65-F5344CB8AC3E}">
        <p14:creationId xmlns:p14="http://schemas.microsoft.com/office/powerpoint/2010/main" val="189721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22764" y="792358"/>
            <a:ext cx="3115994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ctr"/>
            <a:r>
              <a:rPr lang="as-IN" sz="8000" b="1" spc="50" dirty="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মূল্যায়ণ</a:t>
            </a:r>
            <a:endParaRPr lang="as-IN" sz="8000" dirty="0"/>
          </a:p>
        </p:txBody>
      </p:sp>
      <p:sp>
        <p:nvSpPr>
          <p:cNvPr id="4" name="TextBox 3"/>
          <p:cNvSpPr txBox="1"/>
          <p:nvPr/>
        </p:nvSpPr>
        <p:spPr>
          <a:xfrm>
            <a:off x="1899138" y="2842640"/>
            <a:ext cx="8707902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১।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জাতীয়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ওয়েব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পোর্টালের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কী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67949" y="3709920"/>
            <a:ext cx="9326881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২।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জনগণের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দোরগোড়ায়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আইসিটির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মাধ্যমে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সেবাসমূহ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কি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কি 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67352" y="4526728"/>
            <a:ext cx="9151035" cy="58477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" pitchFamily="2" charset="0"/>
                <a:cs typeface="Nikosh" pitchFamily="2" charset="0"/>
              </a:rPr>
              <a:t>৩।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ব্যবসায়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সেবাসমূহের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ফলাফল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BD" sz="3200" dirty="0" smtClean="0">
                <a:latin typeface="Nikosh" pitchFamily="2" charset="0"/>
                <a:cs typeface="Nikosh" pitchFamily="2" charset="0"/>
              </a:rPr>
              <a:t>কি? </a:t>
            </a:r>
            <a:endParaRPr lang="en-US" sz="3200" dirty="0"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33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as-IN" b="1" spc="50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বাড়ির কাজ</a:t>
            </a:r>
            <a:endParaRPr lang="as-IN" b="1" spc="5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958" y="1098263"/>
            <a:ext cx="5033303" cy="369947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743535" y="4949792"/>
            <a:ext cx="9798148" cy="134314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err="1">
                <a:latin typeface="Nikosh" pitchFamily="2" charset="0"/>
                <a:cs typeface="Nikosh" pitchFamily="2" charset="0"/>
              </a:rPr>
              <a:t>তুমি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পরিবার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সরকারি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কর্মকান্ডে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আইসিটি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প্রয়োগের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ফলে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সেবা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পেয়ে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থাক</a:t>
            </a:r>
            <a:r>
              <a:rPr lang="en-US" dirty="0">
                <a:latin typeface="Nikosh" pitchFamily="2" charset="0"/>
                <a:cs typeface="Nikosh" pitchFamily="2" charset="0"/>
              </a:rPr>
              <a:t>?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বর্ণনা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কর</a:t>
            </a:r>
            <a:r>
              <a:rPr lang="en-US" dirty="0">
                <a:latin typeface="Nikosh" pitchFamily="2" charset="0"/>
                <a:cs typeface="Nikosh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4186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457" y="1139484"/>
            <a:ext cx="8331742" cy="4135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93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200443" y="470682"/>
            <a:ext cx="8365588" cy="1147103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rmAutofit fontScale="97500"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r>
              <a:rPr lang="bn-BD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চল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আমরা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bn-BD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ছবি </a:t>
            </a:r>
            <a:r>
              <a:rPr lang="en-US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দেখি</a:t>
            </a:r>
            <a:r>
              <a:rPr lang="en-US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…</a:t>
            </a:r>
            <a:endParaRPr lang="en-US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578" y="2106982"/>
            <a:ext cx="4926869" cy="3959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85" y="2372037"/>
            <a:ext cx="5013694" cy="369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74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68483" y="1355189"/>
            <a:ext cx="7772400" cy="609600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sz="4800" b="1" spc="50" dirty="0" err="1" smtClean="0">
                <a:ln w="1143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আজকের</a:t>
            </a:r>
            <a:r>
              <a:rPr lang="en-US" sz="4800" b="1" spc="50" dirty="0" smtClean="0">
                <a:ln w="1143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bn-BD" sz="4800" b="1" spc="50" dirty="0" smtClean="0">
                <a:ln w="1143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 </a:t>
            </a:r>
            <a:r>
              <a:rPr lang="en-US" sz="4800" b="1" spc="50" dirty="0" smtClean="0">
                <a:ln w="11430"/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sz="4800" b="1" spc="50" dirty="0">
              <a:ln w="11430"/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4146452" y="2419643"/>
            <a:ext cx="7487529" cy="2447778"/>
          </a:xfrm>
          <a:prstGeom prst="rect">
            <a:avLst/>
          </a:prstGeom>
          <a:noFill/>
          <a:ln>
            <a:noFill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75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ct val="0"/>
              </a:spcBef>
              <a:buNone/>
            </a:pPr>
            <a:r>
              <a:rPr lang="en-US" sz="6500" b="1" spc="50" dirty="0" err="1" smtClean="0">
                <a:ln w="11430"/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সরকারি</a:t>
            </a:r>
            <a:r>
              <a:rPr lang="en-US" sz="6500" b="1" spc="50" dirty="0" smtClean="0">
                <a:ln w="11430"/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6500" b="1" spc="50" dirty="0" err="1" smtClean="0">
                <a:ln w="11430"/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কর্মকান্ডে</a:t>
            </a:r>
            <a:r>
              <a:rPr lang="en-US" sz="6500" b="1" spc="50" dirty="0" smtClean="0">
                <a:ln w="11430"/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6500" b="1" spc="50" dirty="0" err="1" smtClean="0">
                <a:ln w="11430"/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আইসিটির</a:t>
            </a:r>
            <a:r>
              <a:rPr lang="en-US" sz="6500" b="1" spc="50" dirty="0" smtClean="0">
                <a:ln w="11430"/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 </a:t>
            </a:r>
            <a:r>
              <a:rPr lang="en-US" sz="6500" b="1" spc="50" dirty="0" err="1" smtClean="0">
                <a:ln w="11430"/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প্রয়োগ</a:t>
            </a:r>
            <a:endParaRPr lang="en-US" sz="6500" b="1" spc="50" dirty="0" smtClean="0">
              <a:ln w="11430"/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  <a:p>
            <a:pPr marL="0" indent="0" algn="ctr">
              <a:spcBef>
                <a:spcPct val="0"/>
              </a:spcBef>
              <a:buNone/>
            </a:pPr>
            <a:r>
              <a:rPr lang="bn-BD" sz="4800" b="1" spc="50" dirty="0" smtClean="0">
                <a:ln w="11430"/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অধ্যায়ঃ এক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bn-BD" sz="4800" b="1" spc="50" dirty="0" smtClean="0">
                <a:ln w="11430"/>
                <a:solidFill>
                  <a:srgbClr val="00206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rPr>
              <a:t>পাঠঃ৫,    পৃষ্ঠাঃ১০ </a:t>
            </a:r>
            <a:endParaRPr lang="en-US" sz="4800" b="1" spc="50" dirty="0">
              <a:ln w="11430"/>
              <a:solidFill>
                <a:srgbClr val="00206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ea typeface="+mj-ea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181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113063" y="272832"/>
            <a:ext cx="5715000" cy="884238"/>
          </a:xfrm>
          <a:prstGeom prst="rect">
            <a:avLst/>
          </a:prstGeom>
          <a:ex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spc="50" dirty="0" err="1" smtClean="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শিখনফল</a:t>
            </a:r>
            <a:endParaRPr lang="en-US" sz="6000" b="1" spc="50" dirty="0">
              <a:ln w="11430"/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842868" y="2596709"/>
            <a:ext cx="10114670" cy="31242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প্রযুক্তরি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কয়েকটি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প্রয়োগক্ষেত্রের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জনগণের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দোরগোড়ায়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সেবাসমূহ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;</a:t>
            </a:r>
          </a:p>
          <a:p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সেবাসমূহ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BD" sz="3200" b="1" dirty="0" smtClean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 smtClean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>
              <a:buFont typeface="Arial"/>
              <a:buNone/>
            </a:pPr>
            <a:endParaRPr lang="en-US" sz="3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950726" y="1306560"/>
            <a:ext cx="6363237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buNone/>
            </a:pPr>
            <a:r>
              <a:rPr lang="en-US" b="1" u="sng" spc="50" dirty="0" err="1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এই</a:t>
            </a:r>
            <a:r>
              <a:rPr lang="en-US" b="1" u="sng" spc="50" dirty="0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u="sng" spc="50" dirty="0" err="1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পাঠ</a:t>
            </a:r>
            <a:r>
              <a:rPr lang="en-US" b="1" u="sng" spc="50" dirty="0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u="sng" spc="50" dirty="0" err="1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শেষে</a:t>
            </a:r>
            <a:r>
              <a:rPr lang="en-US" b="1" u="sng" spc="50" dirty="0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u="sng" spc="50" dirty="0" err="1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শিক্ষার্থীরা</a:t>
            </a:r>
            <a:r>
              <a:rPr lang="en-US" b="1" u="sng" spc="50" dirty="0" smtClean="0">
                <a:ln w="11430"/>
                <a:solidFill>
                  <a:srgbClr val="00B05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…</a:t>
            </a:r>
            <a:endParaRPr lang="en-US" b="1" u="sng" spc="50" dirty="0">
              <a:ln w="11430"/>
              <a:solidFill>
                <a:srgbClr val="00B05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69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7" t="10516" r="2233" b="7936"/>
          <a:stretch/>
        </p:blipFill>
        <p:spPr bwMode="auto">
          <a:xfrm>
            <a:off x="2307102" y="322926"/>
            <a:ext cx="7244861" cy="523934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695748" y="5913942"/>
            <a:ext cx="646756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বাংলাদেশ </a:t>
            </a:r>
            <a:r>
              <a:rPr lang="en-US" sz="32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সরকারের</a:t>
            </a:r>
            <a:r>
              <a:rPr lang="en-US" sz="3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জাতীয়</a:t>
            </a:r>
            <a:r>
              <a:rPr lang="en-US" sz="3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ওয়েব</a:t>
            </a:r>
            <a:r>
              <a:rPr lang="en-US" sz="3200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পোর্টাল</a:t>
            </a:r>
            <a:endParaRPr lang="en-US" sz="3200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95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irstbdnews24.com/wp-content/uploads/2015/02/23772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9" y="1441937"/>
            <a:ext cx="4389633" cy="36435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0" y="105328"/>
            <a:ext cx="12192000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সরকার </a:t>
            </a:r>
            <a:r>
              <a:rPr lang="en-US" sz="4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যে</a:t>
            </a:r>
            <a:r>
              <a:rPr lang="en-US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সকল</a:t>
            </a:r>
            <a:r>
              <a:rPr lang="en-US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প্রকাশ</a:t>
            </a:r>
            <a:r>
              <a:rPr lang="en-US" sz="4000" b="1" dirty="0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4000" b="1" dirty="0" err="1" smtClean="0">
                <a:ln w="1905"/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" pitchFamily="2" charset="0"/>
                <a:cs typeface="Nikosh" pitchFamily="2" charset="0"/>
              </a:rPr>
              <a:t>করে</a:t>
            </a:r>
            <a:endParaRPr lang="en-US" sz="4000" b="1" dirty="0">
              <a:ln w="1905"/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9798" y="5421803"/>
            <a:ext cx="226489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32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নিয়োগ</a:t>
            </a:r>
            <a:r>
              <a:rPr lang="en-US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বিজ্ঞপ্তি</a:t>
            </a:r>
            <a:endParaRPr 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 descr="http://www.amarblog.com/sites/default/files/resize/%20images/Capture_0-400x20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27631"/>
            <a:ext cx="4597051" cy="37789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550983" y="6160157"/>
            <a:ext cx="2264898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32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দরপত্র</a:t>
            </a:r>
            <a:r>
              <a:rPr lang="en-US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বিজ্ঞপ্তি</a:t>
            </a:r>
            <a:endParaRPr 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13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nbr.gov.bd/contents/public_notice/1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728" y="530507"/>
            <a:ext cx="3419475" cy="45785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80" t="15020" r="15978" b="6754"/>
          <a:stretch/>
        </p:blipFill>
        <p:spPr bwMode="auto">
          <a:xfrm>
            <a:off x="6102145" y="1364566"/>
            <a:ext cx="3645314" cy="42258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86599" y="5298045"/>
            <a:ext cx="3137094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প্রতিটি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দপ্তরের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নোটিশ</a:t>
            </a:r>
            <a:endParaRPr 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92353" y="5848800"/>
            <a:ext cx="2844016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দিকনির্দেশনা</a:t>
            </a:r>
            <a:endParaRPr 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991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1346" r="1202" b="6250"/>
          <a:stretch/>
        </p:blipFill>
        <p:spPr bwMode="auto">
          <a:xfrm>
            <a:off x="918507" y="590843"/>
            <a:ext cx="4724399" cy="4026113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1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8" t="12298" r="3831" b="9879"/>
          <a:stretch/>
        </p:blipFill>
        <p:spPr bwMode="auto">
          <a:xfrm>
            <a:off x="6067283" y="1520660"/>
            <a:ext cx="4841310" cy="44932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067283" y="6013865"/>
            <a:ext cx="4841310" cy="5847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32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নিয়মকানুন</a:t>
            </a:r>
            <a:endParaRPr 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8506" y="4616956"/>
            <a:ext cx="4724399" cy="107721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/>
            <a:r>
              <a:rPr lang="en-US" sz="32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প্রতিটি</a:t>
            </a:r>
            <a:r>
              <a:rPr lang="en-US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বিভাগ</a:t>
            </a:r>
            <a:r>
              <a:rPr lang="en-US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জেলা</a:t>
            </a:r>
            <a:r>
              <a:rPr lang="en-US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উপজেলা</a:t>
            </a:r>
            <a:r>
              <a:rPr lang="en-US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ইউনিয়ন</a:t>
            </a:r>
            <a:r>
              <a:rPr lang="en-US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, </a:t>
            </a:r>
            <a:r>
              <a:rPr lang="en-US" sz="32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ওয়ার্ড</a:t>
            </a:r>
            <a:r>
              <a:rPr lang="en-US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এবং</a:t>
            </a:r>
            <a:r>
              <a:rPr lang="en-US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গ্রামের</a:t>
            </a:r>
            <a:r>
              <a:rPr lang="en-US" sz="3200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তথ্য</a:t>
            </a:r>
            <a:endParaRPr lang="en-US" sz="32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3967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3.xml><?xml version="1.0" encoding="utf-8"?>
<a:theme xmlns:a="http://schemas.openxmlformats.org/drawingml/2006/main" name="1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4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5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6.xml><?xml version="1.0" encoding="utf-8"?>
<a:theme xmlns:a="http://schemas.openxmlformats.org/drawingml/2006/main" name="2_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405</Words>
  <Application>Microsoft Office PowerPoint</Application>
  <PresentationFormat>Widescreen</PresentationFormat>
  <Paragraphs>77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25</vt:i4>
      </vt:variant>
    </vt:vector>
  </HeadingPairs>
  <TitlesOfParts>
    <vt:vector size="41" baseType="lpstr">
      <vt:lpstr>Arial</vt:lpstr>
      <vt:lpstr>Calibri</vt:lpstr>
      <vt:lpstr>Calibri Light</vt:lpstr>
      <vt:lpstr>Century Gothic</vt:lpstr>
      <vt:lpstr>Corbel</vt:lpstr>
      <vt:lpstr>Franklin Gothic Book</vt:lpstr>
      <vt:lpstr>Garamond</vt:lpstr>
      <vt:lpstr>Nikosh</vt:lpstr>
      <vt:lpstr>NikoshBAN</vt:lpstr>
      <vt:lpstr>Vrinda</vt:lpstr>
      <vt:lpstr>Office Theme</vt:lpstr>
      <vt:lpstr>Parallax</vt:lpstr>
      <vt:lpstr>1_Parallax</vt:lpstr>
      <vt:lpstr>Crop</vt:lpstr>
      <vt:lpstr>Savon</vt:lpstr>
      <vt:lpstr>2_Parallax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Personal</dc:creator>
  <cp:lastModifiedBy>Personal</cp:lastModifiedBy>
  <cp:revision>18</cp:revision>
  <dcterms:created xsi:type="dcterms:W3CDTF">2017-08-30T03:15:58Z</dcterms:created>
  <dcterms:modified xsi:type="dcterms:W3CDTF">2021-06-27T07:03:59Z</dcterms:modified>
</cp:coreProperties>
</file>