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0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42E-90F9-4B3A-8DE0-F31446C2F80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4F97-31DF-48A2-AB7B-6D6416B5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6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42E-90F9-4B3A-8DE0-F31446C2F80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4F97-31DF-48A2-AB7B-6D6416B5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3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42E-90F9-4B3A-8DE0-F31446C2F80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4F97-31DF-48A2-AB7B-6D6416B5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8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42E-90F9-4B3A-8DE0-F31446C2F80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4F97-31DF-48A2-AB7B-6D6416B5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42E-90F9-4B3A-8DE0-F31446C2F80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4F97-31DF-48A2-AB7B-6D6416B5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5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42E-90F9-4B3A-8DE0-F31446C2F80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4F97-31DF-48A2-AB7B-6D6416B5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42E-90F9-4B3A-8DE0-F31446C2F80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4F97-31DF-48A2-AB7B-6D6416B5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2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42E-90F9-4B3A-8DE0-F31446C2F80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4F97-31DF-48A2-AB7B-6D6416B5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42E-90F9-4B3A-8DE0-F31446C2F80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4F97-31DF-48A2-AB7B-6D6416B5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1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42E-90F9-4B3A-8DE0-F31446C2F80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4F97-31DF-48A2-AB7B-6D6416B5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42E-90F9-4B3A-8DE0-F31446C2F80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4F97-31DF-48A2-AB7B-6D6416B5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D42E-90F9-4B3A-8DE0-F31446C2F80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A4F97-31DF-48A2-AB7B-6D6416B5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2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9" y="464864"/>
            <a:ext cx="11278718" cy="592827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97996" y="1748118"/>
            <a:ext cx="8283389" cy="33617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r>
              <a:rPr lang="en-US" sz="8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7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245905"/>
            <a:ext cx="7620000" cy="5945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1584" y="1359023"/>
            <a:ext cx="3511296" cy="48320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বেঁচে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 জন্য পরিবেশের বিভিন্ন জড় বস্তুর উপর নির্ভর করে। যেমন-সূর্যের আলো, মাটি,  পানি, বায়ু ইত্যাদি।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19"/>
            </a:avLst>
          </a:prstGeom>
          <a:gradFill>
            <a:gsLst>
              <a:gs pos="0">
                <a:srgbClr val="F42CB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31" y="245905"/>
            <a:ext cx="1742418" cy="87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4261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8820" y="215384"/>
            <a:ext cx="5853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স্থাপন</a:t>
            </a:r>
            <a:endParaRPr lang="en-US" sz="440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1" y="1093601"/>
            <a:ext cx="4515480" cy="49186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08" y="1202378"/>
            <a:ext cx="4515480" cy="49186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164033" y="1455472"/>
            <a:ext cx="21211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/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৩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নীরবে পড়।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6120987"/>
            <a:ext cx="3295650" cy="666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05" y="6093658"/>
            <a:ext cx="3295650" cy="66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6" y="6120987"/>
            <a:ext cx="3295650" cy="66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6105489"/>
            <a:ext cx="3295650" cy="66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6065763"/>
            <a:ext cx="3295650" cy="666750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19"/>
            </a:avLst>
          </a:prstGeom>
          <a:gradFill>
            <a:gsLst>
              <a:gs pos="0">
                <a:srgbClr val="F42CB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26" y="270576"/>
            <a:ext cx="1533228" cy="89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8349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9085" y="377842"/>
            <a:ext cx="440131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19"/>
            </a:avLst>
          </a:prstGeom>
          <a:gradFill>
            <a:gsLst>
              <a:gs pos="0">
                <a:srgbClr val="F42CB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938" y="2273193"/>
            <a:ext cx="11146851" cy="1754326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জীবের বেঁচে থাকার জন্য কোন কোন জড় বস্তুর প্রয়োজন?তিনটি বাক্যে লেখো ।</a:t>
            </a:r>
            <a:endParaRPr lang="en-GB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642938" y="4217234"/>
            <a:ext cx="11146851" cy="1754326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উদ্ভিদ কোন কোন জড় বস্তুর উপর নির্ভর করে?তিনটি বাক্যে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লেখো।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26" y="270576"/>
            <a:ext cx="1533228" cy="89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9187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1075" y="307532"/>
            <a:ext cx="440131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872" y="2747552"/>
            <a:ext cx="108742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প্রানীর </a:t>
            </a:r>
            <a:r>
              <a:rPr lang="bn-IN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কী কী জড় বস্তু </a:t>
            </a:r>
            <a:r>
              <a:rPr lang="bn-IN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নাম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bn-IN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19"/>
            </a:avLst>
          </a:prstGeom>
          <a:gradFill>
            <a:gsLst>
              <a:gs pos="0">
                <a:srgbClr val="F42CB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79" y="471519"/>
            <a:ext cx="1742418" cy="87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9345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238" y="319925"/>
            <a:ext cx="591312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688" y="2700997"/>
            <a:ext cx="11801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প্রানী কীভাবে জড়ের উপর নির্ভরশীল?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688" y="4219839"/>
            <a:ext cx="11533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6600" b="1" dirty="0" smtClean="0">
                <a:solidFill>
                  <a:srgbClr val="F42CB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উদ্ভিদ কীভাবে জড়ের উপর নির্ভরশীল?</a:t>
            </a:r>
            <a:endParaRPr lang="en-US" sz="6600" b="1" dirty="0">
              <a:solidFill>
                <a:srgbClr val="F42CB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7047186"/>
          </a:xfrm>
          <a:prstGeom prst="frame">
            <a:avLst>
              <a:gd name="adj1" fmla="val 3319"/>
            </a:avLst>
          </a:prstGeom>
          <a:gradFill>
            <a:gsLst>
              <a:gs pos="0">
                <a:srgbClr val="F42CB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530" y="319925"/>
            <a:ext cx="1742418" cy="97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1481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745" y="600927"/>
            <a:ext cx="10089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074" y="4730447"/>
            <a:ext cx="11378439" cy="1754326"/>
          </a:xfrm>
          <a:prstGeom prst="rect">
            <a:avLst/>
          </a:prstGeom>
          <a:gradFill>
            <a:gsLst>
              <a:gs pos="5000">
                <a:srgbClr val="FFFF00"/>
              </a:gs>
              <a:gs pos="19000">
                <a:srgbClr val="92D050"/>
              </a:gs>
              <a:gs pos="77000">
                <a:srgbClr val="00B0F0"/>
              </a:gs>
              <a:gs pos="100000">
                <a:srgbClr val="00206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F88C77-F6F7-4DC0-9647-B0E8BE5BB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341823"/>
            <a:ext cx="5166072" cy="33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40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225379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495836"/>
            <a:ext cx="11706897" cy="636216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88629" y="2915480"/>
            <a:ext cx="7367517" cy="2303060"/>
          </a:xfrm>
          <a:prstGeom prst="ellipse">
            <a:avLst/>
          </a:prstGeom>
          <a:gradFill>
            <a:gsLst>
              <a:gs pos="5000">
                <a:srgbClr val="C00000"/>
              </a:gs>
              <a:gs pos="62000">
                <a:srgbClr val="92D050"/>
              </a:gs>
              <a:gs pos="77000">
                <a:srgbClr val="00B0F0"/>
              </a:gs>
              <a:gs pos="100000">
                <a:srgbClr val="002060"/>
              </a:gs>
            </a:gsLst>
            <a:lin ang="5400000" scaled="1"/>
          </a:gra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FFFF00"/>
                </a:solidFill>
                <a:latin typeface="Franklin Gothic Demi" panose="020B0703020102020204" pitchFamily="34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FFFF00"/>
              </a:solidFill>
              <a:latin typeface="Franklin Gothic Demi" panose="020B07030201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40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4778" y="354918"/>
            <a:ext cx="3216541" cy="1107996"/>
          </a:xfrm>
          <a:prstGeom prst="rect">
            <a:avLst/>
          </a:prstGeom>
          <a:solidFill>
            <a:srgbClr val="00206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42CB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F42CB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124" y="3248083"/>
            <a:ext cx="5169408" cy="3046988"/>
          </a:xfrm>
          <a:prstGeom prst="rect">
            <a:avLst/>
          </a:prstGeom>
          <a:noFill/>
          <a:ln w="57150">
            <a:solidFill>
              <a:srgbClr val="F42CBB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সত্যজিৎ গোস্বামী</a:t>
            </a:r>
          </a:p>
          <a:p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বেতরী সপ্রাবি</a:t>
            </a:r>
          </a:p>
          <a:p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সদর,মৌলভীবাজার 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2559" y="3248083"/>
            <a:ext cx="4825688" cy="3046988"/>
          </a:xfrm>
          <a:prstGeom prst="rect">
            <a:avLst/>
          </a:prstGeom>
          <a:noFill/>
          <a:ln w="38100">
            <a:solidFill>
              <a:srgbClr val="F42CBB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</a:t>
            </a:r>
          </a:p>
          <a:p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432"/>
            </a:avLst>
          </a:prstGeom>
          <a:gradFill>
            <a:gsLst>
              <a:gs pos="0">
                <a:srgbClr val="F42CB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78" y="2644347"/>
            <a:ext cx="2371721" cy="2907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0" y="354918"/>
            <a:ext cx="2639913" cy="272268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0500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84361" y="2241836"/>
            <a:ext cx="10373193" cy="1723548"/>
          </a:xfrm>
          <a:prstGeom prst="flowChartPunchedTape">
            <a:avLst/>
          </a:prstGeom>
          <a:solidFill>
            <a:srgbClr val="002060"/>
          </a:solidFill>
          <a:ln w="57150">
            <a:solidFill>
              <a:srgbClr val="F42CBB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19"/>
            </a:avLst>
          </a:prstGeom>
          <a:gradFill>
            <a:gsLst>
              <a:gs pos="0">
                <a:srgbClr val="F42CB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347" y="248561"/>
            <a:ext cx="1742418" cy="87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1222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5" y="1844552"/>
            <a:ext cx="6020753" cy="3851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48" y="1724674"/>
            <a:ext cx="5568352" cy="3756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384" y="386724"/>
            <a:ext cx="8203474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42CB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 smtClean="0">
                <a:solidFill>
                  <a:srgbClr val="F42CB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F42CB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5400" b="1" dirty="0" err="1" smtClean="0">
                <a:solidFill>
                  <a:srgbClr val="F42CB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solidFill>
                  <a:srgbClr val="F42CB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42CB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 smtClean="0">
                <a:solidFill>
                  <a:srgbClr val="F42CB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42CB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b="1" dirty="0" smtClean="0">
                <a:solidFill>
                  <a:srgbClr val="F42CB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rgbClr val="F42CB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721" y="5695774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 যাপনে বিভিন্ন জীব ও জড় বস্তুর ছবি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19"/>
            </a:avLst>
          </a:prstGeom>
          <a:gradFill>
            <a:gsLst>
              <a:gs pos="0">
                <a:srgbClr val="F42CB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20" y="343341"/>
            <a:ext cx="1742418" cy="87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2379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" y="254726"/>
            <a:ext cx="11848011" cy="6348548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19"/>
            </a:avLst>
          </a:prstGeom>
          <a:gradFill>
            <a:gsLst>
              <a:gs pos="0">
                <a:srgbClr val="F42CB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22" y="274321"/>
            <a:ext cx="1742418" cy="82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6424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920" y="804291"/>
            <a:ext cx="7505725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42CB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8000" b="1" dirty="0">
              <a:solidFill>
                <a:srgbClr val="F42CB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1201783" y="2621906"/>
            <a:ext cx="9144000" cy="2770026"/>
          </a:xfrm>
          <a:prstGeom prst="flowChartMultidocument">
            <a:avLst/>
          </a:prstGeom>
          <a:noFill/>
          <a:ln w="38100"/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7331" y="2956993"/>
            <a:ext cx="7485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</a:t>
            </a:r>
          </a:p>
          <a:p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জীব কীভাবে জড়ের উপর নির্ভরশীল?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7047186"/>
          </a:xfrm>
          <a:prstGeom prst="frame">
            <a:avLst>
              <a:gd name="adj1" fmla="val 3319"/>
            </a:avLst>
          </a:prstGeom>
          <a:gradFill>
            <a:gsLst>
              <a:gs pos="0">
                <a:srgbClr val="F42CB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29" y="414531"/>
            <a:ext cx="1742418" cy="89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2539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2573" y="441014"/>
            <a:ext cx="366108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859" y="2952389"/>
            <a:ext cx="10740281" cy="286232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জীব বেঁচে থাকার জন্য কীভাবে জড় পদার্থের উপর নির্ভরশীল তা বর্ণনা করতে পারবে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7047186"/>
          </a:xfrm>
          <a:prstGeom prst="frame">
            <a:avLst>
              <a:gd name="adj1" fmla="val 3319"/>
            </a:avLst>
          </a:prstGeom>
          <a:gradFill>
            <a:gsLst>
              <a:gs pos="0">
                <a:srgbClr val="F42CB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441014"/>
            <a:ext cx="1742418" cy="89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230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672541"/>
            <a:ext cx="11641880" cy="4983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34" y="155354"/>
            <a:ext cx="1742418" cy="89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orizontal Scroll 2"/>
          <p:cNvSpPr/>
          <p:nvPr/>
        </p:nvSpPr>
        <p:spPr>
          <a:xfrm>
            <a:off x="2591015" y="49962"/>
            <a:ext cx="6254496" cy="622579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</a:rPr>
              <a:t>সূর্যের আলো ও বায়ু জীব না জড় 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551" y="5844497"/>
            <a:ext cx="1144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তৈরির জন্য উদ্ভিদের সূর্যের আলো, বাতাস ও অন্যান্য জিনিস প্রয়োজন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189186"/>
            <a:ext cx="12192000" cy="7047186"/>
          </a:xfrm>
          <a:prstGeom prst="frame">
            <a:avLst>
              <a:gd name="adj1" fmla="val 3319"/>
            </a:avLst>
          </a:prstGeom>
          <a:gradFill>
            <a:gsLst>
              <a:gs pos="0">
                <a:srgbClr val="F42CB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21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7" y="836023"/>
            <a:ext cx="7510094" cy="5146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6601" y="424038"/>
            <a:ext cx="32918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মানুষ বিভিন্ন জড় বস্তুর উপর নির্ভরশীল। মানুষের শ্বাস গ্রহণের জন্য বায়ু এবং পান করার জন্য পানি প্রয়োজন। জীবন যাপনের জন্য বাসস্থান, আসবাবপত্র,পোশাক, যন্ত্রপাতি ইত্যাদি প্রয়োজন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19"/>
            </a:avLst>
          </a:prstGeom>
          <a:gradFill>
            <a:gsLst>
              <a:gs pos="0">
                <a:srgbClr val="F42CB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26" y="270576"/>
            <a:ext cx="1533228" cy="89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930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247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Franklin Gothic Demi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</cp:revision>
  <dcterms:created xsi:type="dcterms:W3CDTF">2021-06-14T07:26:02Z</dcterms:created>
  <dcterms:modified xsi:type="dcterms:W3CDTF">2021-06-28T07:05:24Z</dcterms:modified>
</cp:coreProperties>
</file>