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84" r:id="rId2"/>
    <p:sldId id="278" r:id="rId3"/>
    <p:sldId id="279" r:id="rId4"/>
    <p:sldId id="256" r:id="rId5"/>
    <p:sldId id="283" r:id="rId6"/>
    <p:sldId id="272" r:id="rId7"/>
    <p:sldId id="260" r:id="rId8"/>
    <p:sldId id="261" r:id="rId9"/>
    <p:sldId id="262" r:id="rId10"/>
    <p:sldId id="263" r:id="rId11"/>
    <p:sldId id="270" r:id="rId12"/>
    <p:sldId id="271" r:id="rId13"/>
    <p:sldId id="264" r:id="rId14"/>
    <p:sldId id="265" r:id="rId15"/>
    <p:sldId id="266" r:id="rId16"/>
    <p:sldId id="275" r:id="rId17"/>
    <p:sldId id="280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Nikosh" panose="02000000000000000000" pitchFamily="2" charset="0"/>
      <p:regular r:id="rId26"/>
    </p:embeddedFont>
    <p:embeddedFont>
      <p:font typeface="SolaimanLipi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260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6F83"/>
    <a:srgbClr val="E050D6"/>
    <a:srgbClr val="0000FF"/>
    <a:srgbClr val="B23E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>
        <p:guide orient="horz" pos="2160"/>
        <p:guide orient="horz" pos="22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A2BC7-EFAD-4B59-A1EF-4582C9936577}" type="datetimeFigureOut">
              <a:rPr lang="en-US" smtClean="0"/>
              <a:t>28-Jun-21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FEF1A-BC59-4F1D-AEBD-1DC59D491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63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FEF1A-BC59-4F1D-AEBD-1DC59D491A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68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FEF1A-BC59-4F1D-AEBD-1DC59D491A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70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FEF1A-BC59-4F1D-AEBD-1DC59D491A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29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FEF1A-BC59-4F1D-AEBD-1DC59D491A5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10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FEF1A-BC59-4F1D-AEBD-1DC59D491A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54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FEF1A-BC59-4F1D-AEBD-1DC59D491A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04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FEF1A-BC59-4F1D-AEBD-1DC59D491A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35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FEF1A-BC59-4F1D-AEBD-1DC59D491A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24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FEF1A-BC59-4F1D-AEBD-1DC59D491A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13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FEF1A-BC59-4F1D-AEBD-1DC59D491A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71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FEF1A-BC59-4F1D-AEBD-1DC59D491A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59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FEF1A-BC59-4F1D-AEBD-1DC59D491A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61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B9A3-BD70-4C44-A72B-8E7420CA6383}" type="datetimeFigureOut">
              <a:rPr lang="en-US" smtClean="0"/>
              <a:t>28-Jun-21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E0FF-CB08-4677-A475-6FEDC413F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36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B9A3-BD70-4C44-A72B-8E7420CA6383}" type="datetimeFigureOut">
              <a:rPr lang="en-US" smtClean="0"/>
              <a:t>28-Jun-21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E0FF-CB08-4677-A475-6FEDC413F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9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B9A3-BD70-4C44-A72B-8E7420CA6383}" type="datetimeFigureOut">
              <a:rPr lang="en-US" smtClean="0"/>
              <a:t>28-Jun-21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E0FF-CB08-4677-A475-6FEDC413F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6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B9A3-BD70-4C44-A72B-8E7420CA6383}" type="datetimeFigureOut">
              <a:rPr lang="en-US" smtClean="0"/>
              <a:t>28-Jun-21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E0FF-CB08-4677-A475-6FEDC413F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42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B9A3-BD70-4C44-A72B-8E7420CA6383}" type="datetimeFigureOut">
              <a:rPr lang="en-US" smtClean="0"/>
              <a:t>28-Jun-21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E0FF-CB08-4677-A475-6FEDC413F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3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B9A3-BD70-4C44-A72B-8E7420CA6383}" type="datetimeFigureOut">
              <a:rPr lang="en-US" smtClean="0"/>
              <a:t>28-Jun-21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E0FF-CB08-4677-A475-6FEDC413F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33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B9A3-BD70-4C44-A72B-8E7420CA6383}" type="datetimeFigureOut">
              <a:rPr lang="en-US" smtClean="0"/>
              <a:t>28-Jun-21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E0FF-CB08-4677-A475-6FEDC413F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26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B9A3-BD70-4C44-A72B-8E7420CA6383}" type="datetimeFigureOut">
              <a:rPr lang="en-US" smtClean="0"/>
              <a:t>28-Jun-21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E0FF-CB08-4677-A475-6FEDC413F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2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B9A3-BD70-4C44-A72B-8E7420CA6383}" type="datetimeFigureOut">
              <a:rPr lang="en-US" smtClean="0"/>
              <a:t>28-Jun-21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E0FF-CB08-4677-A475-6FEDC413F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6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B9A3-BD70-4C44-A72B-8E7420CA6383}" type="datetimeFigureOut">
              <a:rPr lang="en-US" smtClean="0"/>
              <a:t>28-Jun-21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E0FF-CB08-4677-A475-6FEDC413F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57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B9A3-BD70-4C44-A72B-8E7420CA6383}" type="datetimeFigureOut">
              <a:rPr lang="en-US" smtClean="0"/>
              <a:t>28-Jun-21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E0FF-CB08-4677-A475-6FEDC413F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0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1000">
              <a:schemeClr val="accent1">
                <a:lumMod val="45000"/>
                <a:lumOff val="55000"/>
              </a:schemeClr>
            </a:gs>
            <a:gs pos="72000">
              <a:schemeClr val="accent4">
                <a:lumMod val="60000"/>
                <a:lumOff val="40000"/>
              </a:schemeClr>
            </a:gs>
            <a:gs pos="100000">
              <a:srgbClr val="B23E4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5B9A3-BD70-4C44-A72B-8E7420CA6383}" type="datetimeFigureOut">
              <a:rPr lang="en-US" smtClean="0"/>
              <a:t>28-Jun-21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5E0FF-CB08-4677-A475-6FEDC413F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8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Conten Pictur\images.jpg">
            <a:extLst>
              <a:ext uri="{FF2B5EF4-FFF2-40B4-BE49-F238E27FC236}">
                <a16:creationId xmlns:a16="http://schemas.microsoft.com/office/drawing/2014/main" id="{68231E58-BD04-415D-AE48-F3FDF2A59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3" y="424070"/>
            <a:ext cx="11622157" cy="602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170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6312" y="183939"/>
            <a:ext cx="9899373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দশমিক বা দশ ভিত্তিক সংখ্যাকে অন্য</a:t>
            </a:r>
            <a:r>
              <a:rPr lang="en-US" sz="4000" b="1" dirty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IN" sz="4000" b="1" dirty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সং</a:t>
            </a:r>
            <a:r>
              <a:rPr lang="bn-BD" sz="4000" b="1" dirty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খ্যা পদ্ধতিতে রূপান্তর</a:t>
            </a:r>
          </a:p>
        </p:txBody>
      </p:sp>
      <p:sp>
        <p:nvSpPr>
          <p:cNvPr id="7" name="Rectangle 6"/>
          <p:cNvSpPr/>
          <p:nvPr/>
        </p:nvSpPr>
        <p:spPr>
          <a:xfrm>
            <a:off x="851255" y="1104499"/>
            <a:ext cx="10290706" cy="203132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ক. দশ ভিত্তিক সংখ্যাকে বাইনারিতে (২ ভিত্তিক) রূপান্তর: </a:t>
            </a:r>
            <a:endParaRPr lang="bn-IN" sz="3600" b="1" dirty="0">
              <a:solidFill>
                <a:schemeClr val="accent4">
                  <a:lumMod val="40000"/>
                  <a:lumOff val="6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endParaRPr lang="bn-BD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bn-BD" sz="36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সংখ্যাটিকে ২ দ্বারা ভাগ করে </a:t>
            </a:r>
            <a:r>
              <a:rPr lang="bn-BD" sz="3600" b="1" u="sng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অবশেষ সমূহ বিপরীতক্রমে </a:t>
            </a:r>
            <a:r>
              <a:rPr lang="bn-BD" sz="36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লিখতে হবে। </a:t>
            </a:r>
            <a:endParaRPr lang="bn-IN" sz="3600" b="1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bn-BD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যেমন- 29.422 এর বাইনারি: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98" y="3348498"/>
            <a:ext cx="4873292" cy="3124111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172519"/>
              </p:ext>
            </p:extLst>
          </p:nvPr>
        </p:nvGraphicFramePr>
        <p:xfrm>
          <a:off x="6454589" y="3423621"/>
          <a:ext cx="4873292" cy="2329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6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.422×2</a:t>
                      </a:r>
                      <a:endParaRPr lang="en-US" sz="1600" dirty="0">
                        <a:effectLst/>
                        <a:latin typeface="Nikosh" panose="02000000000000000000" pitchFamily="2" charset="0"/>
                        <a:ea typeface="Calibri" panose="020F0502020204030204" pitchFamily="34" charset="0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  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MSB</a:t>
                      </a:r>
                      <a:r>
                        <a:rPr lang="en-US" sz="18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   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0.844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Calibri" panose="020F0502020204030204" pitchFamily="34" charset="0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.844×2</a:t>
                      </a:r>
                      <a:endParaRPr lang="en-US" sz="1600" dirty="0">
                        <a:effectLst/>
                        <a:latin typeface="Nikosh" panose="02000000000000000000" pitchFamily="2" charset="0"/>
                        <a:ea typeface="Calibri" panose="020F0502020204030204" pitchFamily="34" charset="0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1.688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Calibri" panose="020F0502020204030204" pitchFamily="34" charset="0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.688×2</a:t>
                      </a:r>
                      <a:endParaRPr lang="en-US" sz="1600" dirty="0">
                        <a:effectLst/>
                        <a:latin typeface="Nikosh" panose="02000000000000000000" pitchFamily="2" charset="0"/>
                        <a:ea typeface="Calibri" panose="020F0502020204030204" pitchFamily="34" charset="0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1.376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Calibri" panose="020F0502020204030204" pitchFamily="34" charset="0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.376×2</a:t>
                      </a:r>
                      <a:endParaRPr lang="en-US" sz="1600">
                        <a:effectLst/>
                        <a:latin typeface="Nikosh" panose="02000000000000000000" pitchFamily="2" charset="0"/>
                        <a:ea typeface="Calibri" panose="020F0502020204030204" pitchFamily="34" charset="0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0.752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Calibri" panose="020F0502020204030204" pitchFamily="34" charset="0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.752×2</a:t>
                      </a:r>
                      <a:endParaRPr lang="en-US" sz="1600" dirty="0">
                        <a:effectLst/>
                        <a:latin typeface="Nikosh" panose="02000000000000000000" pitchFamily="2" charset="0"/>
                        <a:ea typeface="Calibri" panose="020F0502020204030204" pitchFamily="34" charset="0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1.504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Calibri" panose="020F0502020204030204" pitchFamily="34" charset="0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.504×2</a:t>
                      </a:r>
                      <a:endParaRPr lang="en-US" sz="1600">
                        <a:effectLst/>
                        <a:latin typeface="Nikosh" panose="02000000000000000000" pitchFamily="2" charset="0"/>
                        <a:ea typeface="Calibri" panose="020F0502020204030204" pitchFamily="34" charset="0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1.008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Calibri" panose="020F0502020204030204" pitchFamily="34" charset="0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F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-------</a:t>
                      </a:r>
                      <a:endParaRPr lang="en-US" sz="1600" dirty="0">
                        <a:solidFill>
                          <a:srgbClr val="00B0F0"/>
                        </a:solidFill>
                        <a:effectLst/>
                        <a:latin typeface="Nikosh" panose="02000000000000000000" pitchFamily="2" charset="0"/>
                        <a:ea typeface="Calibri" panose="020F0502020204030204" pitchFamily="34" charset="0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    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LSB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8896350" y="12819063"/>
            <a:ext cx="0" cy="904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022834" y="6010944"/>
            <a:ext cx="5736802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সুতরাং(29.422)</a:t>
            </a:r>
            <a:r>
              <a:rPr lang="bn-BD" sz="16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10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=(11101.011011---)</a:t>
            </a:r>
            <a:r>
              <a:rPr lang="bn-BD" sz="16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2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[প্রায়]</a:t>
            </a:r>
          </a:p>
        </p:txBody>
      </p:sp>
      <p:cxnSp>
        <p:nvCxnSpPr>
          <p:cNvPr id="3" name="Straight Arrow Connector 2"/>
          <p:cNvCxnSpPr>
            <a:cxnSpLocks/>
          </p:cNvCxnSpPr>
          <p:nvPr/>
        </p:nvCxnSpPr>
        <p:spPr>
          <a:xfrm>
            <a:off x="6216948" y="3423621"/>
            <a:ext cx="0" cy="23298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75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0417" y="220394"/>
            <a:ext cx="9104244" cy="707886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দশমিক সংখ্যাকে বাইনারিতে রূপান্তর : সহজতম পদ্ধতি</a:t>
            </a:r>
            <a:endParaRPr lang="bn-BD" sz="4000" b="1" dirty="0">
              <a:solidFill>
                <a:schemeClr val="bg1"/>
              </a:solidFill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896350" y="12819063"/>
            <a:ext cx="0" cy="904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719214"/>
              </p:ext>
            </p:extLst>
          </p:nvPr>
        </p:nvGraphicFramePr>
        <p:xfrm>
          <a:off x="2870199" y="1089287"/>
          <a:ext cx="56896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076979"/>
              </p:ext>
            </p:extLst>
          </p:nvPr>
        </p:nvGraphicFramePr>
        <p:xfrm>
          <a:off x="2870199" y="4774823"/>
          <a:ext cx="56896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981479" y="690940"/>
            <a:ext cx="753036" cy="55132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bn-IN" sz="3600" dirty="0">
                <a:ln>
                  <a:solidFill>
                    <a:srgbClr val="C00000"/>
                  </a:solidFill>
                </a:ln>
                <a:latin typeface="Nikosh" panose="02000000000000000000" pitchFamily="2" charset="0"/>
                <a:cs typeface="Nikosh" panose="02000000000000000000" pitchFamily="2" charset="0"/>
              </a:rPr>
              <a:t>এই পদ্ধতিটি কোনো বইতে লেখা নেই</a:t>
            </a:r>
            <a:endParaRPr lang="en-US" sz="3600" dirty="0">
              <a:ln>
                <a:solidFill>
                  <a:srgbClr val="C00000"/>
                </a:solidFill>
              </a:ln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485" y="2138410"/>
            <a:ext cx="10230108" cy="156966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নিয়ম: আমরা </a:t>
            </a:r>
            <a:r>
              <a:rPr lang="en-US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120 </a:t>
            </a:r>
            <a:r>
              <a:rPr lang="bn-IN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 বাইনারি করতে চাই। </a:t>
            </a:r>
            <a:r>
              <a:rPr lang="en-US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120 </a:t>
            </a:r>
            <a:r>
              <a:rPr lang="bn-IN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কে ডান দিক থেকে অর্ধেক করে </a:t>
            </a:r>
            <a:r>
              <a:rPr lang="en-US" sz="32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32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বে</a:t>
            </a:r>
            <a:r>
              <a:rPr lang="bn-IN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(ভগ্নাংশ বাদ দিয়ে)। এবার জোড় সংখ্যার নিচে </a:t>
            </a:r>
            <a:r>
              <a:rPr lang="en-US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0 </a:t>
            </a:r>
            <a:r>
              <a:rPr lang="bn-IN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 বিজোড় সংখ্যার নিচে </a:t>
            </a:r>
            <a:r>
              <a:rPr lang="en-US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1 </a:t>
            </a:r>
            <a:r>
              <a:rPr lang="bn-IN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লিখব।</a:t>
            </a:r>
            <a:endParaRPr lang="bn-BD" sz="32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44557" y="3869077"/>
            <a:ext cx="6451793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4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সুতরাং (</a:t>
            </a:r>
            <a:r>
              <a:rPr lang="en-US" sz="4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120</a:t>
            </a:r>
            <a:r>
              <a:rPr lang="bn-BD" sz="4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10</a:t>
            </a:r>
            <a:r>
              <a:rPr lang="bn-BD" sz="4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= (</a:t>
            </a:r>
            <a:r>
              <a:rPr lang="en-US" sz="4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1111000</a:t>
            </a:r>
            <a:r>
              <a:rPr lang="bn-BD" sz="4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2</a:t>
            </a:r>
            <a:r>
              <a:rPr lang="bn-BD" sz="4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20439" y="5850230"/>
            <a:ext cx="7148846" cy="70788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bn-BD" sz="4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সুতরাং (</a:t>
            </a:r>
            <a:r>
              <a:rPr lang="en-US" sz="4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150</a:t>
            </a:r>
            <a:r>
              <a:rPr lang="bn-BD" sz="4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10</a:t>
            </a:r>
            <a:r>
              <a:rPr lang="bn-BD" sz="4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= (</a:t>
            </a:r>
            <a:r>
              <a:rPr lang="en-US" sz="4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10010110</a:t>
            </a:r>
            <a:r>
              <a:rPr lang="bn-BD" sz="4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r>
              <a:rPr lang="bn-BD" sz="28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2</a:t>
            </a:r>
            <a:r>
              <a:rPr lang="bn-BD" sz="4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875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7877" y="201543"/>
            <a:ext cx="10609385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দশমিক সংখ্যাকে বাইনারিতে রূপান্তর : তৃতীয় পদ্ধতি</a:t>
            </a:r>
            <a:endParaRPr lang="bn-BD" sz="4000" b="1" dirty="0">
              <a:solidFill>
                <a:schemeClr val="bg1"/>
              </a:solidFill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896350" y="12819063"/>
            <a:ext cx="0" cy="904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129187"/>
              </p:ext>
            </p:extLst>
          </p:nvPr>
        </p:nvGraphicFramePr>
        <p:xfrm>
          <a:off x="1702068" y="2908996"/>
          <a:ext cx="8128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256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64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16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36340" y="970582"/>
            <a:ext cx="10932458" cy="52322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এই পদ্ধতিতে প্রথমে ১,২,৪,১৬,৩২,৬৪,১২৮</a:t>
            </a:r>
            <a:r>
              <a:rPr lang="en-US" sz="28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28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এভাবে ডান থেকে বামে সাজিয়ে লিখতে হবে।</a:t>
            </a:r>
            <a:endParaRPr lang="bn-BD" sz="28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2200" y="1613504"/>
            <a:ext cx="10932458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 পর যে সংখ্যার বাইনারি করব তা সিরিজের </a:t>
            </a:r>
            <a:r>
              <a:rPr lang="bn-IN" sz="32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 সকল সংখ্যা যোগ করলে </a:t>
            </a:r>
            <a:r>
              <a:rPr lang="bn-IN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 তার </a:t>
            </a:r>
            <a:r>
              <a:rPr lang="bn-IN" sz="32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নিচে ১</a:t>
            </a:r>
            <a:r>
              <a:rPr lang="bn-IN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এবং </a:t>
            </a:r>
            <a:r>
              <a:rPr lang="bn-IN" sz="32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বাকী ঘরগুলোর নিচে ০ লিখব</a:t>
            </a:r>
            <a:r>
              <a:rPr lang="bn-IN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bn-BD" sz="32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958419"/>
              </p:ext>
            </p:extLst>
          </p:nvPr>
        </p:nvGraphicFramePr>
        <p:xfrm>
          <a:off x="1699271" y="3476313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bg1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12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bg1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bg1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bg1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bg1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bg1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bg1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bg1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bg1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bg1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693280"/>
              </p:ext>
            </p:extLst>
          </p:nvPr>
        </p:nvGraphicFramePr>
        <p:xfrm>
          <a:off x="1692030" y="3994197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bg1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30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bg1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bg1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bg1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bg1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bg1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bg1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bg1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bg1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bg1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386840"/>
              </p:ext>
            </p:extLst>
          </p:nvPr>
        </p:nvGraphicFramePr>
        <p:xfrm>
          <a:off x="1698581" y="4488634"/>
          <a:ext cx="8128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100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748219"/>
              </p:ext>
            </p:extLst>
          </p:nvPr>
        </p:nvGraphicFramePr>
        <p:xfrm>
          <a:off x="1691341" y="5018241"/>
          <a:ext cx="8128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187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726070"/>
              </p:ext>
            </p:extLst>
          </p:nvPr>
        </p:nvGraphicFramePr>
        <p:xfrm>
          <a:off x="1700305" y="5552325"/>
          <a:ext cx="8128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87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844309"/>
              </p:ext>
            </p:extLst>
          </p:nvPr>
        </p:nvGraphicFramePr>
        <p:xfrm>
          <a:off x="1693064" y="6056416"/>
          <a:ext cx="8128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420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087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568" y="231819"/>
            <a:ext cx="11828585" cy="156966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দশ ভিত্তিক সংখ্যাকে অক্টালে (৮ ভিত্তিক) রূপান্তর</a:t>
            </a:r>
          </a:p>
          <a:p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bn-BD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পূর্ণসংখ্যার জন্য সংখ্যাটিকে ৮ দ্বারা ভাগ করে অবশেষ সমূহ বিপরীতক্রমে লিখতে হবে</a:t>
            </a:r>
            <a:endParaRPr lang="bn-IN" sz="32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BD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ভগ্নাংশের জন্য সংখ্যাটিকে ৮ দ্বারা গুণ করে পূর্ণ অংশ উপর থেকে নিচে সাজিয়ে লিখতে হবে। </a:t>
            </a:r>
          </a:p>
        </p:txBody>
      </p:sp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42" y="2016473"/>
            <a:ext cx="5200104" cy="4270476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037" y="2016473"/>
            <a:ext cx="3640039" cy="4255257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4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1514" y="268969"/>
            <a:ext cx="9870590" cy="76944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অক্টাল থেকে দশ ভিত্তিক সংখ্যায় রূপান্তর (172.45)</a:t>
            </a:r>
            <a:endParaRPr lang="en-US" sz="44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514" y="1155271"/>
            <a:ext cx="4338233" cy="4651464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93" y="1265281"/>
            <a:ext cx="5204111" cy="454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4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2308" y="223286"/>
            <a:ext cx="9806519" cy="70788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দশ ভিত্তিক সংখ্যাকে হেক্সাডেসিমালে (১৬ ভিত্তিক) রূপান্তর</a:t>
            </a:r>
            <a:endParaRPr lang="en-US" sz="40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8470" y="1030750"/>
            <a:ext cx="8203842" cy="144655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" panose="02000000000000000000" pitchFamily="2" charset="0"/>
                <a:cs typeface="Nikosh" panose="02000000000000000000" pitchFamily="2" charset="0"/>
              </a:rPr>
              <a:t>সংখ্যাটিকে ১৬ দ্বারা ভাগ করে অবশেষ সমূহ বিপরীতক্রমে লিখতে হবে। যেমন-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475" y="2576878"/>
            <a:ext cx="4474916" cy="3306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611" y="2623046"/>
            <a:ext cx="4617216" cy="2876233"/>
          </a:xfrm>
          <a:prstGeom prst="rect">
            <a:avLst/>
          </a:prstGeom>
        </p:spPr>
      </p:pic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6168957" y="2824790"/>
            <a:ext cx="0" cy="26744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615690" y="6028849"/>
            <a:ext cx="7106534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just"/>
            <a:r>
              <a:rPr lang="bn-BD" sz="2800" b="1" dirty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সুতরাং </a:t>
            </a:r>
            <a:r>
              <a:rPr lang="en-US" sz="2800" b="1" dirty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(10767.342) </a:t>
            </a:r>
            <a:r>
              <a:rPr lang="en-US" sz="2800" b="1" baseline="-25000" dirty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10</a:t>
            </a:r>
            <a:r>
              <a:rPr lang="en-US" sz="2800" b="1" dirty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= (2A0F.578D---) </a:t>
            </a:r>
            <a:r>
              <a:rPr lang="en-US" sz="2800" b="1" baseline="-25000" dirty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16</a:t>
            </a:r>
            <a:r>
              <a:rPr lang="en-US" sz="2800" b="1" dirty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endParaRPr lang="en-US" sz="2400" dirty="0">
              <a:solidFill>
                <a:srgbClr val="7030A0"/>
              </a:solidFill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95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ross 1"/>
          <p:cNvSpPr/>
          <p:nvPr/>
        </p:nvSpPr>
        <p:spPr>
          <a:xfrm>
            <a:off x="417443" y="384314"/>
            <a:ext cx="4393096" cy="4611756"/>
          </a:xfrm>
          <a:prstGeom prst="plus">
            <a:avLst>
              <a:gd name="adj" fmla="val 156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বাড়ীর</a:t>
            </a:r>
            <a:r>
              <a:rPr lang="en-US" sz="115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15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11500" b="1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Plaque 2"/>
          <p:cNvSpPr/>
          <p:nvPr/>
        </p:nvSpPr>
        <p:spPr>
          <a:xfrm>
            <a:off x="417443" y="5234608"/>
            <a:ext cx="11403496" cy="1365994"/>
          </a:xfrm>
          <a:prstGeom prst="plaqu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##</a:t>
            </a:r>
            <a:r>
              <a:rPr lang="en-US" sz="4800" b="1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(১০০)</a:t>
            </a:r>
            <a:r>
              <a:rPr lang="en-US" sz="4000" b="1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১০ </a:t>
            </a:r>
            <a:r>
              <a:rPr lang="en-US" sz="4800" b="1" dirty="0" err="1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সংখ্যাটিকে</a:t>
            </a:r>
            <a:r>
              <a:rPr lang="en-US" sz="4800" b="1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4800" b="1" dirty="0" err="1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বাইনারী</a:t>
            </a:r>
            <a:r>
              <a:rPr lang="en-US" sz="4800" b="1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অক্টাল,হেক্সাডেসিমেলে</a:t>
            </a:r>
            <a:r>
              <a:rPr lang="en-US" sz="4800" b="1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4800" b="1" dirty="0" err="1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রূপান্তর</a:t>
            </a:r>
            <a:r>
              <a:rPr lang="en-US" sz="4800" b="1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4800" b="1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নিয়ে</a:t>
            </a:r>
            <a:r>
              <a:rPr lang="en-US" sz="4800" b="1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আসবে</a:t>
            </a:r>
            <a:r>
              <a:rPr lang="en-US" sz="4800" b="1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C8DACF-C6A4-4C12-978F-3ED59E803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375" y="384314"/>
            <a:ext cx="6286626" cy="461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0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onten Pictur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349" y="1608992"/>
            <a:ext cx="8691198" cy="524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80FAB59-5F35-4EFF-A534-426C05CF02A9}"/>
              </a:ext>
            </a:extLst>
          </p:cNvPr>
          <p:cNvSpPr/>
          <p:nvPr/>
        </p:nvSpPr>
        <p:spPr>
          <a:xfrm>
            <a:off x="3617844" y="122200"/>
            <a:ext cx="4505738" cy="20638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endParaRPr lang="en-US" sz="8000" b="1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71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1987826" y="92767"/>
            <a:ext cx="8454887" cy="1417981"/>
          </a:xfrm>
          <a:prstGeom prst="bevel">
            <a:avLst/>
          </a:prstGeom>
          <a:solidFill>
            <a:srgbClr val="C16F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48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আইসিটি</a:t>
            </a:r>
            <a:r>
              <a:rPr lang="en-US" sz="48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ক্লাসে</a:t>
            </a:r>
            <a:r>
              <a:rPr lang="en-US" sz="48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r>
              <a:rPr lang="en-US" sz="48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শুভেচ্ছা</a:t>
            </a:r>
            <a:endParaRPr lang="en-US" sz="4800" b="1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026" name="Picture 2" descr="C:\Users\USER\Desktop\abstract-background-with-colorful-shapes_23-2147512353 - Copy - Copy (8)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86" y="1789043"/>
            <a:ext cx="10681253" cy="506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788E37B-59C6-430A-A351-F964BC1C5609}"/>
              </a:ext>
            </a:extLst>
          </p:cNvPr>
          <p:cNvSpPr/>
          <p:nvPr/>
        </p:nvSpPr>
        <p:spPr>
          <a:xfrm>
            <a:off x="834886" y="6082748"/>
            <a:ext cx="10681253" cy="7752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8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80512" y="228601"/>
            <a:ext cx="5508288" cy="651675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083" y="228602"/>
            <a:ext cx="5558755" cy="651675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5178" y="4925283"/>
            <a:ext cx="4488034" cy="150810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একাদশ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দ্বাদশ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শ্রেণীর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আইসিটি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) 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তৃতীয়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অধ্যায়</a:t>
            </a:r>
            <a:endParaRPr lang="en-US" sz="66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তারিখ-২৫/০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৬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/২০২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ইং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278583" y="297134"/>
            <a:ext cx="1648691" cy="6286279"/>
            <a:chOff x="5480405" y="213460"/>
            <a:chExt cx="1010210" cy="6059606"/>
          </a:xfrm>
          <a:noFill/>
        </p:grpSpPr>
        <p:sp>
          <p:nvSpPr>
            <p:cNvPr id="12" name="Rectangle 11"/>
            <p:cNvSpPr/>
            <p:nvPr/>
          </p:nvSpPr>
          <p:spPr>
            <a:xfrm>
              <a:off x="5495235" y="213460"/>
              <a:ext cx="995380" cy="60596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 dirty="0"/>
            </a:p>
          </p:txBody>
        </p:sp>
        <p:grpSp>
          <p:nvGrpSpPr>
            <p:cNvPr id="13" name="Group 6"/>
            <p:cNvGrpSpPr/>
            <p:nvPr/>
          </p:nvGrpSpPr>
          <p:grpSpPr>
            <a:xfrm>
              <a:off x="5480405" y="454344"/>
              <a:ext cx="995380" cy="5577840"/>
              <a:chOff x="5456342" y="550596"/>
              <a:chExt cx="995380" cy="5577840"/>
            </a:xfrm>
            <a:grpFill/>
          </p:grpSpPr>
          <p:grpSp>
            <p:nvGrpSpPr>
              <p:cNvPr id="14" name="Group 7"/>
              <p:cNvGrpSpPr/>
              <p:nvPr/>
            </p:nvGrpSpPr>
            <p:grpSpPr>
              <a:xfrm>
                <a:off x="6085962" y="550596"/>
                <a:ext cx="365760" cy="5577840"/>
                <a:chOff x="6167850" y="642718"/>
                <a:chExt cx="365760" cy="5577840"/>
              </a:xfrm>
              <a:grpFill/>
            </p:grpSpPr>
            <p:sp>
              <p:nvSpPr>
                <p:cNvPr id="42" name="Oval 41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</p:grpSp>
          <p:grpSp>
            <p:nvGrpSpPr>
              <p:cNvPr id="15" name="Group 8"/>
              <p:cNvGrpSpPr/>
              <p:nvPr/>
            </p:nvGrpSpPr>
            <p:grpSpPr>
              <a:xfrm flipH="1">
                <a:off x="5456342" y="550596"/>
                <a:ext cx="365760" cy="5577840"/>
                <a:chOff x="6167850" y="642718"/>
                <a:chExt cx="365760" cy="5577840"/>
              </a:xfrm>
              <a:grpFill/>
            </p:grpSpPr>
            <p:sp>
              <p:nvSpPr>
                <p:cNvPr id="29" name="Oval 28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</p:grpSp>
          <p:sp>
            <p:nvSpPr>
              <p:cNvPr id="16" name="Rounded Rectangle 15"/>
              <p:cNvSpPr/>
              <p:nvPr/>
            </p:nvSpPr>
            <p:spPr>
              <a:xfrm>
                <a:off x="5561764" y="674434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5568466" y="1103160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5575168" y="1531886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19" name="Rounded Rectangle 12"/>
              <p:cNvSpPr/>
              <p:nvPr/>
            </p:nvSpPr>
            <p:spPr>
              <a:xfrm>
                <a:off x="5581870" y="1960612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20" name="Rounded Rectangle 13"/>
              <p:cNvSpPr/>
              <p:nvPr/>
            </p:nvSpPr>
            <p:spPr>
              <a:xfrm>
                <a:off x="5576169" y="2389338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21" name="Rounded Rectangle 14"/>
              <p:cNvSpPr/>
              <p:nvPr/>
            </p:nvSpPr>
            <p:spPr>
              <a:xfrm>
                <a:off x="5595274" y="2818064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5601976" y="3246790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5608678" y="3675516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5615380" y="4144434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5622082" y="4588232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5618736" y="5006910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5615390" y="5425588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5612044" y="5859338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55" name="Rounded Rectangle 54"/>
          <p:cNvSpPr/>
          <p:nvPr/>
        </p:nvSpPr>
        <p:spPr>
          <a:xfrm>
            <a:off x="7759148" y="520611"/>
            <a:ext cx="3277704" cy="609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পাঠের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বিষয়</a:t>
            </a:r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6" name="Picture 5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966" y="1639982"/>
            <a:ext cx="4488034" cy="27528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BC4C7A-D3E2-4ED9-A54F-4838F09FF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106" y="1394040"/>
            <a:ext cx="3094860" cy="2915689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00585B37-953C-44C8-A899-72B3278CCE35}"/>
              </a:ext>
            </a:extLst>
          </p:cNvPr>
          <p:cNvSpPr txBox="1"/>
          <p:nvPr/>
        </p:nvSpPr>
        <p:spPr>
          <a:xfrm>
            <a:off x="510479" y="4490282"/>
            <a:ext cx="4738688" cy="2185214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োস্তাফিজার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্দিকীয়া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শাজা</a:t>
            </a:r>
            <a:r>
              <a:rPr lang="as-I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০১৭১৬২৮১৫৬০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mostafizar1976@gmail.com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5FD9210-A08C-476F-BCFD-1739A8868EC7}"/>
              </a:ext>
            </a:extLst>
          </p:cNvPr>
          <p:cNvSpPr/>
          <p:nvPr/>
        </p:nvSpPr>
        <p:spPr>
          <a:xfrm>
            <a:off x="1885934" y="410396"/>
            <a:ext cx="2464904" cy="8300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201760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3369" y="3222069"/>
            <a:ext cx="10445262" cy="26468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16600" b="1" dirty="0">
                <a:solidFill>
                  <a:schemeClr val="bg1"/>
                </a:solidFill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সংখ্যা পদ্ধতি</a:t>
            </a:r>
            <a:endParaRPr lang="bn-IN" sz="16600" b="1" dirty="0">
              <a:solidFill>
                <a:schemeClr val="bg1"/>
              </a:solidFill>
              <a:effectLst/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2856" y="865943"/>
            <a:ext cx="8890681" cy="144655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88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আজকের</a:t>
            </a:r>
            <a:r>
              <a:rPr lang="en-US" sz="88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88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পাঠের</a:t>
            </a:r>
            <a:r>
              <a:rPr lang="en-US" sz="88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88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বিষয়</a:t>
            </a:r>
            <a:endParaRPr lang="en-US" sz="8800" dirty="0"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90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mmmmmmm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92" y="457200"/>
            <a:ext cx="11031416" cy="5908432"/>
          </a:xfrm>
          <a:prstGeom prst="rect">
            <a:avLst/>
          </a:prstGeom>
          <a:solidFill>
            <a:schemeClr val="accent3"/>
          </a:solidFill>
          <a:ln w="76200" cmpd="tri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7687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0284" y="348099"/>
            <a:ext cx="3841264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solidFill>
                  <a:schemeClr val="bg1"/>
                </a:solidFill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সংখ্যা পদ্ধতি </a:t>
            </a:r>
            <a:endParaRPr lang="en-US" sz="60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3499" y="1889907"/>
            <a:ext cx="8203842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chemeClr val="bg1"/>
                </a:solidFill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যে পদ্ধতির সাহায্যে কোন সংখ্যা গণনা, লেখা বা প্রকাশ</a:t>
            </a:r>
            <a:r>
              <a:rPr lang="en-US" sz="3600" b="1" dirty="0">
                <a:solidFill>
                  <a:schemeClr val="bg1"/>
                </a:solidFill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করা হয় তাকে সংখ্যা পদ্ধতি বলে।</a:t>
            </a:r>
            <a:endParaRPr lang="en-US" sz="36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83324" y="3404629"/>
            <a:ext cx="9519138" cy="280076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chemeClr val="bg1"/>
                </a:solidFill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সভ্যতার শুরু থেকে </a:t>
            </a:r>
            <a:r>
              <a:rPr lang="en-US" sz="3600" b="1" dirty="0" err="1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আজ</a:t>
            </a:r>
            <a:r>
              <a:rPr lang="bn-BD" sz="3600" b="1" dirty="0">
                <a:solidFill>
                  <a:schemeClr val="bg1"/>
                </a:solidFill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পর্যন্ত যেসব সংখ্যা পদ্ধতির প্রচলন </a:t>
            </a:r>
            <a:endParaRPr lang="en-US" sz="3600" b="1" dirty="0">
              <a:solidFill>
                <a:schemeClr val="bg1"/>
              </a:solidFill>
              <a:effectLst/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  <a:p>
            <a:pPr algn="ctr"/>
            <a:r>
              <a:rPr lang="bn-BD" sz="3600" b="1" dirty="0">
                <a:solidFill>
                  <a:schemeClr val="bg1"/>
                </a:solidFill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হয়েছে তাদেরকে প্রধানত দুটি ভাগে ভাগ করা যায়। </a:t>
            </a:r>
            <a:endParaRPr lang="en-US" sz="3600" b="1" dirty="0">
              <a:solidFill>
                <a:schemeClr val="bg1"/>
              </a:solidFill>
              <a:effectLst/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  <a:p>
            <a:pPr algn="ctr"/>
            <a:r>
              <a:rPr lang="bn-BD" sz="4000" b="1" dirty="0">
                <a:solidFill>
                  <a:schemeClr val="bg1"/>
                </a:solidFill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যথা :</a:t>
            </a:r>
          </a:p>
          <a:p>
            <a:r>
              <a:rPr lang="en-US" sz="3200" b="1" dirty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 	১.  </a:t>
            </a:r>
            <a:r>
              <a:rPr lang="bn-BD" sz="3200" b="1" dirty="0">
                <a:solidFill>
                  <a:schemeClr val="bg1"/>
                </a:solidFill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অস্থানিক (</a:t>
            </a:r>
            <a:r>
              <a:rPr lang="en-US" sz="3200" b="1" dirty="0">
                <a:solidFill>
                  <a:srgbClr val="00B0F0"/>
                </a:solidFill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Non-Positional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) </a:t>
            </a:r>
            <a:r>
              <a:rPr lang="bn-BD" sz="3200" b="1" dirty="0">
                <a:solidFill>
                  <a:schemeClr val="bg1"/>
                </a:solidFill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সংখ্যা পদ্ধতি।</a:t>
            </a:r>
            <a:endParaRPr lang="en-US" sz="3200" b="1" dirty="0">
              <a:solidFill>
                <a:schemeClr val="bg1"/>
              </a:solidFill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  <a:p>
            <a:r>
              <a:rPr lang="en-US" sz="3200" b="1" dirty="0">
                <a:solidFill>
                  <a:schemeClr val="bg1"/>
                </a:solidFill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	</a:t>
            </a:r>
            <a:r>
              <a:rPr lang="bn-BD" sz="3200" b="1" dirty="0">
                <a:solidFill>
                  <a:schemeClr val="bg1"/>
                </a:solidFill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২.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BD" sz="3200" b="1" dirty="0">
                <a:solidFill>
                  <a:schemeClr val="bg1"/>
                </a:solidFill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স্থানিক (</a:t>
            </a:r>
            <a:r>
              <a:rPr lang="en-US" sz="3200" b="1" dirty="0">
                <a:solidFill>
                  <a:srgbClr val="00B0F0"/>
                </a:solidFill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Positional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) </a:t>
            </a:r>
            <a:r>
              <a:rPr lang="bn-BD" sz="3200" b="1" dirty="0">
                <a:solidFill>
                  <a:schemeClr val="bg1"/>
                </a:solidFill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সংখ্যা পদ্ধতি।</a:t>
            </a:r>
          </a:p>
        </p:txBody>
      </p:sp>
    </p:spTree>
    <p:extLst>
      <p:ext uri="{BB962C8B-B14F-4D97-AF65-F5344CB8AC3E}">
        <p14:creationId xmlns:p14="http://schemas.microsoft.com/office/powerpoint/2010/main" val="1976559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8062" y="436740"/>
            <a:ext cx="6994880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অস্থানিক</a:t>
            </a:r>
            <a:r>
              <a:rPr lang="en-US" sz="6000" b="1" dirty="0">
                <a:solidFill>
                  <a:schemeClr val="bg1"/>
                </a:solidFill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BD" sz="6000" b="1" dirty="0">
                <a:solidFill>
                  <a:schemeClr val="bg1"/>
                </a:solidFill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সংখ্যা পদ্ধতি </a:t>
            </a:r>
            <a:endParaRPr lang="en-US" sz="60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6678" y="1606892"/>
            <a:ext cx="9925879" cy="255454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solidFill>
                  <a:schemeClr val="bg1"/>
                </a:solidFill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অস্থানিক (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Non-Positional) </a:t>
            </a:r>
            <a:r>
              <a:rPr lang="bn-BD" sz="3200" b="1" dirty="0">
                <a:solidFill>
                  <a:schemeClr val="bg1"/>
                </a:solidFill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সংখ্যা পদ্ধতি : </a:t>
            </a:r>
            <a:endParaRPr lang="en-US" sz="3200" b="1" dirty="0">
              <a:solidFill>
                <a:schemeClr val="bg1"/>
              </a:solidFill>
              <a:effectLst/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  <a:p>
            <a:pPr algn="ctr"/>
            <a:endParaRPr lang="en-US" sz="3200" b="1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  <a:p>
            <a:pPr algn="ctr"/>
            <a:r>
              <a:rPr lang="bn-BD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যে সংখ্যা পদ্ধতিতে কোন সংখ্যায় ব্যবহৃত চিহ্ন বা অঙ্কসমূহ কোন স্থানীয় মান বা অবস্থানের উপর নির্ভর করে না, তাকে নন-পজিশনাল সংখ্যা পদ্ধতি বলে।</a:t>
            </a:r>
            <a:endParaRPr lang="en-US" sz="3200" b="1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  <a:p>
            <a:pPr algn="ctr"/>
            <a:r>
              <a:rPr lang="bn-BD" sz="32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SolaimanLipi" panose="03000609000000000000" pitchFamily="65" charset="0"/>
              </a:rPr>
              <a:t> 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47696" y="4466278"/>
            <a:ext cx="8203842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উদাহরণ</a:t>
            </a:r>
            <a:r>
              <a:rPr lang="en-US" sz="3200" b="1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-</a:t>
            </a:r>
            <a:endParaRPr lang="bn-IN" sz="3200" b="1" dirty="0"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  <a:p>
            <a:pPr marL="514350" indent="-514350">
              <a:buAutoNum type="arabicPeriod"/>
            </a:pPr>
            <a:r>
              <a:rPr lang="bn-IN" sz="3200" b="1" dirty="0">
                <a:solidFill>
                  <a:srgbClr val="002060"/>
                </a:solidFill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হায়ারোগ্লিফিক সংখ্যা পদ্ধতি</a:t>
            </a:r>
          </a:p>
          <a:p>
            <a:pPr marL="514350" indent="-514350">
              <a:buAutoNum type="arabicPeriod"/>
            </a:pPr>
            <a:r>
              <a:rPr lang="bn-IN" sz="3200" b="1" dirty="0">
                <a:solidFill>
                  <a:srgbClr val="002060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রোমান সংখ্যা পদ্ধতি  </a:t>
            </a:r>
            <a:endParaRPr lang="bn-BD" sz="3200" b="1" dirty="0">
              <a:solidFill>
                <a:srgbClr val="002060"/>
              </a:solidFill>
              <a:effectLst/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14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5896" y="234461"/>
            <a:ext cx="5769736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স্থানিক</a:t>
            </a:r>
            <a:r>
              <a:rPr lang="en-US" sz="6000" b="1" dirty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BD" sz="6000" b="1" dirty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সংখ্যা পদ্ধতি </a:t>
            </a:r>
            <a:endParaRPr lang="en-US" sz="60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4769" y="1458663"/>
            <a:ext cx="10949354" cy="498598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bn-BD" sz="3200" b="1" u="sng" dirty="0">
                <a:solidFill>
                  <a:schemeClr val="bg1"/>
                </a:solidFill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স্থানিক (</a:t>
            </a:r>
            <a:r>
              <a:rPr lang="en-US" sz="3200" b="1" u="sng" dirty="0">
                <a:solidFill>
                  <a:schemeClr val="bg1"/>
                </a:solidFill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Positional) </a:t>
            </a:r>
            <a:r>
              <a:rPr lang="bn-BD" sz="3200" b="1" u="sng" dirty="0">
                <a:solidFill>
                  <a:schemeClr val="bg1"/>
                </a:solidFill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সংখ্যা পদ্ধতি </a:t>
            </a:r>
            <a:endParaRPr lang="bn-IN" sz="3200" b="1" u="sng" dirty="0">
              <a:solidFill>
                <a:schemeClr val="bg1"/>
              </a:solidFill>
              <a:effectLst/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  <a:p>
            <a:pPr algn="ctr"/>
            <a:endParaRPr lang="bn-IN" sz="1400" b="1" dirty="0">
              <a:solidFill>
                <a:schemeClr val="bg1"/>
              </a:solidFill>
              <a:effectLst/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  <a:p>
            <a:pPr algn="ctr"/>
            <a:r>
              <a:rPr lang="bn-BD" sz="3200" b="1" dirty="0">
                <a:solidFill>
                  <a:schemeClr val="bg1"/>
                </a:solidFill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এই পদ্ধতিতে প্রতিটি চিহ্নের একটি স্থা</a:t>
            </a:r>
            <a:r>
              <a:rPr lang="bn-IN" sz="3200" b="1" dirty="0">
                <a:solidFill>
                  <a:schemeClr val="bg1"/>
                </a:solidFill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নীয়</a:t>
            </a:r>
            <a:r>
              <a:rPr lang="bn-BD" sz="3200" b="1" dirty="0">
                <a:solidFill>
                  <a:schemeClr val="bg1"/>
                </a:solidFill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মান রয়েছে</a:t>
            </a:r>
            <a:endParaRPr lang="bn-IN" sz="3200" b="1" dirty="0">
              <a:solidFill>
                <a:schemeClr val="bg1"/>
              </a:solidFill>
              <a:effectLst/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  <a:p>
            <a:pPr algn="ctr"/>
            <a:r>
              <a:rPr lang="bn-IN" sz="1600" b="1" dirty="0">
                <a:solidFill>
                  <a:srgbClr val="FFFF00"/>
                </a:solidFill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</a:p>
          <a:p>
            <a:pPr algn="ctr"/>
            <a:r>
              <a:rPr lang="bn-BD" sz="3200" b="1" dirty="0"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ডিজিটের অবস্থানের উপর সংখ্যার মান নির্ভর করে</a:t>
            </a:r>
            <a:endParaRPr lang="bn-IN" sz="2000" b="1" dirty="0">
              <a:solidFill>
                <a:schemeClr val="bg1"/>
              </a:solidFill>
              <a:effectLst/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  <a:p>
            <a:r>
              <a:rPr lang="bn-IN" sz="3200" b="1" u="sng" dirty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এটি চার প্রকার:</a:t>
            </a:r>
            <a:r>
              <a:rPr lang="bn-IN" sz="3200" b="1" dirty="0">
                <a:solidFill>
                  <a:srgbClr val="C00000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bn-IN" sz="3200" b="1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বাইনারি</a:t>
            </a:r>
            <a:r>
              <a:rPr lang="bn-IN" sz="3200" b="1" dirty="0">
                <a:solidFill>
                  <a:srgbClr val="C00000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(0, 1)   </a:t>
            </a:r>
            <a:r>
              <a:rPr lang="en-US" sz="3200" b="1" dirty="0">
                <a:solidFill>
                  <a:srgbClr val="FFFF00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						= </a:t>
            </a:r>
            <a:r>
              <a:rPr lang="bn-IN" sz="3200" b="1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ভিত্তি </a:t>
            </a:r>
            <a:r>
              <a:rPr lang="en-US" sz="3200" b="1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:</a:t>
            </a:r>
            <a:r>
              <a:rPr lang="bn-IN" sz="3200" b="1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IN" sz="3200" b="1" dirty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২</a:t>
            </a:r>
          </a:p>
          <a:p>
            <a:pPr marL="514350" indent="-514350">
              <a:buFontTx/>
              <a:buAutoNum type="arabicPeriod"/>
            </a:pPr>
            <a:r>
              <a:rPr lang="bn-IN" sz="3200" b="1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অক্টাল</a:t>
            </a:r>
            <a:r>
              <a:rPr lang="en-US" sz="3200" b="1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 </a:t>
            </a:r>
            <a:r>
              <a:rPr lang="en-US" sz="3200" b="1" dirty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(0, 1, 2, 3, 4, 5, 6, 7) </a:t>
            </a:r>
            <a:r>
              <a:rPr lang="en-US" sz="3200" b="1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				</a:t>
            </a:r>
            <a:r>
              <a:rPr lang="en-US" sz="3200" b="1" dirty="0">
                <a:solidFill>
                  <a:srgbClr val="FFFF00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=</a:t>
            </a:r>
            <a:r>
              <a:rPr lang="en-US" sz="3200" b="1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IN" sz="3200" b="1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ভিত্তি </a:t>
            </a:r>
            <a:r>
              <a:rPr lang="en-US" sz="3200" b="1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:</a:t>
            </a:r>
            <a:r>
              <a:rPr lang="bn-IN" sz="3200" b="1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IN" sz="3200" b="1" dirty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৮</a:t>
            </a:r>
          </a:p>
          <a:p>
            <a:pPr marL="514350" indent="-514350">
              <a:buFontTx/>
              <a:buAutoNum type="arabicPeriod"/>
            </a:pPr>
            <a:r>
              <a:rPr lang="bn-IN" sz="3200" b="1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ডেসিমাল</a:t>
            </a:r>
            <a:r>
              <a:rPr lang="en-US" sz="3200" b="1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 </a:t>
            </a:r>
            <a:r>
              <a:rPr lang="en-US" sz="3200" b="1" dirty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(0, 1, 2, 3, 4, 5, 6, 7</a:t>
            </a:r>
            <a:r>
              <a:rPr lang="pt-BR" sz="3200" b="1" dirty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, 8, 9</a:t>
            </a:r>
            <a:r>
              <a:rPr lang="en-US" sz="3200" b="1" dirty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)</a:t>
            </a:r>
            <a:r>
              <a:rPr lang="bn-IN" sz="3200" b="1" dirty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	</a:t>
            </a:r>
            <a:r>
              <a:rPr lang="en-US" sz="3200" b="1" dirty="0">
                <a:solidFill>
                  <a:srgbClr val="FFFF00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		=</a:t>
            </a:r>
            <a:r>
              <a:rPr lang="en-US" sz="3200" b="1" dirty="0">
                <a:solidFill>
                  <a:srgbClr val="7030A0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IN" sz="3200" b="1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ভিত্তি </a:t>
            </a:r>
            <a:r>
              <a:rPr lang="en-US" sz="3200" b="1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:</a:t>
            </a:r>
            <a:r>
              <a:rPr lang="bn-IN" sz="3200" b="1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IN" sz="3200" b="1" dirty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১০</a:t>
            </a:r>
          </a:p>
          <a:p>
            <a:pPr marL="514350" indent="-514350">
              <a:buFontTx/>
              <a:buAutoNum type="arabicPeriod"/>
            </a:pPr>
            <a:r>
              <a:rPr lang="bn-IN" sz="3200" b="1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হেক্সোডেসিমাল</a:t>
            </a:r>
            <a:r>
              <a:rPr lang="en-US" sz="3200" b="1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 </a:t>
            </a:r>
            <a:r>
              <a:rPr lang="en-US" sz="3200" b="1" dirty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(0, 1, 2, 3, 4, 5, 6, 7</a:t>
            </a:r>
            <a:r>
              <a:rPr lang="pt-BR" sz="3200" b="1" dirty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, 8, 9, </a:t>
            </a:r>
          </a:p>
          <a:p>
            <a:r>
              <a:rPr lang="pt-BR" sz="3200" b="1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	</a:t>
            </a:r>
            <a:r>
              <a:rPr lang="pt-BR" sz="3200" b="1" dirty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10=A, 11=B, 12=C, 13=D, 14=E, 15=F</a:t>
            </a:r>
            <a:r>
              <a:rPr lang="en-US" sz="3200" b="1" dirty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) </a:t>
            </a:r>
            <a:r>
              <a:rPr lang="en-US" sz="3200" b="1" dirty="0">
                <a:solidFill>
                  <a:srgbClr val="FFFF00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=</a:t>
            </a:r>
            <a:r>
              <a:rPr lang="en-US" sz="3200" b="1" dirty="0">
                <a:solidFill>
                  <a:srgbClr val="7030A0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IN" sz="3200" b="1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ভিত্তি </a:t>
            </a:r>
            <a:r>
              <a:rPr lang="en-US" sz="3200" b="1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:</a:t>
            </a:r>
            <a:r>
              <a:rPr lang="bn-IN" sz="3200" b="1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IN" sz="3200" b="1" dirty="0">
                <a:solidFill>
                  <a:schemeClr val="bg1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১৬</a:t>
            </a:r>
            <a:r>
              <a:rPr lang="bn-BD" sz="3200" b="1" dirty="0">
                <a:solidFill>
                  <a:schemeClr val="bg1"/>
                </a:solidFill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IN" sz="3200" b="1" dirty="0">
                <a:solidFill>
                  <a:schemeClr val="bg1"/>
                </a:solidFill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BD" sz="32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884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222738"/>
            <a:ext cx="4677508" cy="1015663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বিট</a:t>
            </a:r>
            <a:r>
              <a:rPr lang="en-US" sz="6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60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বাইট</a:t>
            </a:r>
            <a:endParaRPr lang="en-US" sz="6000" b="1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6678" y="1623446"/>
            <a:ext cx="10111409" cy="156966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বিট</a:t>
            </a:r>
            <a:r>
              <a:rPr lang="en-US" sz="3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? (Bit-Binary Digit)</a:t>
            </a:r>
            <a:endParaRPr lang="en-US" sz="32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BD" sz="3200" spc="-300" dirty="0">
                <a:latin typeface="Nikosh" panose="02000000000000000000" pitchFamily="2" charset="0"/>
                <a:cs typeface="Nikosh" panose="02000000000000000000" pitchFamily="2" charset="0"/>
              </a:rPr>
              <a:t>বাইনারি সংখ্যা পদ্ধতিতে শুধু মাত্র ০ এবং ১ এই দুইট অংক ব্যবহার করা হ</a:t>
            </a:r>
            <a:r>
              <a:rPr lang="en-US" sz="3200" spc="-300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hi-IN" sz="3200" spc="-3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bn-BD" sz="3200" spc="-300" dirty="0">
                <a:latin typeface="Nikosh" panose="02000000000000000000" pitchFamily="2" charset="0"/>
                <a:cs typeface="Nikosh" panose="02000000000000000000" pitchFamily="2" charset="0"/>
              </a:rPr>
              <a:t>০ এবং ১ অংক দুইটিকে বিট বাইনারি ডিজিট বলা হয়</a:t>
            </a:r>
            <a:r>
              <a:rPr lang="hi-IN" sz="3200" spc="-3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bn-BD" sz="3200" spc="-300" dirty="0">
                <a:latin typeface="Nikosh" panose="02000000000000000000" pitchFamily="2" charset="0"/>
                <a:cs typeface="Nikosh" panose="02000000000000000000" pitchFamily="2" charset="0"/>
              </a:rPr>
              <a:t>অর্থাৎ </a:t>
            </a:r>
            <a:r>
              <a:rPr lang="bn-BD" sz="2800" b="1" spc="-3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বাইনারি সংখ্যা পদ্ধতির প্রতিটি অংকই এক একটি বিট</a:t>
            </a:r>
            <a:r>
              <a:rPr lang="hi-IN" sz="2800" spc="-3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bn-BD" sz="2800" b="1" spc="-300" dirty="0">
                <a:solidFill>
                  <a:schemeClr val="bg1"/>
                </a:solidFill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IN" sz="2800" b="1" spc="-300" dirty="0">
                <a:solidFill>
                  <a:schemeClr val="bg1"/>
                </a:solidFill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BD" sz="2800" b="1" spc="-300" dirty="0">
                <a:solidFill>
                  <a:schemeClr val="bg1"/>
                </a:solidFill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endParaRPr lang="en-US" sz="3200" spc="-3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8956" y="4582450"/>
            <a:ext cx="9382539" cy="156966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bn-BD" sz="3200" b="1" spc="-3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বাইট</a:t>
            </a:r>
            <a:r>
              <a:rPr lang="en-US" sz="3200" b="1" spc="-3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200" b="1" spc="-3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200" b="1" spc="-3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</a:p>
          <a:p>
            <a:r>
              <a:rPr lang="en-US" sz="3200" spc="-3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200" spc="-300" dirty="0">
                <a:latin typeface="Nikosh" panose="02000000000000000000" pitchFamily="2" charset="0"/>
                <a:cs typeface="Nikosh" panose="02000000000000000000" pitchFamily="2" charset="0"/>
              </a:rPr>
              <a:t>৮-টি বিট একত্রে যখন কোন একটি অংক, বর্ণ বা বিশেষ চিহ্নকে প্রকাশ করে, তখন তাকে </a:t>
            </a:r>
            <a:r>
              <a:rPr lang="en-US" sz="3200" spc="-3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200" spc="-300" dirty="0">
                <a:latin typeface="Nikosh" panose="02000000000000000000" pitchFamily="2" charset="0"/>
                <a:cs typeface="Nikosh" panose="02000000000000000000" pitchFamily="2" charset="0"/>
              </a:rPr>
              <a:t>বাইট বলে। ৮-বিট নিয়ে একটি বাইট গঠিত হয়।</a:t>
            </a:r>
          </a:p>
        </p:txBody>
      </p:sp>
    </p:spTree>
    <p:extLst>
      <p:ext uri="{BB962C8B-B14F-4D97-AF65-F5344CB8AC3E}">
        <p14:creationId xmlns:p14="http://schemas.microsoft.com/office/powerpoint/2010/main" val="314242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3157</TotalTime>
  <Words>675</Words>
  <Application>Microsoft Office PowerPoint</Application>
  <PresentationFormat>Widescreen</PresentationFormat>
  <Paragraphs>182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Nikosh</vt:lpstr>
      <vt:lpstr>Calibri Light</vt:lpstr>
      <vt:lpstr>SolaimanLipi</vt:lpstr>
      <vt:lpstr>Times New Roman</vt:lpstr>
      <vt:lpstr>Calibri</vt:lpstr>
      <vt:lpstr>NikoshBAN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Nihar;Niher Ranjan Bakshi;Bakshi Sir</dc:creator>
  <cp:lastModifiedBy>HP</cp:lastModifiedBy>
  <cp:revision>200</cp:revision>
  <dcterms:created xsi:type="dcterms:W3CDTF">2020-04-14T10:57:35Z</dcterms:created>
  <dcterms:modified xsi:type="dcterms:W3CDTF">2021-06-27T23:23:48Z</dcterms:modified>
</cp:coreProperties>
</file>