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0F495-35FC-4F12-984E-4E5F9F30EFAC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A67B0-B063-4BF4-B18A-3D37BBAF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89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67B0-B063-4BF4-B18A-3D37BBAFC1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82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6637-C7C1-49DE-A7BB-822102430F0E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899-92B5-4A6D-A3AB-0978D7BAE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45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6637-C7C1-49DE-A7BB-822102430F0E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899-92B5-4A6D-A3AB-0978D7BAE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6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6637-C7C1-49DE-A7BB-822102430F0E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899-92B5-4A6D-A3AB-0978D7BAE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2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6637-C7C1-49DE-A7BB-822102430F0E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899-92B5-4A6D-A3AB-0978D7BAE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5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6637-C7C1-49DE-A7BB-822102430F0E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899-92B5-4A6D-A3AB-0978D7BAE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2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6637-C7C1-49DE-A7BB-822102430F0E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899-92B5-4A6D-A3AB-0978D7BAE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7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6637-C7C1-49DE-A7BB-822102430F0E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899-92B5-4A6D-A3AB-0978D7BAE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6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6637-C7C1-49DE-A7BB-822102430F0E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899-92B5-4A6D-A3AB-0978D7BAE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5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6637-C7C1-49DE-A7BB-822102430F0E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899-92B5-4A6D-A3AB-0978D7BAE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3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6637-C7C1-49DE-A7BB-822102430F0E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899-92B5-4A6D-A3AB-0978D7BAE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6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6637-C7C1-49DE-A7BB-822102430F0E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899-92B5-4A6D-A3AB-0978D7BAE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9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76637-C7C1-49DE-A7BB-822102430F0E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C7899-92B5-4A6D-A3AB-0978D7BAE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6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 /><Relationship Id="rId3" Type="http://schemas.openxmlformats.org/officeDocument/2006/relationships/image" Target="../media/image1.jpg" /><Relationship Id="rId7" Type="http://schemas.openxmlformats.org/officeDocument/2006/relationships/image" Target="../media/image4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6" Type="http://schemas.microsoft.com/office/2007/relationships/hdphoto" Target="../media/hdphoto1.wdp" /><Relationship Id="rId5" Type="http://schemas.openxmlformats.org/officeDocument/2006/relationships/image" Target="../media/image3.png" /><Relationship Id="rId4" Type="http://schemas.openxmlformats.org/officeDocument/2006/relationships/image" Target="../media/image2.jpg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 /><Relationship Id="rId2" Type="http://schemas.openxmlformats.org/officeDocument/2006/relationships/image" Target="../media/image14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hyperlink" Target="mailto:amanullahamanullah766@gmail.com" TargetMode="External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 /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 /><Relationship Id="rId2" Type="http://schemas.openxmlformats.org/officeDocument/2006/relationships/image" Target="../media/image14.jp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9.png" /><Relationship Id="rId5" Type="http://schemas.openxmlformats.org/officeDocument/2006/relationships/image" Target="../media/image8.png" /><Relationship Id="rId4" Type="http://schemas.microsoft.com/office/2007/relationships/hdphoto" Target="../media/hdphoto3.wdp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533399"/>
            <a:ext cx="9601200" cy="439461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-228600" y="3809999"/>
            <a:ext cx="10287000" cy="2831439"/>
            <a:chOff x="-228600" y="3809999"/>
            <a:chExt cx="10287000" cy="2831439"/>
          </a:xfrm>
        </p:grpSpPr>
        <p:grpSp>
          <p:nvGrpSpPr>
            <p:cNvPr id="23" name="Group 22"/>
            <p:cNvGrpSpPr/>
            <p:nvPr/>
          </p:nvGrpSpPr>
          <p:grpSpPr>
            <a:xfrm>
              <a:off x="-228600" y="3809999"/>
              <a:ext cx="10287000" cy="2831439"/>
              <a:chOff x="-228600" y="3810000"/>
              <a:chExt cx="10287000" cy="2831439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-228600" y="3810000"/>
                <a:ext cx="9601200" cy="2831439"/>
                <a:chOff x="-76200" y="3810000"/>
                <a:chExt cx="9220200" cy="2831439"/>
              </a:xfrm>
            </p:grpSpPr>
            <p:pic>
              <p:nvPicPr>
                <p:cNvPr id="2" name="Picture 1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76200" y="3810000"/>
                  <a:ext cx="9220200" cy="2831439"/>
                </a:xfrm>
                <a:prstGeom prst="rect">
                  <a:avLst/>
                </a:prstGeom>
              </p:spPr>
            </p:pic>
            <p:grpSp>
              <p:nvGrpSpPr>
                <p:cNvPr id="13" name="Group 12"/>
                <p:cNvGrpSpPr/>
                <p:nvPr/>
              </p:nvGrpSpPr>
              <p:grpSpPr>
                <a:xfrm>
                  <a:off x="289681" y="4267201"/>
                  <a:ext cx="2373261" cy="1828802"/>
                  <a:chOff x="2602358" y="4521627"/>
                  <a:chExt cx="2057400" cy="1650573"/>
                </a:xfrm>
              </p:grpSpPr>
              <p:cxnSp>
                <p:nvCxnSpPr>
                  <p:cNvPr id="8" name="Straight Connector 7"/>
                  <p:cNvCxnSpPr/>
                  <p:nvPr/>
                </p:nvCxnSpPr>
                <p:spPr>
                  <a:xfrm flipH="1">
                    <a:off x="2602358" y="4521627"/>
                    <a:ext cx="1264698" cy="1650573"/>
                  </a:xfrm>
                  <a:prstGeom prst="line">
                    <a:avLst/>
                  </a:prstGeom>
                  <a:ln w="5715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Straight Connector 10"/>
                  <p:cNvCxnSpPr/>
                  <p:nvPr/>
                </p:nvCxnSpPr>
                <p:spPr>
                  <a:xfrm flipH="1">
                    <a:off x="2602358" y="6172200"/>
                    <a:ext cx="2057400" cy="0"/>
                  </a:xfrm>
                  <a:prstGeom prst="line">
                    <a:avLst/>
                  </a:prstGeom>
                  <a:ln w="5715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" name="Arc 17"/>
                <p:cNvSpPr/>
                <p:nvPr/>
              </p:nvSpPr>
              <p:spPr>
                <a:xfrm rot="2742985">
                  <a:off x="160463" y="5343245"/>
                  <a:ext cx="1219200" cy="1017884"/>
                </a:xfrm>
                <a:prstGeom prst="arc">
                  <a:avLst>
                    <a:gd name="adj1" fmla="val 14229340"/>
                    <a:gd name="adj2" fmla="val 20272375"/>
                  </a:avLst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29400" y="4073448"/>
                <a:ext cx="3429000" cy="2403553"/>
              </a:xfrm>
              <a:prstGeom prst="rect">
                <a:avLst/>
              </a:prstGeom>
            </p:spPr>
          </p:pic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1515" b="89899" l="0" r="9881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" b="9596"/>
            <a:stretch/>
          </p:blipFill>
          <p:spPr>
            <a:xfrm>
              <a:off x="3505200" y="4495800"/>
              <a:ext cx="2527157" cy="1781175"/>
            </a:xfrm>
            <a:prstGeom prst="rect">
              <a:avLst/>
            </a:prstGeom>
          </p:spPr>
        </p:pic>
      </p:grpSp>
      <p:sp>
        <p:nvSpPr>
          <p:cNvPr id="17" name="Title 1"/>
          <p:cNvSpPr txBox="1">
            <a:spLocks/>
          </p:cNvSpPr>
          <p:nvPr/>
        </p:nvSpPr>
        <p:spPr>
          <a:xfrm>
            <a:off x="979539" y="152400"/>
            <a:ext cx="7173861" cy="1828800"/>
          </a:xfrm>
          <a:prstGeom prst="rect">
            <a:avLst/>
          </a:prstGeom>
        </p:spPr>
        <p:txBody>
          <a:bodyPr vert="horz" lIns="91440" tIns="45720" rIns="91440" bIns="45720" numCol="1" rtlCol="0" anchor="b">
            <a:prstTxWarp prst="textWave4">
              <a:avLst>
                <a:gd name="adj1" fmla="val 12500"/>
                <a:gd name="adj2" fmla="val -1310"/>
              </a:avLst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7200" b="1" u="sng" dirty="0">
                <a:ln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7200" b="1" u="sng" dirty="0">
                <a:ln>
                  <a:solidFill>
                    <a:srgbClr val="FF0000"/>
                  </a:solidFill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7200" b="1" u="sng" dirty="0">
                <a:ln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7200" b="1" u="sng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7200" b="1" u="sng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35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6200" y="228600"/>
            <a:ext cx="896456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ধাপ:২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AB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P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ত্রিকোণী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বসাই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সংলগ্ন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ধার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AB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সরলরেখা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বরাবর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819400" y="1772929"/>
            <a:ext cx="43434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902777" y="465283"/>
            <a:ext cx="176645" cy="1828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89613" y="1681506"/>
            <a:ext cx="176645" cy="1828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315940" y="1681506"/>
            <a:ext cx="176645" cy="1828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67745" y="304800"/>
            <a:ext cx="529936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P</a:t>
            </a:r>
          </a:p>
        </p:txBody>
      </p:sp>
      <p:sp>
        <p:nvSpPr>
          <p:cNvPr id="20" name="Oval 19"/>
          <p:cNvSpPr/>
          <p:nvPr/>
        </p:nvSpPr>
        <p:spPr>
          <a:xfrm>
            <a:off x="3312968" y="1940865"/>
            <a:ext cx="529936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21" name="Oval 20"/>
          <p:cNvSpPr/>
          <p:nvPr/>
        </p:nvSpPr>
        <p:spPr>
          <a:xfrm>
            <a:off x="6139295" y="1940865"/>
            <a:ext cx="529936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587" y="1752600"/>
            <a:ext cx="3605213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24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8600"/>
            <a:ext cx="896456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ধাপ:৩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ত্রিকোণীর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সমকোণের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ধার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বরাবর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রুলার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বসাই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856271" y="1772929"/>
            <a:ext cx="43434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902777" y="465283"/>
            <a:ext cx="176645" cy="1828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26484" y="1681506"/>
            <a:ext cx="176645" cy="1828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52811" y="1681506"/>
            <a:ext cx="176645" cy="1828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67745" y="304800"/>
            <a:ext cx="529936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P</a:t>
            </a:r>
          </a:p>
        </p:txBody>
      </p:sp>
      <p:sp>
        <p:nvSpPr>
          <p:cNvPr id="9" name="Oval 8"/>
          <p:cNvSpPr/>
          <p:nvPr/>
        </p:nvSpPr>
        <p:spPr>
          <a:xfrm>
            <a:off x="3312968" y="1940865"/>
            <a:ext cx="529936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6139295" y="1940865"/>
            <a:ext cx="529936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587" y="1790700"/>
            <a:ext cx="3605213" cy="16383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881">
            <a:off x="1526253" y="2939443"/>
            <a:ext cx="571500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42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7" y="1828800"/>
            <a:ext cx="3605213" cy="1973117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667000" y="533400"/>
            <a:ext cx="5549583" cy="1957883"/>
            <a:chOff x="2286000" y="966446"/>
            <a:chExt cx="4733365" cy="1776754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2286000" y="2133600"/>
              <a:ext cx="4733365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4538330" y="1008742"/>
              <a:ext cx="152400" cy="16592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667000" y="2050635"/>
              <a:ext cx="152400" cy="16592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209554" y="2050635"/>
              <a:ext cx="152400" cy="16592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038552" y="966446"/>
              <a:ext cx="457200" cy="457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P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286000"/>
              <a:ext cx="457200" cy="457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A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036236" y="2286000"/>
              <a:ext cx="457200" cy="457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B</a:t>
              </a:r>
            </a:p>
          </p:txBody>
        </p: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01471">
            <a:off x="1908328" y="2922388"/>
            <a:ext cx="5780816" cy="4667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304800"/>
            <a:ext cx="8938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itchFamily="2" charset="0"/>
                <a:cs typeface="NikoshBAN" pitchFamily="2" charset="0"/>
              </a:rPr>
              <a:t>ধাপ-৪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" y="4960203"/>
            <a:ext cx="8938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রুলারটি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শক্ত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ত্রিকোণীটি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রুলার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বরাবর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এমনভাবে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সরাই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P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বিন্দুটি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ত্রিকোণীর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ধারকে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স্পর্শ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0509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0.23055 -0.1770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8" y="-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" y="228600"/>
                <a:ext cx="9067800" cy="5755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ধাপ: ৫</a:t>
                </a:r>
              </a:p>
              <a:p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P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বিন্দু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থেকে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বাহুটি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বরাবর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রেখাংশ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আকিঁ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যা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AB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রেখাকে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M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বিন্দুতে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ছেদ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করে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।</a:t>
                </a:r>
              </a:p>
              <a:p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এখন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sz="40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 </m:t>
                    </m:r>
                    <m:r>
                      <a:rPr lang="en-US" sz="40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𝑃𝑀</m:t>
                    </m:r>
                    <m:r>
                      <a:rPr lang="en-US" sz="40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⊥ </m:t>
                    </m:r>
                    <m:r>
                      <a:rPr lang="en-US" sz="40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𝐴𝐵</m:t>
                    </m:r>
                  </m:oMath>
                </a14:m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28600"/>
                <a:ext cx="9067800" cy="5755422"/>
              </a:xfrm>
              <a:prstGeom prst="rect">
                <a:avLst/>
              </a:prstGeom>
              <a:blipFill rotWithShape="1">
                <a:blip r:embed="rId2"/>
                <a:stretch>
                  <a:fillRect l="-3093" t="-2436" b="-37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V="1">
            <a:off x="762000" y="2681055"/>
            <a:ext cx="5549583" cy="1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3402720" y="1441525"/>
            <a:ext cx="178680" cy="1828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208699" y="2589632"/>
            <a:ext cx="178680" cy="1828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62129" y="2589632"/>
            <a:ext cx="178680" cy="1828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16761" y="1394917"/>
            <a:ext cx="536039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P</a:t>
            </a:r>
          </a:p>
        </p:txBody>
      </p:sp>
      <p:sp>
        <p:nvSpPr>
          <p:cNvPr id="9" name="Oval 8"/>
          <p:cNvSpPr/>
          <p:nvPr/>
        </p:nvSpPr>
        <p:spPr>
          <a:xfrm>
            <a:off x="1030020" y="2848991"/>
            <a:ext cx="536039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5158924" y="2848991"/>
            <a:ext cx="536039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3480619" y="1532947"/>
            <a:ext cx="24581" cy="244911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892961" y="2743200"/>
            <a:ext cx="536039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89601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36875 L 0.00139 -0.1854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8382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রুলার-কম্পাসের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সাহয্যে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1600200"/>
            <a:ext cx="8991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ধাপ:১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AB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সরলরেখা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P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বহি:স্থ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48000" y="1828800"/>
            <a:ext cx="3886200" cy="2139874"/>
            <a:chOff x="2286000" y="801291"/>
            <a:chExt cx="3352800" cy="1941909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286000" y="2133600"/>
              <a:ext cx="3352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3886200" y="946927"/>
              <a:ext cx="152400" cy="16592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667000" y="2050635"/>
              <a:ext cx="152400" cy="16592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105400" y="2050635"/>
              <a:ext cx="152400" cy="16592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114800" y="801291"/>
              <a:ext cx="457200" cy="457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P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514600" y="2286000"/>
              <a:ext cx="457200" cy="457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A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0" y="2286000"/>
              <a:ext cx="457200" cy="457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998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609600"/>
            <a:ext cx="8991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রুলার-কম্পাসের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ধাপ:২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P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সুবিধামত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বৃত্তচাপ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আকিঁ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AB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রেখাকে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X ও Y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7463" y="2286000"/>
            <a:ext cx="6168737" cy="1646809"/>
            <a:chOff x="1894542" y="989009"/>
            <a:chExt cx="5322045" cy="1494458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2286000" y="2133600"/>
              <a:ext cx="4470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4303059" y="1055957"/>
              <a:ext cx="152400" cy="16592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2118" y="2050635"/>
              <a:ext cx="152400" cy="16592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310094" y="2050635"/>
              <a:ext cx="152400" cy="16592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866776" y="989009"/>
              <a:ext cx="457200" cy="457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P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1894542" y="1957116"/>
              <a:ext cx="457200" cy="457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A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759387" y="2026267"/>
              <a:ext cx="457200" cy="457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B</a:t>
              </a:r>
            </a:p>
          </p:txBody>
        </p:sp>
      </p:grpSp>
      <p:sp>
        <p:nvSpPr>
          <p:cNvPr id="48" name="Arc 47"/>
          <p:cNvSpPr/>
          <p:nvPr/>
        </p:nvSpPr>
        <p:spPr>
          <a:xfrm rot="8138972">
            <a:off x="2768103" y="730474"/>
            <a:ext cx="3473356" cy="3264039"/>
          </a:xfrm>
          <a:prstGeom prst="arc">
            <a:avLst>
              <a:gd name="adj1" fmla="val 15210491"/>
              <a:gd name="adj2" fmla="val 94763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518063" y="3610991"/>
            <a:ext cx="529937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X</a:t>
            </a:r>
          </a:p>
        </p:txBody>
      </p:sp>
      <p:sp>
        <p:nvSpPr>
          <p:cNvPr id="27" name="Oval 26"/>
          <p:cNvSpPr/>
          <p:nvPr/>
        </p:nvSpPr>
        <p:spPr>
          <a:xfrm>
            <a:off x="5794663" y="3581400"/>
            <a:ext cx="529937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Y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6046A56-38D6-45E1-AEE4-243A97B9A018}"/>
              </a:ext>
            </a:extLst>
          </p:cNvPr>
          <p:cNvGrpSpPr/>
          <p:nvPr/>
        </p:nvGrpSpPr>
        <p:grpSpPr>
          <a:xfrm rot="10800000">
            <a:off x="2057401" y="116782"/>
            <a:ext cx="4719247" cy="4514032"/>
            <a:chOff x="3672559" y="935323"/>
            <a:chExt cx="4987353" cy="4987353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D379247-145F-4527-80B2-6A79039C87B1}"/>
                </a:ext>
              </a:extLst>
            </p:cNvPr>
            <p:cNvGrpSpPr/>
            <p:nvPr/>
          </p:nvGrpSpPr>
          <p:grpSpPr>
            <a:xfrm>
              <a:off x="4525418" y="1151081"/>
              <a:ext cx="1458732" cy="2231425"/>
              <a:chOff x="7613563" y="829358"/>
              <a:chExt cx="1347515" cy="2866673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FF6BF5CB-4E4B-47AE-8883-29C720835430}"/>
                  </a:ext>
                </a:extLst>
              </p:cNvPr>
              <p:cNvGrpSpPr/>
              <p:nvPr/>
            </p:nvGrpSpPr>
            <p:grpSpPr>
              <a:xfrm rot="645315">
                <a:off x="7613563" y="1902510"/>
                <a:ext cx="406664" cy="1793521"/>
                <a:chOff x="7576381" y="1806623"/>
                <a:chExt cx="406664" cy="1793521"/>
              </a:xfrm>
            </p:grpSpPr>
            <p:sp>
              <p:nvSpPr>
                <p:cNvPr id="51" name="Arrow: Pentagon 2">
                  <a:extLst>
                    <a:ext uri="{FF2B5EF4-FFF2-40B4-BE49-F238E27FC236}">
                      <a16:creationId xmlns:a16="http://schemas.microsoft.com/office/drawing/2014/main" id="{BF201ED3-2562-4C97-85D2-3CC8A597F42A}"/>
                    </a:ext>
                  </a:extLst>
                </p:cNvPr>
                <p:cNvSpPr/>
                <p:nvPr/>
              </p:nvSpPr>
              <p:spPr>
                <a:xfrm rot="6147689">
                  <a:off x="7282808" y="2352092"/>
                  <a:ext cx="1245706" cy="154768"/>
                </a:xfrm>
                <a:custGeom>
                  <a:avLst/>
                  <a:gdLst>
                    <a:gd name="connsiteX0" fmla="*/ 0 w 1185743"/>
                    <a:gd name="connsiteY0" fmla="*/ 0 h 264955"/>
                    <a:gd name="connsiteX1" fmla="*/ 1053266 w 1185743"/>
                    <a:gd name="connsiteY1" fmla="*/ 0 h 264955"/>
                    <a:gd name="connsiteX2" fmla="*/ 1185743 w 1185743"/>
                    <a:gd name="connsiteY2" fmla="*/ 132478 h 264955"/>
                    <a:gd name="connsiteX3" fmla="*/ 1053266 w 1185743"/>
                    <a:gd name="connsiteY3" fmla="*/ 264955 h 264955"/>
                    <a:gd name="connsiteX4" fmla="*/ 0 w 1185743"/>
                    <a:gd name="connsiteY4" fmla="*/ 264955 h 264955"/>
                    <a:gd name="connsiteX5" fmla="*/ 0 w 1185743"/>
                    <a:gd name="connsiteY5" fmla="*/ 0 h 264955"/>
                    <a:gd name="connsiteX0" fmla="*/ 0 w 1245704"/>
                    <a:gd name="connsiteY0" fmla="*/ 0 h 267389"/>
                    <a:gd name="connsiteX1" fmla="*/ 1053266 w 1245704"/>
                    <a:gd name="connsiteY1" fmla="*/ 0 h 267389"/>
                    <a:gd name="connsiteX2" fmla="*/ 1245704 w 1245704"/>
                    <a:gd name="connsiteY2" fmla="*/ 267389 h 267389"/>
                    <a:gd name="connsiteX3" fmla="*/ 1053266 w 1245704"/>
                    <a:gd name="connsiteY3" fmla="*/ 264955 h 267389"/>
                    <a:gd name="connsiteX4" fmla="*/ 0 w 1245704"/>
                    <a:gd name="connsiteY4" fmla="*/ 264955 h 267389"/>
                    <a:gd name="connsiteX5" fmla="*/ 0 w 1245704"/>
                    <a:gd name="connsiteY5" fmla="*/ 0 h 267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45704" h="267389">
                      <a:moveTo>
                        <a:pt x="0" y="0"/>
                      </a:moveTo>
                      <a:lnTo>
                        <a:pt x="1053266" y="0"/>
                      </a:lnTo>
                      <a:lnTo>
                        <a:pt x="1245704" y="267389"/>
                      </a:lnTo>
                      <a:lnTo>
                        <a:pt x="1053266" y="264955"/>
                      </a:lnTo>
                      <a:lnTo>
                        <a:pt x="0" y="2649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Arrow: Pentagon 1">
                  <a:extLst>
                    <a:ext uri="{FF2B5EF4-FFF2-40B4-BE49-F238E27FC236}">
                      <a16:creationId xmlns:a16="http://schemas.microsoft.com/office/drawing/2014/main" id="{81E1DA1E-21D7-44EE-AACB-4CEDCECD36EC}"/>
                    </a:ext>
                  </a:extLst>
                </p:cNvPr>
                <p:cNvSpPr/>
                <p:nvPr/>
              </p:nvSpPr>
              <p:spPr>
                <a:xfrm rot="6150251">
                  <a:off x="7100087" y="2969085"/>
                  <a:ext cx="1107353" cy="154766"/>
                </a:xfrm>
                <a:custGeom>
                  <a:avLst/>
                  <a:gdLst>
                    <a:gd name="connsiteX0" fmla="*/ 0 w 1219377"/>
                    <a:gd name="connsiteY0" fmla="*/ 0 h 264957"/>
                    <a:gd name="connsiteX1" fmla="*/ 1086899 w 1219377"/>
                    <a:gd name="connsiteY1" fmla="*/ 0 h 264957"/>
                    <a:gd name="connsiteX2" fmla="*/ 1219377 w 1219377"/>
                    <a:gd name="connsiteY2" fmla="*/ 132479 h 264957"/>
                    <a:gd name="connsiteX3" fmla="*/ 1086899 w 1219377"/>
                    <a:gd name="connsiteY3" fmla="*/ 264957 h 264957"/>
                    <a:gd name="connsiteX4" fmla="*/ 0 w 1219377"/>
                    <a:gd name="connsiteY4" fmla="*/ 264957 h 264957"/>
                    <a:gd name="connsiteX5" fmla="*/ 0 w 1219377"/>
                    <a:gd name="connsiteY5" fmla="*/ 0 h 264957"/>
                    <a:gd name="connsiteX0" fmla="*/ 0 w 1384269"/>
                    <a:gd name="connsiteY0" fmla="*/ 0 h 264957"/>
                    <a:gd name="connsiteX1" fmla="*/ 1086899 w 1384269"/>
                    <a:gd name="connsiteY1" fmla="*/ 0 h 264957"/>
                    <a:gd name="connsiteX2" fmla="*/ 1384269 w 1384269"/>
                    <a:gd name="connsiteY2" fmla="*/ 132479 h 264957"/>
                    <a:gd name="connsiteX3" fmla="*/ 1086899 w 1384269"/>
                    <a:gd name="connsiteY3" fmla="*/ 264957 h 264957"/>
                    <a:gd name="connsiteX4" fmla="*/ 0 w 1384269"/>
                    <a:gd name="connsiteY4" fmla="*/ 264957 h 264957"/>
                    <a:gd name="connsiteX5" fmla="*/ 0 w 1384269"/>
                    <a:gd name="connsiteY5" fmla="*/ 0 h 264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4269" h="264957">
                      <a:moveTo>
                        <a:pt x="0" y="0"/>
                      </a:moveTo>
                      <a:lnTo>
                        <a:pt x="1086899" y="0"/>
                      </a:lnTo>
                      <a:lnTo>
                        <a:pt x="1384269" y="132479"/>
                      </a:lnTo>
                      <a:lnTo>
                        <a:pt x="1086899" y="264957"/>
                      </a:lnTo>
                      <a:lnTo>
                        <a:pt x="0" y="2649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Arrow: Pentagon 3">
                <a:extLst>
                  <a:ext uri="{FF2B5EF4-FFF2-40B4-BE49-F238E27FC236}">
                    <a16:creationId xmlns:a16="http://schemas.microsoft.com/office/drawing/2014/main" id="{F0E9E4B1-70DA-4623-B8DA-059ADA5DF791}"/>
                  </a:ext>
                </a:extLst>
              </p:cNvPr>
              <p:cNvSpPr/>
              <p:nvPr/>
            </p:nvSpPr>
            <p:spPr>
              <a:xfrm rot="3518488" flipV="1">
                <a:off x="7979055" y="2638435"/>
                <a:ext cx="1766749" cy="197296"/>
              </a:xfrm>
              <a:custGeom>
                <a:avLst/>
                <a:gdLst>
                  <a:gd name="connsiteX0" fmla="*/ 0 w 1570873"/>
                  <a:gd name="connsiteY0" fmla="*/ 0 h 264955"/>
                  <a:gd name="connsiteX1" fmla="*/ 1438396 w 1570873"/>
                  <a:gd name="connsiteY1" fmla="*/ 0 h 264955"/>
                  <a:gd name="connsiteX2" fmla="*/ 1570873 w 1570873"/>
                  <a:gd name="connsiteY2" fmla="*/ 132478 h 264955"/>
                  <a:gd name="connsiteX3" fmla="*/ 1438396 w 1570873"/>
                  <a:gd name="connsiteY3" fmla="*/ 264955 h 264955"/>
                  <a:gd name="connsiteX4" fmla="*/ 0 w 1570873"/>
                  <a:gd name="connsiteY4" fmla="*/ 264955 h 264955"/>
                  <a:gd name="connsiteX5" fmla="*/ 0 w 1570873"/>
                  <a:gd name="connsiteY5" fmla="*/ 0 h 264955"/>
                  <a:gd name="connsiteX0" fmla="*/ 0 w 1870676"/>
                  <a:gd name="connsiteY0" fmla="*/ 0 h 264955"/>
                  <a:gd name="connsiteX1" fmla="*/ 1438396 w 1870676"/>
                  <a:gd name="connsiteY1" fmla="*/ 0 h 264955"/>
                  <a:gd name="connsiteX2" fmla="*/ 1870676 w 1870676"/>
                  <a:gd name="connsiteY2" fmla="*/ 87508 h 264955"/>
                  <a:gd name="connsiteX3" fmla="*/ 1438396 w 1870676"/>
                  <a:gd name="connsiteY3" fmla="*/ 264955 h 264955"/>
                  <a:gd name="connsiteX4" fmla="*/ 0 w 1870676"/>
                  <a:gd name="connsiteY4" fmla="*/ 264955 h 264955"/>
                  <a:gd name="connsiteX5" fmla="*/ 0 w 1870676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0 w 1870679"/>
                  <a:gd name="connsiteY4" fmla="*/ 264955 h 264955"/>
                  <a:gd name="connsiteX5" fmla="*/ 0 w 1870679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74052 w 1870679"/>
                  <a:gd name="connsiteY4" fmla="*/ 223041 h 264955"/>
                  <a:gd name="connsiteX5" fmla="*/ 0 w 1870679"/>
                  <a:gd name="connsiteY5" fmla="*/ 0 h 264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0679" h="264955">
                    <a:moveTo>
                      <a:pt x="0" y="0"/>
                    </a:moveTo>
                    <a:lnTo>
                      <a:pt x="1438396" y="0"/>
                    </a:lnTo>
                    <a:lnTo>
                      <a:pt x="1870679" y="102498"/>
                    </a:lnTo>
                    <a:lnTo>
                      <a:pt x="1438396" y="264955"/>
                    </a:lnTo>
                    <a:lnTo>
                      <a:pt x="74052" y="2230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8AEA18B9-FA52-448B-A056-FF71BE7898C4}"/>
                  </a:ext>
                </a:extLst>
              </p:cNvPr>
              <p:cNvGrpSpPr/>
              <p:nvPr/>
            </p:nvGrpSpPr>
            <p:grpSpPr>
              <a:xfrm>
                <a:off x="8001920" y="829358"/>
                <a:ext cx="712228" cy="1189498"/>
                <a:chOff x="8156688" y="284862"/>
                <a:chExt cx="712228" cy="1189498"/>
              </a:xfrm>
            </p:grpSpPr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C047C34F-8EE6-46DB-BA5E-0EEAFED2FFD4}"/>
                    </a:ext>
                  </a:extLst>
                </p:cNvPr>
                <p:cNvGrpSpPr/>
                <p:nvPr/>
              </p:nvGrpSpPr>
              <p:grpSpPr>
                <a:xfrm>
                  <a:off x="8156688" y="762132"/>
                  <a:ext cx="712228" cy="712228"/>
                  <a:chOff x="8156688" y="764498"/>
                  <a:chExt cx="712228" cy="712228"/>
                </a:xfrm>
              </p:grpSpPr>
              <p:sp>
                <p:nvSpPr>
                  <p:cNvPr id="49" name="Oval 48">
                    <a:extLst>
                      <a:ext uri="{FF2B5EF4-FFF2-40B4-BE49-F238E27FC236}">
                        <a16:creationId xmlns:a16="http://schemas.microsoft.com/office/drawing/2014/main" id="{B103114A-F629-47B8-8FB9-DAE8B25931C8}"/>
                      </a:ext>
                    </a:extLst>
                  </p:cNvPr>
                  <p:cNvSpPr/>
                  <p:nvPr/>
                </p:nvSpPr>
                <p:spPr>
                  <a:xfrm>
                    <a:off x="8156688" y="764498"/>
                    <a:ext cx="712228" cy="71222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FFDFEAFD-776C-4C08-91C8-8263C7C99006}"/>
                      </a:ext>
                    </a:extLst>
                  </p:cNvPr>
                  <p:cNvSpPr/>
                  <p:nvPr/>
                </p:nvSpPr>
                <p:spPr>
                  <a:xfrm>
                    <a:off x="8311455" y="919265"/>
                    <a:ext cx="402694" cy="402694"/>
                  </a:xfrm>
                  <a:prstGeom prst="ellipse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472FA3EC-C6E0-400D-98E6-2A784FE49BD5}"/>
                    </a:ext>
                  </a:extLst>
                </p:cNvPr>
                <p:cNvSpPr/>
                <p:nvPr/>
              </p:nvSpPr>
              <p:spPr>
                <a:xfrm>
                  <a:off x="8277004" y="284862"/>
                  <a:ext cx="437146" cy="464695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6801AF8-25C7-4271-81C4-7CA1F3F04CE6}"/>
                </a:ext>
              </a:extLst>
            </p:cNvPr>
            <p:cNvSpPr/>
            <p:nvPr/>
          </p:nvSpPr>
          <p:spPr>
            <a:xfrm>
              <a:off x="3672559" y="935323"/>
              <a:ext cx="4987353" cy="498735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082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2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609600"/>
            <a:ext cx="89916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রুলার-কম্পাসের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ধাপ:৩: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X ও Y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AB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P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বৃত্তচাপ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আকিঁ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বৃত্তচাপদ্বয়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Q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27463" y="703255"/>
            <a:ext cx="6168737" cy="3413252"/>
            <a:chOff x="1527463" y="675238"/>
            <a:chExt cx="6168737" cy="3413252"/>
          </a:xfrm>
        </p:grpSpPr>
        <p:grpSp>
          <p:nvGrpSpPr>
            <p:cNvPr id="6" name="Group 5"/>
            <p:cNvGrpSpPr/>
            <p:nvPr/>
          </p:nvGrpSpPr>
          <p:grpSpPr>
            <a:xfrm>
              <a:off x="1527463" y="2257983"/>
              <a:ext cx="6168737" cy="1646809"/>
              <a:chOff x="1894542" y="989009"/>
              <a:chExt cx="5322045" cy="1494458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2286000" y="2133600"/>
                <a:ext cx="44704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Oval 8"/>
              <p:cNvSpPr/>
              <p:nvPr/>
            </p:nvSpPr>
            <p:spPr>
              <a:xfrm>
                <a:off x="4237317" y="1055957"/>
                <a:ext cx="152400" cy="1659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119718" y="2050635"/>
                <a:ext cx="152400" cy="1659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310094" y="2050635"/>
                <a:ext cx="152400" cy="1659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340847" y="989009"/>
                <a:ext cx="457200" cy="4572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P</a:t>
                </a: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894542" y="1957116"/>
                <a:ext cx="457200" cy="4572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A</a:t>
                </a: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759387" y="2026267"/>
                <a:ext cx="457200" cy="4572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B</a:t>
                </a:r>
              </a:p>
            </p:txBody>
          </p:sp>
        </p:grpSp>
        <p:sp>
          <p:nvSpPr>
            <p:cNvPr id="7" name="Arc 6"/>
            <p:cNvSpPr/>
            <p:nvPr/>
          </p:nvSpPr>
          <p:spPr>
            <a:xfrm rot="8138972">
              <a:off x="2607159" y="675238"/>
              <a:ext cx="3428236" cy="3413252"/>
            </a:xfrm>
            <a:prstGeom prst="arc">
              <a:avLst>
                <a:gd name="adj1" fmla="val 15210491"/>
                <a:gd name="adj2" fmla="val 947635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Oval 25"/>
          <p:cNvSpPr/>
          <p:nvPr/>
        </p:nvSpPr>
        <p:spPr>
          <a:xfrm>
            <a:off x="2518063" y="3610991"/>
            <a:ext cx="529937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X</a:t>
            </a:r>
          </a:p>
        </p:txBody>
      </p:sp>
      <p:sp>
        <p:nvSpPr>
          <p:cNvPr id="27" name="Oval 26"/>
          <p:cNvSpPr/>
          <p:nvPr/>
        </p:nvSpPr>
        <p:spPr>
          <a:xfrm>
            <a:off x="5794663" y="3581400"/>
            <a:ext cx="529937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Y</a:t>
            </a:r>
          </a:p>
        </p:txBody>
      </p:sp>
      <p:sp>
        <p:nvSpPr>
          <p:cNvPr id="40" name="Arc 39"/>
          <p:cNvSpPr/>
          <p:nvPr/>
        </p:nvSpPr>
        <p:spPr>
          <a:xfrm rot="7313532">
            <a:off x="2508093" y="2919149"/>
            <a:ext cx="2523676" cy="1934436"/>
          </a:xfrm>
          <a:prstGeom prst="arc">
            <a:avLst>
              <a:gd name="adj1" fmla="val 15978009"/>
              <a:gd name="adj2" fmla="val 2014315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45BFDE9-65D5-4927-B08D-29441A57D068}"/>
              </a:ext>
            </a:extLst>
          </p:cNvPr>
          <p:cNvGrpSpPr/>
          <p:nvPr/>
        </p:nvGrpSpPr>
        <p:grpSpPr>
          <a:xfrm rot="12567588">
            <a:off x="1195526" y="1479741"/>
            <a:ext cx="4088024" cy="4148278"/>
            <a:chOff x="3672559" y="935323"/>
            <a:chExt cx="4987353" cy="4987353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7731724-D692-45D9-B8E6-2D71C74EF037}"/>
                </a:ext>
              </a:extLst>
            </p:cNvPr>
            <p:cNvGrpSpPr/>
            <p:nvPr/>
          </p:nvGrpSpPr>
          <p:grpSpPr>
            <a:xfrm>
              <a:off x="4443008" y="1151081"/>
              <a:ext cx="1586621" cy="2393937"/>
              <a:chOff x="7537437" y="829357"/>
              <a:chExt cx="1465654" cy="3075449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39A2D153-4DED-4EA8-9BD3-63E22A8343B8}"/>
                  </a:ext>
                </a:extLst>
              </p:cNvPr>
              <p:cNvGrpSpPr/>
              <p:nvPr/>
            </p:nvGrpSpPr>
            <p:grpSpPr>
              <a:xfrm rot="645315">
                <a:off x="7537437" y="1821508"/>
                <a:ext cx="449414" cy="2083298"/>
                <a:chOff x="7513138" y="1734718"/>
                <a:chExt cx="449414" cy="2083298"/>
              </a:xfrm>
            </p:grpSpPr>
            <p:sp>
              <p:nvSpPr>
                <p:cNvPr id="51" name="Arrow: Pentagon 2">
                  <a:extLst>
                    <a:ext uri="{FF2B5EF4-FFF2-40B4-BE49-F238E27FC236}">
                      <a16:creationId xmlns:a16="http://schemas.microsoft.com/office/drawing/2014/main" id="{5DCE1BA2-43C0-4D76-B14A-2A0AD1907A83}"/>
                    </a:ext>
                  </a:extLst>
                </p:cNvPr>
                <p:cNvSpPr/>
                <p:nvPr/>
              </p:nvSpPr>
              <p:spPr>
                <a:xfrm rot="6533372">
                  <a:off x="7105795" y="2398507"/>
                  <a:ext cx="1520545" cy="192968"/>
                </a:xfrm>
                <a:custGeom>
                  <a:avLst/>
                  <a:gdLst>
                    <a:gd name="connsiteX0" fmla="*/ 0 w 1185743"/>
                    <a:gd name="connsiteY0" fmla="*/ 0 h 264955"/>
                    <a:gd name="connsiteX1" fmla="*/ 1053266 w 1185743"/>
                    <a:gd name="connsiteY1" fmla="*/ 0 h 264955"/>
                    <a:gd name="connsiteX2" fmla="*/ 1185743 w 1185743"/>
                    <a:gd name="connsiteY2" fmla="*/ 132478 h 264955"/>
                    <a:gd name="connsiteX3" fmla="*/ 1053266 w 1185743"/>
                    <a:gd name="connsiteY3" fmla="*/ 264955 h 264955"/>
                    <a:gd name="connsiteX4" fmla="*/ 0 w 1185743"/>
                    <a:gd name="connsiteY4" fmla="*/ 264955 h 264955"/>
                    <a:gd name="connsiteX5" fmla="*/ 0 w 1185743"/>
                    <a:gd name="connsiteY5" fmla="*/ 0 h 264955"/>
                    <a:gd name="connsiteX0" fmla="*/ 0 w 1245704"/>
                    <a:gd name="connsiteY0" fmla="*/ 0 h 267389"/>
                    <a:gd name="connsiteX1" fmla="*/ 1053266 w 1245704"/>
                    <a:gd name="connsiteY1" fmla="*/ 0 h 267389"/>
                    <a:gd name="connsiteX2" fmla="*/ 1245704 w 1245704"/>
                    <a:gd name="connsiteY2" fmla="*/ 267389 h 267389"/>
                    <a:gd name="connsiteX3" fmla="*/ 1053266 w 1245704"/>
                    <a:gd name="connsiteY3" fmla="*/ 264955 h 267389"/>
                    <a:gd name="connsiteX4" fmla="*/ 0 w 1245704"/>
                    <a:gd name="connsiteY4" fmla="*/ 264955 h 267389"/>
                    <a:gd name="connsiteX5" fmla="*/ 0 w 1245704"/>
                    <a:gd name="connsiteY5" fmla="*/ 0 h 267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45704" h="267389">
                      <a:moveTo>
                        <a:pt x="0" y="0"/>
                      </a:moveTo>
                      <a:lnTo>
                        <a:pt x="1053266" y="0"/>
                      </a:lnTo>
                      <a:lnTo>
                        <a:pt x="1245704" y="267389"/>
                      </a:lnTo>
                      <a:lnTo>
                        <a:pt x="1053266" y="264955"/>
                      </a:lnTo>
                      <a:lnTo>
                        <a:pt x="0" y="2649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Arrow: Pentagon 1">
                  <a:extLst>
                    <a:ext uri="{FF2B5EF4-FFF2-40B4-BE49-F238E27FC236}">
                      <a16:creationId xmlns:a16="http://schemas.microsoft.com/office/drawing/2014/main" id="{762B388A-27B9-485A-B5A3-3CDBA876FA66}"/>
                    </a:ext>
                  </a:extLst>
                </p:cNvPr>
                <p:cNvSpPr/>
                <p:nvPr/>
              </p:nvSpPr>
              <p:spPr>
                <a:xfrm rot="6627642">
                  <a:off x="7093172" y="3311048"/>
                  <a:ext cx="926934" cy="87001"/>
                </a:xfrm>
                <a:custGeom>
                  <a:avLst/>
                  <a:gdLst>
                    <a:gd name="connsiteX0" fmla="*/ 0 w 1219377"/>
                    <a:gd name="connsiteY0" fmla="*/ 0 h 264957"/>
                    <a:gd name="connsiteX1" fmla="*/ 1086899 w 1219377"/>
                    <a:gd name="connsiteY1" fmla="*/ 0 h 264957"/>
                    <a:gd name="connsiteX2" fmla="*/ 1219377 w 1219377"/>
                    <a:gd name="connsiteY2" fmla="*/ 132479 h 264957"/>
                    <a:gd name="connsiteX3" fmla="*/ 1086899 w 1219377"/>
                    <a:gd name="connsiteY3" fmla="*/ 264957 h 264957"/>
                    <a:gd name="connsiteX4" fmla="*/ 0 w 1219377"/>
                    <a:gd name="connsiteY4" fmla="*/ 264957 h 264957"/>
                    <a:gd name="connsiteX5" fmla="*/ 0 w 1219377"/>
                    <a:gd name="connsiteY5" fmla="*/ 0 h 264957"/>
                    <a:gd name="connsiteX0" fmla="*/ 0 w 1384269"/>
                    <a:gd name="connsiteY0" fmla="*/ 0 h 264957"/>
                    <a:gd name="connsiteX1" fmla="*/ 1086899 w 1384269"/>
                    <a:gd name="connsiteY1" fmla="*/ 0 h 264957"/>
                    <a:gd name="connsiteX2" fmla="*/ 1384269 w 1384269"/>
                    <a:gd name="connsiteY2" fmla="*/ 132479 h 264957"/>
                    <a:gd name="connsiteX3" fmla="*/ 1086899 w 1384269"/>
                    <a:gd name="connsiteY3" fmla="*/ 264957 h 264957"/>
                    <a:gd name="connsiteX4" fmla="*/ 0 w 1384269"/>
                    <a:gd name="connsiteY4" fmla="*/ 264957 h 264957"/>
                    <a:gd name="connsiteX5" fmla="*/ 0 w 1384269"/>
                    <a:gd name="connsiteY5" fmla="*/ 0 h 264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4269" h="264957">
                      <a:moveTo>
                        <a:pt x="0" y="0"/>
                      </a:moveTo>
                      <a:lnTo>
                        <a:pt x="1086899" y="0"/>
                      </a:lnTo>
                      <a:lnTo>
                        <a:pt x="1384269" y="132479"/>
                      </a:lnTo>
                      <a:lnTo>
                        <a:pt x="1086899" y="264957"/>
                      </a:lnTo>
                      <a:lnTo>
                        <a:pt x="0" y="2649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" name="Arrow: Pentagon 3">
                <a:extLst>
                  <a:ext uri="{FF2B5EF4-FFF2-40B4-BE49-F238E27FC236}">
                    <a16:creationId xmlns:a16="http://schemas.microsoft.com/office/drawing/2014/main" id="{4DE5A12C-0210-40B9-B660-85BE42DC912A}"/>
                  </a:ext>
                </a:extLst>
              </p:cNvPr>
              <p:cNvSpPr/>
              <p:nvPr/>
            </p:nvSpPr>
            <p:spPr>
              <a:xfrm rot="3510389">
                <a:off x="7929881" y="2682534"/>
                <a:ext cx="1897818" cy="248602"/>
              </a:xfrm>
              <a:custGeom>
                <a:avLst/>
                <a:gdLst>
                  <a:gd name="connsiteX0" fmla="*/ 0 w 1570873"/>
                  <a:gd name="connsiteY0" fmla="*/ 0 h 264955"/>
                  <a:gd name="connsiteX1" fmla="*/ 1438396 w 1570873"/>
                  <a:gd name="connsiteY1" fmla="*/ 0 h 264955"/>
                  <a:gd name="connsiteX2" fmla="*/ 1570873 w 1570873"/>
                  <a:gd name="connsiteY2" fmla="*/ 132478 h 264955"/>
                  <a:gd name="connsiteX3" fmla="*/ 1438396 w 1570873"/>
                  <a:gd name="connsiteY3" fmla="*/ 264955 h 264955"/>
                  <a:gd name="connsiteX4" fmla="*/ 0 w 1570873"/>
                  <a:gd name="connsiteY4" fmla="*/ 264955 h 264955"/>
                  <a:gd name="connsiteX5" fmla="*/ 0 w 1570873"/>
                  <a:gd name="connsiteY5" fmla="*/ 0 h 264955"/>
                  <a:gd name="connsiteX0" fmla="*/ 0 w 1870676"/>
                  <a:gd name="connsiteY0" fmla="*/ 0 h 264955"/>
                  <a:gd name="connsiteX1" fmla="*/ 1438396 w 1870676"/>
                  <a:gd name="connsiteY1" fmla="*/ 0 h 264955"/>
                  <a:gd name="connsiteX2" fmla="*/ 1870676 w 1870676"/>
                  <a:gd name="connsiteY2" fmla="*/ 87508 h 264955"/>
                  <a:gd name="connsiteX3" fmla="*/ 1438396 w 1870676"/>
                  <a:gd name="connsiteY3" fmla="*/ 264955 h 264955"/>
                  <a:gd name="connsiteX4" fmla="*/ 0 w 1870676"/>
                  <a:gd name="connsiteY4" fmla="*/ 264955 h 264955"/>
                  <a:gd name="connsiteX5" fmla="*/ 0 w 1870676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0 w 1870679"/>
                  <a:gd name="connsiteY4" fmla="*/ 264955 h 264955"/>
                  <a:gd name="connsiteX5" fmla="*/ 0 w 1870679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74052 w 1870679"/>
                  <a:gd name="connsiteY4" fmla="*/ 223041 h 264955"/>
                  <a:gd name="connsiteX5" fmla="*/ 0 w 1870679"/>
                  <a:gd name="connsiteY5" fmla="*/ 0 h 264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0679" h="264955">
                    <a:moveTo>
                      <a:pt x="0" y="0"/>
                    </a:moveTo>
                    <a:lnTo>
                      <a:pt x="1438396" y="0"/>
                    </a:lnTo>
                    <a:lnTo>
                      <a:pt x="1870679" y="102498"/>
                    </a:lnTo>
                    <a:lnTo>
                      <a:pt x="1438396" y="264955"/>
                    </a:lnTo>
                    <a:lnTo>
                      <a:pt x="74052" y="2230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F99B782A-8471-4457-8409-87C1C30D41E4}"/>
                  </a:ext>
                </a:extLst>
              </p:cNvPr>
              <p:cNvGrpSpPr/>
              <p:nvPr/>
            </p:nvGrpSpPr>
            <p:grpSpPr>
              <a:xfrm>
                <a:off x="8001920" y="829357"/>
                <a:ext cx="712228" cy="1189499"/>
                <a:chOff x="8156688" y="284861"/>
                <a:chExt cx="712228" cy="1189499"/>
              </a:xfrm>
            </p:grpSpPr>
            <p:grpSp>
              <p:nvGrpSpPr>
                <p:cNvPr id="47" name="Group 46">
                  <a:extLst>
                    <a:ext uri="{FF2B5EF4-FFF2-40B4-BE49-F238E27FC236}">
                      <a16:creationId xmlns:a16="http://schemas.microsoft.com/office/drawing/2014/main" id="{C175E417-C348-4C01-B86C-217E2F96BBC3}"/>
                    </a:ext>
                  </a:extLst>
                </p:cNvPr>
                <p:cNvGrpSpPr/>
                <p:nvPr/>
              </p:nvGrpSpPr>
              <p:grpSpPr>
                <a:xfrm>
                  <a:off x="8156688" y="762132"/>
                  <a:ext cx="712228" cy="712228"/>
                  <a:chOff x="8156688" y="764498"/>
                  <a:chExt cx="712228" cy="712228"/>
                </a:xfrm>
              </p:grpSpPr>
              <p:sp>
                <p:nvSpPr>
                  <p:cNvPr id="49" name="Oval 48">
                    <a:extLst>
                      <a:ext uri="{FF2B5EF4-FFF2-40B4-BE49-F238E27FC236}">
                        <a16:creationId xmlns:a16="http://schemas.microsoft.com/office/drawing/2014/main" id="{E661A8CC-0AFF-4025-AF07-2F92EA3334B4}"/>
                      </a:ext>
                    </a:extLst>
                  </p:cNvPr>
                  <p:cNvSpPr/>
                  <p:nvPr/>
                </p:nvSpPr>
                <p:spPr>
                  <a:xfrm>
                    <a:off x="8156688" y="764498"/>
                    <a:ext cx="712228" cy="71222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241B2A37-8E4B-43B2-AB13-10C1E0ED9533}"/>
                      </a:ext>
                    </a:extLst>
                  </p:cNvPr>
                  <p:cNvSpPr/>
                  <p:nvPr/>
                </p:nvSpPr>
                <p:spPr>
                  <a:xfrm>
                    <a:off x="8311455" y="919265"/>
                    <a:ext cx="402694" cy="402694"/>
                  </a:xfrm>
                  <a:prstGeom prst="ellipse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EF4463E8-3B73-4284-9F26-CA6D257F8778}"/>
                    </a:ext>
                  </a:extLst>
                </p:cNvPr>
                <p:cNvSpPr/>
                <p:nvPr/>
              </p:nvSpPr>
              <p:spPr>
                <a:xfrm>
                  <a:off x="8277003" y="284861"/>
                  <a:ext cx="437146" cy="464695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167289D-B1BE-4DEE-8D53-B4BFC682433D}"/>
                </a:ext>
              </a:extLst>
            </p:cNvPr>
            <p:cNvSpPr/>
            <p:nvPr/>
          </p:nvSpPr>
          <p:spPr>
            <a:xfrm>
              <a:off x="3672559" y="935323"/>
              <a:ext cx="4987353" cy="498735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Oval 53"/>
          <p:cNvSpPr/>
          <p:nvPr/>
        </p:nvSpPr>
        <p:spPr>
          <a:xfrm>
            <a:off x="4242954" y="4541556"/>
            <a:ext cx="176646" cy="1828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45BFDE9-65D5-4927-B08D-29441A57D068}"/>
              </a:ext>
            </a:extLst>
          </p:cNvPr>
          <p:cNvGrpSpPr/>
          <p:nvPr/>
        </p:nvGrpSpPr>
        <p:grpSpPr>
          <a:xfrm rot="19633570">
            <a:off x="3487024" y="1679054"/>
            <a:ext cx="4147319" cy="4095398"/>
            <a:chOff x="3672559" y="935323"/>
            <a:chExt cx="4987353" cy="4987353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7731724-D692-45D9-B8E6-2D71C74EF037}"/>
                </a:ext>
              </a:extLst>
            </p:cNvPr>
            <p:cNvGrpSpPr/>
            <p:nvPr/>
          </p:nvGrpSpPr>
          <p:grpSpPr>
            <a:xfrm>
              <a:off x="4511089" y="1151081"/>
              <a:ext cx="1518514" cy="2277907"/>
              <a:chOff x="7600348" y="829357"/>
              <a:chExt cx="1402743" cy="2926387"/>
            </a:xfrm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39A2D153-4DED-4EA8-9BD3-63E22A8343B8}"/>
                  </a:ext>
                </a:extLst>
              </p:cNvPr>
              <p:cNvGrpSpPr/>
              <p:nvPr/>
            </p:nvGrpSpPr>
            <p:grpSpPr>
              <a:xfrm rot="645315">
                <a:off x="7600348" y="1907271"/>
                <a:ext cx="390525" cy="1699451"/>
                <a:chOff x="7555650" y="1816098"/>
                <a:chExt cx="390525" cy="1699451"/>
              </a:xfrm>
            </p:grpSpPr>
            <p:sp>
              <p:nvSpPr>
                <p:cNvPr id="78" name="Arrow: Pentagon 2">
                  <a:extLst>
                    <a:ext uri="{FF2B5EF4-FFF2-40B4-BE49-F238E27FC236}">
                      <a16:creationId xmlns:a16="http://schemas.microsoft.com/office/drawing/2014/main" id="{5DCE1BA2-43C0-4D76-B14A-2A0AD1907A83}"/>
                    </a:ext>
                  </a:extLst>
                </p:cNvPr>
                <p:cNvSpPr/>
                <p:nvPr/>
              </p:nvSpPr>
              <p:spPr>
                <a:xfrm rot="6371325">
                  <a:off x="7143822" y="2415309"/>
                  <a:ext cx="1401563" cy="203142"/>
                </a:xfrm>
                <a:custGeom>
                  <a:avLst/>
                  <a:gdLst>
                    <a:gd name="connsiteX0" fmla="*/ 0 w 1185743"/>
                    <a:gd name="connsiteY0" fmla="*/ 0 h 264955"/>
                    <a:gd name="connsiteX1" fmla="*/ 1053266 w 1185743"/>
                    <a:gd name="connsiteY1" fmla="*/ 0 h 264955"/>
                    <a:gd name="connsiteX2" fmla="*/ 1185743 w 1185743"/>
                    <a:gd name="connsiteY2" fmla="*/ 132478 h 264955"/>
                    <a:gd name="connsiteX3" fmla="*/ 1053266 w 1185743"/>
                    <a:gd name="connsiteY3" fmla="*/ 264955 h 264955"/>
                    <a:gd name="connsiteX4" fmla="*/ 0 w 1185743"/>
                    <a:gd name="connsiteY4" fmla="*/ 264955 h 264955"/>
                    <a:gd name="connsiteX5" fmla="*/ 0 w 1185743"/>
                    <a:gd name="connsiteY5" fmla="*/ 0 h 264955"/>
                    <a:gd name="connsiteX0" fmla="*/ 0 w 1245704"/>
                    <a:gd name="connsiteY0" fmla="*/ 0 h 267389"/>
                    <a:gd name="connsiteX1" fmla="*/ 1053266 w 1245704"/>
                    <a:gd name="connsiteY1" fmla="*/ 0 h 267389"/>
                    <a:gd name="connsiteX2" fmla="*/ 1245704 w 1245704"/>
                    <a:gd name="connsiteY2" fmla="*/ 267389 h 267389"/>
                    <a:gd name="connsiteX3" fmla="*/ 1053266 w 1245704"/>
                    <a:gd name="connsiteY3" fmla="*/ 264955 h 267389"/>
                    <a:gd name="connsiteX4" fmla="*/ 0 w 1245704"/>
                    <a:gd name="connsiteY4" fmla="*/ 264955 h 267389"/>
                    <a:gd name="connsiteX5" fmla="*/ 0 w 1245704"/>
                    <a:gd name="connsiteY5" fmla="*/ 0 h 267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45704" h="267389">
                      <a:moveTo>
                        <a:pt x="0" y="0"/>
                      </a:moveTo>
                      <a:lnTo>
                        <a:pt x="1053266" y="0"/>
                      </a:lnTo>
                      <a:lnTo>
                        <a:pt x="1245704" y="267389"/>
                      </a:lnTo>
                      <a:lnTo>
                        <a:pt x="1053266" y="264955"/>
                      </a:lnTo>
                      <a:lnTo>
                        <a:pt x="0" y="2649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Arrow: Pentagon 1">
                  <a:extLst>
                    <a:ext uri="{FF2B5EF4-FFF2-40B4-BE49-F238E27FC236}">
                      <a16:creationId xmlns:a16="http://schemas.microsoft.com/office/drawing/2014/main" id="{762B388A-27B9-485A-B5A3-3CDBA876FA66}"/>
                    </a:ext>
                  </a:extLst>
                </p:cNvPr>
                <p:cNvSpPr/>
                <p:nvPr/>
              </p:nvSpPr>
              <p:spPr>
                <a:xfrm rot="6339216">
                  <a:off x="7055007" y="2908838"/>
                  <a:ext cx="1107354" cy="106067"/>
                </a:xfrm>
                <a:custGeom>
                  <a:avLst/>
                  <a:gdLst>
                    <a:gd name="connsiteX0" fmla="*/ 0 w 1219377"/>
                    <a:gd name="connsiteY0" fmla="*/ 0 h 264957"/>
                    <a:gd name="connsiteX1" fmla="*/ 1086899 w 1219377"/>
                    <a:gd name="connsiteY1" fmla="*/ 0 h 264957"/>
                    <a:gd name="connsiteX2" fmla="*/ 1219377 w 1219377"/>
                    <a:gd name="connsiteY2" fmla="*/ 132479 h 264957"/>
                    <a:gd name="connsiteX3" fmla="*/ 1086899 w 1219377"/>
                    <a:gd name="connsiteY3" fmla="*/ 264957 h 264957"/>
                    <a:gd name="connsiteX4" fmla="*/ 0 w 1219377"/>
                    <a:gd name="connsiteY4" fmla="*/ 264957 h 264957"/>
                    <a:gd name="connsiteX5" fmla="*/ 0 w 1219377"/>
                    <a:gd name="connsiteY5" fmla="*/ 0 h 264957"/>
                    <a:gd name="connsiteX0" fmla="*/ 0 w 1384269"/>
                    <a:gd name="connsiteY0" fmla="*/ 0 h 264957"/>
                    <a:gd name="connsiteX1" fmla="*/ 1086899 w 1384269"/>
                    <a:gd name="connsiteY1" fmla="*/ 0 h 264957"/>
                    <a:gd name="connsiteX2" fmla="*/ 1384269 w 1384269"/>
                    <a:gd name="connsiteY2" fmla="*/ 132479 h 264957"/>
                    <a:gd name="connsiteX3" fmla="*/ 1086899 w 1384269"/>
                    <a:gd name="connsiteY3" fmla="*/ 264957 h 264957"/>
                    <a:gd name="connsiteX4" fmla="*/ 0 w 1384269"/>
                    <a:gd name="connsiteY4" fmla="*/ 264957 h 264957"/>
                    <a:gd name="connsiteX5" fmla="*/ 0 w 1384269"/>
                    <a:gd name="connsiteY5" fmla="*/ 0 h 264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4269" h="264957">
                      <a:moveTo>
                        <a:pt x="0" y="0"/>
                      </a:moveTo>
                      <a:lnTo>
                        <a:pt x="1086899" y="0"/>
                      </a:lnTo>
                      <a:lnTo>
                        <a:pt x="1384269" y="132479"/>
                      </a:lnTo>
                      <a:lnTo>
                        <a:pt x="1086899" y="264957"/>
                      </a:lnTo>
                      <a:lnTo>
                        <a:pt x="0" y="2649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2" name="Arrow: Pentagon 3">
                <a:extLst>
                  <a:ext uri="{FF2B5EF4-FFF2-40B4-BE49-F238E27FC236}">
                    <a16:creationId xmlns:a16="http://schemas.microsoft.com/office/drawing/2014/main" id="{4DE5A12C-0210-40B9-B660-85BE42DC912A}"/>
                  </a:ext>
                </a:extLst>
              </p:cNvPr>
              <p:cNvSpPr/>
              <p:nvPr/>
            </p:nvSpPr>
            <p:spPr>
              <a:xfrm rot="3571280">
                <a:off x="7929881" y="2682535"/>
                <a:ext cx="1897817" cy="248602"/>
              </a:xfrm>
              <a:custGeom>
                <a:avLst/>
                <a:gdLst>
                  <a:gd name="connsiteX0" fmla="*/ 0 w 1570873"/>
                  <a:gd name="connsiteY0" fmla="*/ 0 h 264955"/>
                  <a:gd name="connsiteX1" fmla="*/ 1438396 w 1570873"/>
                  <a:gd name="connsiteY1" fmla="*/ 0 h 264955"/>
                  <a:gd name="connsiteX2" fmla="*/ 1570873 w 1570873"/>
                  <a:gd name="connsiteY2" fmla="*/ 132478 h 264955"/>
                  <a:gd name="connsiteX3" fmla="*/ 1438396 w 1570873"/>
                  <a:gd name="connsiteY3" fmla="*/ 264955 h 264955"/>
                  <a:gd name="connsiteX4" fmla="*/ 0 w 1570873"/>
                  <a:gd name="connsiteY4" fmla="*/ 264955 h 264955"/>
                  <a:gd name="connsiteX5" fmla="*/ 0 w 1570873"/>
                  <a:gd name="connsiteY5" fmla="*/ 0 h 264955"/>
                  <a:gd name="connsiteX0" fmla="*/ 0 w 1870676"/>
                  <a:gd name="connsiteY0" fmla="*/ 0 h 264955"/>
                  <a:gd name="connsiteX1" fmla="*/ 1438396 w 1870676"/>
                  <a:gd name="connsiteY1" fmla="*/ 0 h 264955"/>
                  <a:gd name="connsiteX2" fmla="*/ 1870676 w 1870676"/>
                  <a:gd name="connsiteY2" fmla="*/ 87508 h 264955"/>
                  <a:gd name="connsiteX3" fmla="*/ 1438396 w 1870676"/>
                  <a:gd name="connsiteY3" fmla="*/ 264955 h 264955"/>
                  <a:gd name="connsiteX4" fmla="*/ 0 w 1870676"/>
                  <a:gd name="connsiteY4" fmla="*/ 264955 h 264955"/>
                  <a:gd name="connsiteX5" fmla="*/ 0 w 1870676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0 w 1870679"/>
                  <a:gd name="connsiteY4" fmla="*/ 264955 h 264955"/>
                  <a:gd name="connsiteX5" fmla="*/ 0 w 1870679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74052 w 1870679"/>
                  <a:gd name="connsiteY4" fmla="*/ 223041 h 264955"/>
                  <a:gd name="connsiteX5" fmla="*/ 0 w 1870679"/>
                  <a:gd name="connsiteY5" fmla="*/ 0 h 264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0679" h="264955">
                    <a:moveTo>
                      <a:pt x="0" y="0"/>
                    </a:moveTo>
                    <a:lnTo>
                      <a:pt x="1438396" y="0"/>
                    </a:lnTo>
                    <a:lnTo>
                      <a:pt x="1870679" y="102498"/>
                    </a:lnTo>
                    <a:lnTo>
                      <a:pt x="1438396" y="264955"/>
                    </a:lnTo>
                    <a:lnTo>
                      <a:pt x="74052" y="2230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F99B782A-8471-4457-8409-87C1C30D41E4}"/>
                  </a:ext>
                </a:extLst>
              </p:cNvPr>
              <p:cNvGrpSpPr/>
              <p:nvPr/>
            </p:nvGrpSpPr>
            <p:grpSpPr>
              <a:xfrm>
                <a:off x="8001920" y="829357"/>
                <a:ext cx="712228" cy="1189499"/>
                <a:chOff x="8156688" y="284861"/>
                <a:chExt cx="712228" cy="1189499"/>
              </a:xfrm>
            </p:grpSpPr>
            <p:grpSp>
              <p:nvGrpSpPr>
                <p:cNvPr id="74" name="Group 73">
                  <a:extLst>
                    <a:ext uri="{FF2B5EF4-FFF2-40B4-BE49-F238E27FC236}">
                      <a16:creationId xmlns:a16="http://schemas.microsoft.com/office/drawing/2014/main" id="{C175E417-C348-4C01-B86C-217E2F96BBC3}"/>
                    </a:ext>
                  </a:extLst>
                </p:cNvPr>
                <p:cNvGrpSpPr/>
                <p:nvPr/>
              </p:nvGrpSpPr>
              <p:grpSpPr>
                <a:xfrm>
                  <a:off x="8156688" y="762132"/>
                  <a:ext cx="712228" cy="712228"/>
                  <a:chOff x="8156688" y="764498"/>
                  <a:chExt cx="712228" cy="712228"/>
                </a:xfrm>
              </p:grpSpPr>
              <p:sp>
                <p:nvSpPr>
                  <p:cNvPr id="76" name="Oval 75">
                    <a:extLst>
                      <a:ext uri="{FF2B5EF4-FFF2-40B4-BE49-F238E27FC236}">
                        <a16:creationId xmlns:a16="http://schemas.microsoft.com/office/drawing/2014/main" id="{E661A8CC-0AFF-4025-AF07-2F92EA3334B4}"/>
                      </a:ext>
                    </a:extLst>
                  </p:cNvPr>
                  <p:cNvSpPr/>
                  <p:nvPr/>
                </p:nvSpPr>
                <p:spPr>
                  <a:xfrm>
                    <a:off x="8156688" y="764498"/>
                    <a:ext cx="712228" cy="71222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Oval 76">
                    <a:extLst>
                      <a:ext uri="{FF2B5EF4-FFF2-40B4-BE49-F238E27FC236}">
                        <a16:creationId xmlns:a16="http://schemas.microsoft.com/office/drawing/2014/main" id="{241B2A37-8E4B-43B2-AB13-10C1E0ED9533}"/>
                      </a:ext>
                    </a:extLst>
                  </p:cNvPr>
                  <p:cNvSpPr/>
                  <p:nvPr/>
                </p:nvSpPr>
                <p:spPr>
                  <a:xfrm>
                    <a:off x="8311455" y="919266"/>
                    <a:ext cx="402694" cy="402694"/>
                  </a:xfrm>
                  <a:prstGeom prst="ellipse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EF4463E8-3B73-4284-9F26-CA6D257F8778}"/>
                    </a:ext>
                  </a:extLst>
                </p:cNvPr>
                <p:cNvSpPr/>
                <p:nvPr/>
              </p:nvSpPr>
              <p:spPr>
                <a:xfrm>
                  <a:off x="8277003" y="284861"/>
                  <a:ext cx="437146" cy="464695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167289D-B1BE-4DEE-8D53-B4BFC682433D}"/>
                </a:ext>
              </a:extLst>
            </p:cNvPr>
            <p:cNvSpPr/>
            <p:nvPr/>
          </p:nvSpPr>
          <p:spPr>
            <a:xfrm>
              <a:off x="3672559" y="935323"/>
              <a:ext cx="4987353" cy="498735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Arc 79"/>
          <p:cNvSpPr/>
          <p:nvPr/>
        </p:nvSpPr>
        <p:spPr>
          <a:xfrm rot="11816971">
            <a:off x="4148353" y="3282384"/>
            <a:ext cx="2523676" cy="1934436"/>
          </a:xfrm>
          <a:prstGeom prst="arc">
            <a:avLst>
              <a:gd name="adj1" fmla="val 15978009"/>
              <a:gd name="adj2" fmla="val 2014315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4648200" y="4449191"/>
            <a:ext cx="529937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69325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47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77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40" grpId="0" animBg="1"/>
      <p:bldP spid="54" grpId="0" animBg="1"/>
      <p:bldP spid="80" grpId="0" animBg="1"/>
      <p:bldP spid="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609600"/>
            <a:ext cx="899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রুলার-কম্পাসের</a:t>
            </a:r>
            <a:r>
              <a:rPr lang="en-US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ধাপ:৪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P,Q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PQ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রেখাংশ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AB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7463" y="152400"/>
            <a:ext cx="6168737" cy="3413252"/>
            <a:chOff x="1527463" y="675238"/>
            <a:chExt cx="6168737" cy="3413252"/>
          </a:xfrm>
        </p:grpSpPr>
        <p:grpSp>
          <p:nvGrpSpPr>
            <p:cNvPr id="4" name="Group 3"/>
            <p:cNvGrpSpPr/>
            <p:nvPr/>
          </p:nvGrpSpPr>
          <p:grpSpPr>
            <a:xfrm>
              <a:off x="1527463" y="2257983"/>
              <a:ext cx="6168737" cy="1646809"/>
              <a:chOff x="1894542" y="989009"/>
              <a:chExt cx="5322045" cy="1494458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2286000" y="2133600"/>
                <a:ext cx="44704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Oval 6"/>
              <p:cNvSpPr/>
              <p:nvPr/>
            </p:nvSpPr>
            <p:spPr>
              <a:xfrm>
                <a:off x="4237317" y="1055957"/>
                <a:ext cx="152400" cy="1659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119718" y="2050635"/>
                <a:ext cx="152400" cy="1659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310094" y="2050635"/>
                <a:ext cx="152400" cy="16592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074895" y="989009"/>
                <a:ext cx="457200" cy="4572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P</a:t>
                </a: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894542" y="1957116"/>
                <a:ext cx="457200" cy="4572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A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6759387" y="2026267"/>
                <a:ext cx="457200" cy="4572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B</a:t>
                </a:r>
              </a:p>
            </p:txBody>
          </p:sp>
        </p:grpSp>
        <p:sp>
          <p:nvSpPr>
            <p:cNvPr id="5" name="Arc 4"/>
            <p:cNvSpPr/>
            <p:nvPr/>
          </p:nvSpPr>
          <p:spPr>
            <a:xfrm rot="8138972">
              <a:off x="2607159" y="675238"/>
              <a:ext cx="3428236" cy="3413252"/>
            </a:xfrm>
            <a:prstGeom prst="arc">
              <a:avLst>
                <a:gd name="adj1" fmla="val 15210491"/>
                <a:gd name="adj2" fmla="val 947635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4321277" y="1295400"/>
            <a:ext cx="10000" cy="346951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2802714" y="1920721"/>
            <a:ext cx="3797052" cy="2592291"/>
            <a:chOff x="2802714" y="1920721"/>
            <a:chExt cx="3797052" cy="2592291"/>
          </a:xfrm>
        </p:grpSpPr>
        <p:sp>
          <p:nvSpPr>
            <p:cNvPr id="13" name="Arc 12"/>
            <p:cNvSpPr/>
            <p:nvPr/>
          </p:nvSpPr>
          <p:spPr>
            <a:xfrm rot="7313532">
              <a:off x="2508094" y="2215341"/>
              <a:ext cx="2523676" cy="1934436"/>
            </a:xfrm>
            <a:prstGeom prst="arc">
              <a:avLst>
                <a:gd name="adj1" fmla="val 15978009"/>
                <a:gd name="adj2" fmla="val 2014315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11816971">
              <a:off x="4076090" y="2578576"/>
              <a:ext cx="2523676" cy="1934436"/>
            </a:xfrm>
            <a:prstGeom prst="arc">
              <a:avLst>
                <a:gd name="adj1" fmla="val 15978009"/>
                <a:gd name="adj2" fmla="val 20143154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242954" y="3931956"/>
              <a:ext cx="176646" cy="182844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65569" y="2369565"/>
            <a:ext cx="4755737" cy="466725"/>
          </a:xfrm>
          <a:prstGeom prst="rect">
            <a:avLst/>
          </a:prstGeom>
        </p:spPr>
      </p:pic>
      <p:sp>
        <p:nvSpPr>
          <p:cNvPr id="19" name="Arrow: Pentagon 3">
            <a:extLst>
              <a:ext uri="{FF2B5EF4-FFF2-40B4-BE49-F238E27FC236}">
                <a16:creationId xmlns:a16="http://schemas.microsoft.com/office/drawing/2014/main" id="{77E495FF-E6A1-4692-8E98-07DAF0C46D7D}"/>
              </a:ext>
            </a:extLst>
          </p:cNvPr>
          <p:cNvSpPr/>
          <p:nvPr/>
        </p:nvSpPr>
        <p:spPr>
          <a:xfrm>
            <a:off x="1307207" y="1676400"/>
            <a:ext cx="3036193" cy="284717"/>
          </a:xfrm>
          <a:custGeom>
            <a:avLst/>
            <a:gdLst>
              <a:gd name="connsiteX0" fmla="*/ 0 w 4062336"/>
              <a:gd name="connsiteY0" fmla="*/ 0 h 502170"/>
              <a:gd name="connsiteX1" fmla="*/ 3811251 w 4062336"/>
              <a:gd name="connsiteY1" fmla="*/ 0 h 502170"/>
              <a:gd name="connsiteX2" fmla="*/ 4062336 w 4062336"/>
              <a:gd name="connsiteY2" fmla="*/ 251085 h 502170"/>
              <a:gd name="connsiteX3" fmla="*/ 3811251 w 4062336"/>
              <a:gd name="connsiteY3" fmla="*/ 502170 h 502170"/>
              <a:gd name="connsiteX4" fmla="*/ 0 w 4062336"/>
              <a:gd name="connsiteY4" fmla="*/ 502170 h 502170"/>
              <a:gd name="connsiteX5" fmla="*/ 0 w 4062336"/>
              <a:gd name="connsiteY5" fmla="*/ 0 h 502170"/>
              <a:gd name="connsiteX0" fmla="*/ 0 w 4257208"/>
              <a:gd name="connsiteY0" fmla="*/ 0 h 502170"/>
              <a:gd name="connsiteX1" fmla="*/ 3811251 w 4257208"/>
              <a:gd name="connsiteY1" fmla="*/ 0 h 502170"/>
              <a:gd name="connsiteX2" fmla="*/ 4257208 w 4257208"/>
              <a:gd name="connsiteY2" fmla="*/ 266075 h 502170"/>
              <a:gd name="connsiteX3" fmla="*/ 3811251 w 4257208"/>
              <a:gd name="connsiteY3" fmla="*/ 502170 h 502170"/>
              <a:gd name="connsiteX4" fmla="*/ 0 w 4257208"/>
              <a:gd name="connsiteY4" fmla="*/ 502170 h 502170"/>
              <a:gd name="connsiteX5" fmla="*/ 0 w 4257208"/>
              <a:gd name="connsiteY5" fmla="*/ 0 h 50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7208" h="502170">
                <a:moveTo>
                  <a:pt x="0" y="0"/>
                </a:moveTo>
                <a:lnTo>
                  <a:pt x="3811251" y="0"/>
                </a:lnTo>
                <a:lnTo>
                  <a:pt x="4257208" y="266075"/>
                </a:lnTo>
                <a:lnTo>
                  <a:pt x="3811251" y="502170"/>
                </a:lnTo>
                <a:lnTo>
                  <a:pt x="0" y="50217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425537" y="1172591"/>
            <a:ext cx="529937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P</a:t>
            </a:r>
          </a:p>
        </p:txBody>
      </p:sp>
      <p:sp>
        <p:nvSpPr>
          <p:cNvPr id="21" name="Oval 20"/>
          <p:cNvSpPr/>
          <p:nvPr/>
        </p:nvSpPr>
        <p:spPr>
          <a:xfrm>
            <a:off x="3584863" y="3839591"/>
            <a:ext cx="529937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5827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6505 L -0.00052 0.4238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09800" y="1981200"/>
            <a:ext cx="5181600" cy="2139874"/>
            <a:chOff x="2286000" y="801291"/>
            <a:chExt cx="4470400" cy="1941909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2286000" y="2133600"/>
              <a:ext cx="4470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4389718" y="946927"/>
              <a:ext cx="152400" cy="16592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667000" y="2050635"/>
              <a:ext cx="152400" cy="16592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254378" y="2050635"/>
              <a:ext cx="152400" cy="16592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618317" y="801291"/>
              <a:ext cx="457200" cy="457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514600" y="2286000"/>
              <a:ext cx="457200" cy="457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X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101977" y="2286000"/>
              <a:ext cx="457200" cy="457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Y</a:t>
              </a:r>
            </a:p>
          </p:txBody>
        </p:sp>
      </p:grpSp>
      <p:sp>
        <p:nvSpPr>
          <p:cNvPr id="10" name="Oval 9"/>
          <p:cNvSpPr/>
          <p:nvPr/>
        </p:nvSpPr>
        <p:spPr>
          <a:xfrm>
            <a:off x="2514600" y="228600"/>
            <a:ext cx="4038600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C00CC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44958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XY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সরলরেখাটির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বহি:স্থ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R। R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XY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সরলরেখার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[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রুলার-কম্পাসের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94215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4600" y="228600"/>
            <a:ext cx="4038600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C00CC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8600" y="1524000"/>
                <a:ext cx="8763000" cy="195290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457200" algn="l"/>
                  </a:tabLst>
                </a:pP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১।	</a:t>
                </a:r>
                <a:r>
                  <a:rPr lang="en-US" sz="4000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একটি</m:t>
                    </m:r>
                    <m:r>
                      <a:rPr lang="en-US" sz="40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sz="40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ত্রিকোণীর</m:t>
                    </m:r>
                    <m:r>
                      <a:rPr lang="en-US" sz="40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sz="40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সমকোণ</m:t>
                    </m:r>
                    <m:r>
                      <a:rPr lang="en-US" sz="40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sz="40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বাদে</m:t>
                    </m:r>
                    <m:r>
                      <a:rPr lang="en-US" sz="40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sz="40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অপর</m:t>
                    </m:r>
                    <m:r>
                      <a:rPr lang="en-US" sz="40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sz="40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দুটি</m:t>
                    </m:r>
                    <m:r>
                      <a:rPr lang="en-US" sz="40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sz="40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কোণের</m:t>
                    </m:r>
                    <m:r>
                      <a:rPr lang="en-US" sz="40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en-US" sz="4000" b="0" i="0" dirty="0">
                  <a:latin typeface="Cambria Math"/>
                  <a:ea typeface="Cambria Math"/>
                  <a:cs typeface="NikoshBAN" pitchFamily="2" charset="0"/>
                </a:endParaRPr>
              </a:p>
              <a:p>
                <a:pPr>
                  <a:tabLst>
                    <a:tab pos="457200" algn="l"/>
                  </a:tabLst>
                </a:pPr>
                <a:r>
                  <a:rPr lang="en-US" sz="4000" b="0" dirty="0">
                    <a:ea typeface="Cambria Math"/>
                    <a:cs typeface="NikoshBAN" pitchFamily="2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সমষ্টি</m:t>
                    </m:r>
                    <m:r>
                      <a:rPr lang="en-US" sz="40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sz="40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কত</m:t>
                    </m:r>
                    <m:r>
                      <a:rPr lang="en-US" sz="40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?</m:t>
                    </m:r>
                  </m:oMath>
                </a14:m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  <a:p>
                <a:pPr>
                  <a:tabLst>
                    <a:tab pos="457200" algn="l"/>
                  </a:tabLst>
                </a:pP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cs typeface="NikoshBAN" pitchFamily="2" charset="0"/>
                          </a:rPr>
                          <m:t>         40</m:t>
                        </m:r>
                      </m:e>
                      <m:sup>
                        <m:r>
                          <a:rPr lang="en-US" sz="400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4000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cs typeface="NikoshBAN" pitchFamily="2" charset="0"/>
                          </a:rPr>
                          <m:t>      60</m:t>
                        </m:r>
                      </m:e>
                      <m:sup>
                        <m:r>
                          <a:rPr lang="en-US" sz="400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4000" dirty="0">
                    <a:cs typeface="NikoshBAN" pitchFamily="2" charset="0"/>
                  </a:rPr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cs typeface="NikoshBAN" pitchFamily="2" charset="0"/>
                          </a:rPr>
                          <m:t>90</m:t>
                        </m:r>
                      </m:e>
                      <m:sup>
                        <m:r>
                          <a:rPr lang="en-US" sz="400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4000" dirty="0">
                    <a:cs typeface="NikoshBAN" pitchFamily="2" charset="0"/>
                  </a:rPr>
                  <a:t>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cs typeface="NikoshBAN" pitchFamily="2" charset="0"/>
                          </a:rPr>
                          <m:t>120</m:t>
                        </m:r>
                      </m:e>
                      <m:sup>
                        <m:r>
                          <a:rPr lang="en-US" sz="400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°</m:t>
                        </m:r>
                      </m:sup>
                    </m:sSup>
                  </m:oMath>
                </a14:m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524000"/>
                <a:ext cx="8763000" cy="1952907"/>
              </a:xfrm>
              <a:prstGeom prst="rect">
                <a:avLst/>
              </a:prstGeom>
              <a:blipFill rotWithShape="1">
                <a:blip r:embed="rId2"/>
                <a:stretch>
                  <a:fillRect l="-2431" t="-4644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685800" y="2885769"/>
            <a:ext cx="494072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</a:t>
            </a:r>
          </a:p>
        </p:txBody>
      </p:sp>
      <p:sp>
        <p:nvSpPr>
          <p:cNvPr id="6" name="Oval 5"/>
          <p:cNvSpPr/>
          <p:nvPr/>
        </p:nvSpPr>
        <p:spPr>
          <a:xfrm>
            <a:off x="2286000" y="2895600"/>
            <a:ext cx="494072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</a:t>
            </a:r>
          </a:p>
        </p:txBody>
      </p:sp>
      <p:sp>
        <p:nvSpPr>
          <p:cNvPr id="7" name="Oval 6"/>
          <p:cNvSpPr/>
          <p:nvPr/>
        </p:nvSpPr>
        <p:spPr>
          <a:xfrm>
            <a:off x="3962400" y="2895600"/>
            <a:ext cx="494072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</a:t>
            </a:r>
          </a:p>
        </p:txBody>
      </p:sp>
      <p:sp>
        <p:nvSpPr>
          <p:cNvPr id="8" name="Oval 7"/>
          <p:cNvSpPr/>
          <p:nvPr/>
        </p:nvSpPr>
        <p:spPr>
          <a:xfrm>
            <a:off x="5943600" y="2895600"/>
            <a:ext cx="494072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8600" y="3762093"/>
                <a:ext cx="8763000" cy="193899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457200" algn="l"/>
                  </a:tabLst>
                </a:pP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2।	</a:t>
                </a:r>
                <a:r>
                  <a:rPr lang="en-US" sz="4000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𝐴𝐵</m:t>
                    </m:r>
                    <m:r>
                      <a:rPr lang="en-US" sz="400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⊥</m:t>
                    </m:r>
                    <m:r>
                      <a:rPr lang="en-US" sz="40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𝐵𝐶</m:t>
                    </m:r>
                    <m:r>
                      <a:rPr lang="en-US" sz="40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sz="40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হলে</m:t>
                    </m:r>
                    <m:r>
                      <a:rPr lang="en-US" sz="40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, </m:t>
                    </m:r>
                    <m:r>
                      <a:rPr lang="en-US" sz="40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নিচের</m:t>
                    </m:r>
                    <m:r>
                      <a:rPr lang="en-US" sz="40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sz="40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কোনটি</m:t>
                    </m:r>
                    <m:r>
                      <a:rPr lang="en-US" sz="40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sz="40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সঠিক</m:t>
                    </m:r>
                    <m:r>
                      <a:rPr lang="en-US" sz="40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?</m:t>
                    </m:r>
                  </m:oMath>
                </a14:m>
                <a:endParaRPr lang="en-US" sz="4000" b="0" dirty="0">
                  <a:ea typeface="Cambria Math"/>
                  <a:cs typeface="NikoshBAN" pitchFamily="2" charset="0"/>
                </a:endParaRPr>
              </a:p>
              <a:p>
                <a:pPr>
                  <a:tabLst>
                    <a:tab pos="457200" algn="l"/>
                  </a:tabLst>
                </a:pPr>
                <a:r>
                  <a:rPr lang="en-US" sz="4000" b="0" dirty="0">
                    <a:ea typeface="Cambria Math"/>
                    <a:cs typeface="NikoshBAN" pitchFamily="2" charset="0"/>
                  </a:rPr>
                  <a:t>         AB=BC      BC</a:t>
                </a:r>
                <a14:m>
                  <m:oMath xmlns:m="http://schemas.openxmlformats.org/officeDocument/2006/math">
                    <m:r>
                      <a:rPr lang="en-US" sz="4000" i="1" dirty="0">
                        <a:latin typeface="Cambria Math"/>
                        <a:ea typeface="Cambria Math"/>
                        <a:cs typeface="NikoshBAN" pitchFamily="2" charset="0"/>
                      </a:rPr>
                      <m:t>⊥</m:t>
                    </m:r>
                  </m:oMath>
                </a14:m>
                <a:r>
                  <a:rPr lang="en-US" sz="4000" b="0" dirty="0">
                    <a:ea typeface="Cambria Math"/>
                    <a:cs typeface="NikoshBAN" pitchFamily="2" charset="0"/>
                  </a:rPr>
                  <a:t>AB       </a:t>
                </a:r>
                <a:r>
                  <a:rPr lang="en-US" sz="4000" b="0" dirty="0" err="1">
                    <a:ea typeface="Cambria Math"/>
                    <a:cs typeface="NikoshBAN" pitchFamily="2" charset="0"/>
                  </a:rPr>
                  <a:t>AB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&gt;</m:t>
                    </m:r>
                    <m:r>
                      <a:rPr lang="en-US" sz="40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𝐵𝐶</m:t>
                    </m:r>
                  </m:oMath>
                </a14:m>
                <a:endParaRPr lang="en-US" sz="4000" b="0" dirty="0">
                  <a:ea typeface="Cambria Math"/>
                  <a:cs typeface="NikoshBAN" pitchFamily="2" charset="0"/>
                </a:endParaRPr>
              </a:p>
              <a:p>
                <a:pPr>
                  <a:tabLst>
                    <a:tab pos="457200" algn="l"/>
                  </a:tabLst>
                </a:pPr>
                <a:r>
                  <a:rPr lang="en-US" sz="4000" b="0" dirty="0">
                    <a:ea typeface="Cambria Math"/>
                    <a:cs typeface="NikoshBAN" pitchFamily="2" charset="0"/>
                  </a:rPr>
                  <a:t>         AB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&lt;</m:t>
                    </m:r>
                    <m:r>
                      <a:rPr lang="en-US" sz="40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𝐵𝐶</m:t>
                    </m:r>
                    <m:r>
                      <a:rPr lang="en-US" sz="40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.</m:t>
                    </m:r>
                  </m:oMath>
                </a14:m>
                <a:endParaRPr lang="en-US" sz="4000" b="0" dirty="0">
                  <a:ea typeface="Cambria Math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762093"/>
                <a:ext cx="8763000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2431" t="-4673" b="-11838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685800" y="4485969"/>
            <a:ext cx="494072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</a:t>
            </a:r>
          </a:p>
        </p:txBody>
      </p:sp>
      <p:sp>
        <p:nvSpPr>
          <p:cNvPr id="11" name="Oval 10"/>
          <p:cNvSpPr/>
          <p:nvPr/>
        </p:nvSpPr>
        <p:spPr>
          <a:xfrm>
            <a:off x="2858728" y="4495800"/>
            <a:ext cx="494072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</a:t>
            </a:r>
          </a:p>
        </p:txBody>
      </p:sp>
      <p:sp>
        <p:nvSpPr>
          <p:cNvPr id="12" name="Oval 11"/>
          <p:cNvSpPr/>
          <p:nvPr/>
        </p:nvSpPr>
        <p:spPr>
          <a:xfrm>
            <a:off x="5068528" y="4495800"/>
            <a:ext cx="494072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</a:t>
            </a:r>
          </a:p>
        </p:txBody>
      </p:sp>
      <p:sp>
        <p:nvSpPr>
          <p:cNvPr id="13" name="Oval 12"/>
          <p:cNvSpPr/>
          <p:nvPr/>
        </p:nvSpPr>
        <p:spPr>
          <a:xfrm>
            <a:off x="648928" y="5105400"/>
            <a:ext cx="494072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</a:t>
            </a:r>
          </a:p>
        </p:txBody>
      </p:sp>
      <p:sp>
        <p:nvSpPr>
          <p:cNvPr id="14" name="Oval 13"/>
          <p:cNvSpPr/>
          <p:nvPr/>
        </p:nvSpPr>
        <p:spPr>
          <a:xfrm>
            <a:off x="7924800" y="599768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55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33334 0.278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67" y="1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43334 0.54514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67" y="2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534502" y="609600"/>
            <a:ext cx="6304698" cy="852985"/>
          </a:xfrm>
          <a:prstGeom prst="round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prstTxWarp prst="textPlain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r>
              <a:rPr kumimoji="0" lang="bn-BD" sz="44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44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6297" y="3073516"/>
            <a:ext cx="413641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GB" sz="280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হাম্মদ আমান উল্যাহ্</a:t>
            </a:r>
            <a:endParaRPr lang="en-US" sz="2800" dirty="0">
              <a:ln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err="1">
                <a:ln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>
                <a:ln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>
                <a:ln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প্রধান শিক্ষক</a:t>
            </a:r>
            <a:endParaRPr lang="en-US" sz="2800" dirty="0">
              <a:ln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80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হাজী আমির হোসেন</a:t>
            </a:r>
            <a:r>
              <a:rPr lang="en-US" sz="280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>
              <a:ln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80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ফুলগাজী, ফেণী।</a:t>
            </a:r>
            <a:endParaRPr lang="en-US" sz="2800" dirty="0">
              <a:ln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GB" sz="280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০১৭১২৭১০৪৮৪</a:t>
            </a:r>
            <a:endParaRPr lang="en-US" sz="2800" dirty="0">
              <a:ln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E mail</a:t>
            </a:r>
            <a:r>
              <a:rPr lang="en-US" sz="200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GB" sz="200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  <a:hlinkClick r:id="rId2"/>
              </a:rPr>
              <a:t>amanullahamanullah766@gmail.com</a:t>
            </a:r>
            <a:r>
              <a:rPr lang="en-GB" sz="200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n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3192997"/>
            <a:ext cx="373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বিষয়: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গণিত</a:t>
            </a:r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শ্রেণি: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ষষ্ঠ</a:t>
            </a:r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অধ্যায়: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সপ্তম</a:t>
            </a:r>
            <a:endParaRPr lang="bn-IN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সম্পাদ্য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: 5,6</a:t>
            </a:r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সময়: ৫০ মিনিট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800600" y="1905000"/>
            <a:ext cx="0" cy="4419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953000" y="2819400"/>
            <a:ext cx="0" cy="28956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48200" y="2819400"/>
            <a:ext cx="0" cy="28956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62000" y="2438400"/>
            <a:ext cx="35814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C00CC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105400" y="2362200"/>
            <a:ext cx="35814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C00CC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11">
            <a:extLst>
              <a:ext uri="{FF2B5EF4-FFF2-40B4-BE49-F238E27FC236}">
                <a16:creationId xmlns:a16="http://schemas.microsoft.com/office/drawing/2014/main" id="{CB745249-BA31-6C4D-A1EE-EFC0C134B5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43" y="61686"/>
            <a:ext cx="2504353" cy="2142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7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4600" y="228600"/>
            <a:ext cx="4038600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C00CC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90" y="1905000"/>
            <a:ext cx="4384210" cy="3581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53000" y="1828800"/>
            <a:ext cx="396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রুলার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ত্রিকোণীর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সরলরেখার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বহি:স্থ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2788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497"/>
            <a:ext cx="9129252" cy="308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55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304800"/>
            <a:ext cx="7010400" cy="838200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করি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2533650" cy="2590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457325"/>
            <a:ext cx="2638425" cy="250507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09600" y="3886200"/>
            <a:ext cx="243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পেন্সিল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কম্পাস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2800" y="3886200"/>
            <a:ext cx="243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48400" y="3886200"/>
            <a:ext cx="243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বৃত্তচাপ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19200" y="5638800"/>
            <a:ext cx="243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রশ্মি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62600" y="5791200"/>
            <a:ext cx="243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রুলার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68" y="4876801"/>
            <a:ext cx="3961632" cy="68303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905000"/>
            <a:ext cx="2962275" cy="154305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1143000" y="5334000"/>
            <a:ext cx="26670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57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838200" y="228600"/>
            <a:ext cx="7467600" cy="838200"/>
          </a:xfrm>
          <a:prstGeom prst="ribbon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8763000" cy="19389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অধ্যায়:৭,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সম্পাদ্য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: ৫ 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৫.একটি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সরলরেখার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বহি:স্থ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97356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752600"/>
            <a:ext cx="8763000" cy="255454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>
              <a:tabLst>
                <a:tab pos="457200" algn="l"/>
              </a:tabLst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১।	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লম্বের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>
              <a:tabLst>
                <a:tab pos="457200" algn="l"/>
              </a:tabLst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২।	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ব্যাবহার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Oval 2"/>
          <p:cNvSpPr/>
          <p:nvPr/>
        </p:nvSpPr>
        <p:spPr>
          <a:xfrm>
            <a:off x="2514600" y="228600"/>
            <a:ext cx="3581400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C00CC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62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" y="228600"/>
                <a:ext cx="8994058" cy="6014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সমকোণের </a:t>
                </a:r>
                <a:r>
                  <a:rPr lang="en-US" sz="4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ধারনাঃ</a:t>
                </a:r>
                <a:endPara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চিত্রে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,</a:t>
                </a:r>
              </a:p>
              <a:p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একই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রেখা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BD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উপর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অবস্থিত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দুটি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সন্নিহিত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কোণ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∠BAC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এবং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 ∠CAD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এবং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এরা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পরস্পর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সমান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।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তাই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এদের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প্রত্যেকেই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সমকোণ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।</a:t>
                </a:r>
              </a:p>
              <a:p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যদি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একই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রেখার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উপরে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অবস্থিত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দুইটি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সন্নিহিত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কোণ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পরস্পর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সমান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হয়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তবে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কোণ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দুইটির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প্রত্যেকটি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সমকোণ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/>
                            <a:cs typeface="NikoshBAN" pitchFamily="2" charset="0"/>
                          </a:rPr>
                          <m:t>৯০</m:t>
                        </m:r>
                      </m:e>
                      <m:sup>
                        <m:r>
                          <a:rPr lang="en-US" sz="360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28600"/>
                <a:ext cx="8994058" cy="6014211"/>
              </a:xfrm>
              <a:prstGeom prst="rect">
                <a:avLst/>
              </a:prstGeom>
              <a:blipFill rotWithShape="1">
                <a:blip r:embed="rId2"/>
                <a:stretch>
                  <a:fillRect l="-3119" t="-2333" b="-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2895600" y="2071455"/>
            <a:ext cx="38862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838700" y="362278"/>
            <a:ext cx="0" cy="170917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750377" y="763809"/>
            <a:ext cx="176645" cy="1828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37214" y="1980032"/>
            <a:ext cx="176645" cy="1828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63541" y="1980032"/>
            <a:ext cx="176645" cy="1828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73732" y="2162877"/>
            <a:ext cx="529936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12" name="Oval 11"/>
          <p:cNvSpPr/>
          <p:nvPr/>
        </p:nvSpPr>
        <p:spPr>
          <a:xfrm>
            <a:off x="5015345" y="603326"/>
            <a:ext cx="529936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</a:t>
            </a:r>
          </a:p>
        </p:txBody>
      </p:sp>
      <p:sp>
        <p:nvSpPr>
          <p:cNvPr id="13" name="Oval 12"/>
          <p:cNvSpPr/>
          <p:nvPr/>
        </p:nvSpPr>
        <p:spPr>
          <a:xfrm>
            <a:off x="3160568" y="2239391"/>
            <a:ext cx="529936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sp>
        <p:nvSpPr>
          <p:cNvPr id="14" name="Oval 13"/>
          <p:cNvSpPr/>
          <p:nvPr/>
        </p:nvSpPr>
        <p:spPr>
          <a:xfrm>
            <a:off x="5986895" y="2239391"/>
            <a:ext cx="529936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838699" y="1676400"/>
            <a:ext cx="441614" cy="395054"/>
            <a:chOff x="4838699" y="1676400"/>
            <a:chExt cx="441614" cy="39505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4838699" y="1676400"/>
              <a:ext cx="441614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5257800" y="1676400"/>
              <a:ext cx="0" cy="395054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8793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" y="228600"/>
                <a:ext cx="8994058" cy="65066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লম্ব</a:t>
                </a:r>
                <a:r>
                  <a:rPr lang="en-US" sz="4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4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ধারনাঃ</a:t>
                </a:r>
                <a:endPara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err="1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চিত্রে</a:t>
                </a:r>
                <a:r>
                  <a:rPr lang="en-US" sz="36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,</a:t>
                </a:r>
              </a:p>
              <a:p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একই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রেখা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BD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উপর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অবস্থিত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দুটি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সন্নিহিত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কোণ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∠BAC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এবং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 ∠CAD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এবং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এরা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পরস্পর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সমান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।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তাই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এদের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প্রত্যেকেই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সমকোণ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।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এখানে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 AB ও AC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এবং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 AB ও AC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পরস্পরের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উপর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Yu Gothic"/>
                    <a:ea typeface="Yu Gothic"/>
                    <a:cs typeface="NikoshBAN" pitchFamily="2" charset="0"/>
                  </a:rPr>
                  <a:t>লম্ব</a:t>
                </a:r>
                <a:r>
                  <a:rPr lang="en-US" sz="3600" dirty="0">
                    <a:latin typeface="Yu Gothic"/>
                    <a:ea typeface="Yu Gothic"/>
                    <a:cs typeface="NikoshBAN" pitchFamily="2" charset="0"/>
                  </a:rPr>
                  <a:t>।</a:t>
                </a:r>
              </a:p>
              <a:p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যদি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একই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রেখার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উপরে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অবস্থিত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দুইটি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সন্নিহিত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কোণ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পরস্পর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সমান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হয়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তবে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কোণ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দুইটির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প্রত্যেকটি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সমকোণ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/>
                            <a:cs typeface="NikoshBAN" pitchFamily="2" charset="0"/>
                          </a:rPr>
                          <m:t>৯০</m:t>
                        </m:r>
                      </m:e>
                      <m:sup>
                        <m:r>
                          <a:rPr lang="en-US" sz="360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সমকোণের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বাহু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দুটি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পরস্পরের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উপর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লম্ব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হয়</a:t>
                </a:r>
                <a:r>
                  <a:rPr lang="en-US" sz="36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28600"/>
                <a:ext cx="8994058" cy="6506653"/>
              </a:xfrm>
              <a:prstGeom prst="rect">
                <a:avLst/>
              </a:prstGeom>
              <a:blipFill rotWithShape="1">
                <a:blip r:embed="rId2"/>
                <a:stretch>
                  <a:fillRect l="-3119" t="-2156" b="-2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3048000" y="362278"/>
            <a:ext cx="3886200" cy="2380922"/>
            <a:chOff x="2286000" y="582543"/>
            <a:chExt cx="3352800" cy="2160657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2286000" y="2133600"/>
              <a:ext cx="3352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V="1">
              <a:off x="3962400" y="582543"/>
              <a:ext cx="0" cy="155105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3886200" y="946927"/>
              <a:ext cx="152400" cy="16592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667000" y="2050635"/>
              <a:ext cx="152400" cy="16592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105400" y="2050635"/>
              <a:ext cx="152400" cy="16592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733800" y="2216564"/>
              <a:ext cx="457200" cy="457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A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4114800" y="801291"/>
              <a:ext cx="457200" cy="457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C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2514600" y="2286000"/>
              <a:ext cx="457200" cy="457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B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4953000" y="2286000"/>
              <a:ext cx="457200" cy="457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951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4600" y="228600"/>
            <a:ext cx="4038600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C00CC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764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  <a:sym typeface="Wingdings"/>
              </a:rPr>
              <a:t>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চিত্রসহ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সমকোণের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39623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সম্পাদ্য</a:t>
            </a:r>
            <a:r>
              <a:rPr lang="en-US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: ৫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সরলরেখার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বহি:স্থ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হবে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রুলার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ত্রিকোণীর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ধাপ:১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AB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সরলরেখা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P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বহি:স্থ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048000" y="4668529"/>
            <a:ext cx="38862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902777" y="3360883"/>
            <a:ext cx="176645" cy="1828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89614" y="4577106"/>
            <a:ext cx="176645" cy="1828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15941" y="4577106"/>
            <a:ext cx="176645" cy="1828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67745" y="3200400"/>
            <a:ext cx="529936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P</a:t>
            </a:r>
          </a:p>
        </p:txBody>
      </p:sp>
      <p:sp>
        <p:nvSpPr>
          <p:cNvPr id="11" name="Oval 10"/>
          <p:cNvSpPr/>
          <p:nvPr/>
        </p:nvSpPr>
        <p:spPr>
          <a:xfrm>
            <a:off x="3312968" y="4836465"/>
            <a:ext cx="529936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12" name="Oval 11"/>
          <p:cNvSpPr/>
          <p:nvPr/>
        </p:nvSpPr>
        <p:spPr>
          <a:xfrm>
            <a:off x="6139295" y="4836465"/>
            <a:ext cx="529936" cy="50380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7470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529</Words>
  <Application>Microsoft Office PowerPoint</Application>
  <PresentationFormat>On-screen Show (4:3)</PresentationFormat>
  <Paragraphs>176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8801712710484</cp:lastModifiedBy>
  <cp:revision>45</cp:revision>
  <dcterms:created xsi:type="dcterms:W3CDTF">2020-10-24T01:29:57Z</dcterms:created>
  <dcterms:modified xsi:type="dcterms:W3CDTF">2021-06-26T18:26:42Z</dcterms:modified>
</cp:coreProperties>
</file>